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aveSubsetFonts="1">
  <p:sldMasterIdLst>
    <p:sldMasterId id="2147483648" r:id="rId1"/>
  </p:sldMasterIdLst>
  <p:notesMasterIdLst>
    <p:notesMasterId r:id="rId2"/>
  </p:notesMasterIdLst>
  <p:handoutMasterIdLst>
    <p:handoutMasterId r:id="rId3"/>
  </p:handoutMasterIdLst>
  <p:sldIdLst>
    <p:sldId id="443" r:id="rId4"/>
    <p:sldId id="1321" r:id="rId5"/>
    <p:sldId id="1668" r:id="rId6"/>
    <p:sldId id="1632" r:id="rId7"/>
    <p:sldId id="1633" r:id="rId8"/>
    <p:sldId id="1634" r:id="rId9"/>
    <p:sldId id="1635" r:id="rId10"/>
    <p:sldId id="1656" r:id="rId11"/>
    <p:sldId id="1657" r:id="rId12"/>
    <p:sldId id="1643" r:id="rId13"/>
    <p:sldId id="1642" r:id="rId14"/>
    <p:sldId id="1636" r:id="rId15"/>
    <p:sldId id="1637" r:id="rId16"/>
    <p:sldId id="1638" r:id="rId17"/>
    <p:sldId id="1639" r:id="rId18"/>
    <p:sldId id="1640" r:id="rId19"/>
    <p:sldId id="1648" r:id="rId20"/>
    <p:sldId id="1647" r:id="rId21"/>
    <p:sldId id="1649" r:id="rId22"/>
    <p:sldId id="1650" r:id="rId23"/>
    <p:sldId id="1646" r:id="rId24"/>
    <p:sldId id="1652" r:id="rId25"/>
    <p:sldId id="1641" r:id="rId26"/>
    <p:sldId id="1651" r:id="rId27"/>
    <p:sldId id="1653" r:id="rId28"/>
    <p:sldId id="1654" r:id="rId29"/>
    <p:sldId id="1655" r:id="rId30"/>
    <p:sldId id="1667" r:id="rId31"/>
    <p:sldId id="1661" r:id="rId32"/>
    <p:sldId id="1658" r:id="rId33"/>
    <p:sldId id="1669" r:id="rId34"/>
    <p:sldId id="1659" r:id="rId35"/>
    <p:sldId id="1660" r:id="rId36"/>
    <p:sldId id="1662" r:id="rId37"/>
    <p:sldId id="1663" r:id="rId38"/>
    <p:sldId id="1664" r:id="rId39"/>
    <p:sldId id="1666" r:id="rId40"/>
    <p:sldId id="1665" r:id="rId41"/>
    <p:sldId id="1618" r:id="rId42"/>
    <p:sldId id="1619" r:id="rId43"/>
    <p:sldId id="1620" r:id="rId44"/>
    <p:sldId id="1621" r:id="rId45"/>
    <p:sldId id="1623" r:id="rId46"/>
    <p:sldId id="1624" r:id="rId47"/>
    <p:sldId id="1625" r:id="rId48"/>
    <p:sldId id="1626" r:id="rId49"/>
    <p:sldId id="1627" r:id="rId50"/>
    <p:sldId id="1630" r:id="rId51"/>
    <p:sldId id="1631" r:id="rId52"/>
    <p:sldId id="1483" r:id="rId53"/>
    <p:sldId id="1484" r:id="rId54"/>
    <p:sldId id="1485" r:id="rId55"/>
    <p:sldId id="1486" r:id="rId56"/>
    <p:sldId id="1487" r:id="rId57"/>
    <p:sldId id="1488" r:id="rId58"/>
    <p:sldId id="1489" r:id="rId59"/>
    <p:sldId id="1490" r:id="rId60"/>
    <p:sldId id="1491" r:id="rId61"/>
    <p:sldId id="1342" r:id="rId62"/>
    <p:sldId id="1343" r:id="rId63"/>
    <p:sldId id="1344" r:id="rId64"/>
    <p:sldId id="1345" r:id="rId65"/>
    <p:sldId id="1346" r:id="rId66"/>
    <p:sldId id="1347" r:id="rId67"/>
    <p:sldId id="1348" r:id="rId68"/>
    <p:sldId id="1349" r:id="rId69"/>
    <p:sldId id="1350" r:id="rId70"/>
    <p:sldId id="1351" r:id="rId71"/>
    <p:sldId id="1352" r:id="rId72"/>
    <p:sldId id="1353" r:id="rId73"/>
    <p:sldId id="1492" r:id="rId74"/>
    <p:sldId id="1493" r:id="rId75"/>
    <p:sldId id="1494" r:id="rId76"/>
    <p:sldId id="1495" r:id="rId77"/>
    <p:sldId id="1496" r:id="rId78"/>
    <p:sldId id="1497" r:id="rId79"/>
    <p:sldId id="1498" r:id="rId80"/>
    <p:sldId id="1499" r:id="rId81"/>
    <p:sldId id="1500" r:id="rId82"/>
    <p:sldId id="1501" r:id="rId83"/>
    <p:sldId id="1502" r:id="rId84"/>
    <p:sldId id="1503" r:id="rId85"/>
    <p:sldId id="1504" r:id="rId86"/>
    <p:sldId id="1505" r:id="rId87"/>
    <p:sldId id="1506" r:id="rId88"/>
    <p:sldId id="1507" r:id="rId89"/>
    <p:sldId id="1508" r:id="rId90"/>
    <p:sldId id="1509" r:id="rId91"/>
    <p:sldId id="1510" r:id="rId92"/>
    <p:sldId id="1511" r:id="rId93"/>
    <p:sldId id="1512" r:id="rId94"/>
    <p:sldId id="1513" r:id="rId95"/>
    <p:sldId id="1514" r:id="rId96"/>
    <p:sldId id="1515" r:id="rId97"/>
    <p:sldId id="1516" r:id="rId98"/>
    <p:sldId id="1354" r:id="rId99"/>
    <p:sldId id="1355" r:id="rId100"/>
    <p:sldId id="1356" r:id="rId101"/>
    <p:sldId id="1357" r:id="rId102"/>
    <p:sldId id="1358" r:id="rId103"/>
    <p:sldId id="1359" r:id="rId104"/>
    <p:sldId id="1360" r:id="rId105"/>
    <p:sldId id="1393" r:id="rId106"/>
    <p:sldId id="1394" r:id="rId107"/>
    <p:sldId id="1395" r:id="rId108"/>
    <p:sldId id="1397" r:id="rId109"/>
    <p:sldId id="1398" r:id="rId110"/>
    <p:sldId id="1399" r:id="rId111"/>
    <p:sldId id="1400" r:id="rId112"/>
    <p:sldId id="1401" r:id="rId113"/>
    <p:sldId id="1402" r:id="rId114"/>
    <p:sldId id="1403" r:id="rId115"/>
    <p:sldId id="1404" r:id="rId116"/>
    <p:sldId id="1405" r:id="rId117"/>
    <p:sldId id="1406" r:id="rId118"/>
    <p:sldId id="1361" r:id="rId119"/>
    <p:sldId id="1362" r:id="rId120"/>
    <p:sldId id="1363" r:id="rId121"/>
    <p:sldId id="1364" r:id="rId122"/>
    <p:sldId id="1365" r:id="rId123"/>
    <p:sldId id="1366" r:id="rId124"/>
    <p:sldId id="1367" r:id="rId125"/>
    <p:sldId id="1368" r:id="rId126"/>
    <p:sldId id="1369" r:id="rId127"/>
    <p:sldId id="1370" r:id="rId128"/>
    <p:sldId id="1371" r:id="rId129"/>
    <p:sldId id="1374" r:id="rId130"/>
    <p:sldId id="1375" r:id="rId131"/>
    <p:sldId id="1376" r:id="rId132"/>
    <p:sldId id="1377" r:id="rId133"/>
    <p:sldId id="1378" r:id="rId134"/>
    <p:sldId id="1379" r:id="rId135"/>
    <p:sldId id="1380" r:id="rId136"/>
    <p:sldId id="1381" r:id="rId137"/>
    <p:sldId id="1382" r:id="rId138"/>
    <p:sldId id="1383" r:id="rId139"/>
    <p:sldId id="1384" r:id="rId140"/>
    <p:sldId id="1385" r:id="rId141"/>
    <p:sldId id="1386" r:id="rId142"/>
    <p:sldId id="1387" r:id="rId143"/>
    <p:sldId id="1390" r:id="rId144"/>
    <p:sldId id="1391" r:id="rId145"/>
    <p:sldId id="1392" r:id="rId146"/>
    <p:sldId id="1407" r:id="rId147"/>
    <p:sldId id="1408" r:id="rId148"/>
    <p:sldId id="1409" r:id="rId149"/>
    <p:sldId id="1419" r:id="rId150"/>
    <p:sldId id="1420" r:id="rId151"/>
    <p:sldId id="1421" r:id="rId152"/>
    <p:sldId id="1422" r:id="rId153"/>
    <p:sldId id="1423" r:id="rId154"/>
    <p:sldId id="1424" r:id="rId155"/>
    <p:sldId id="1427" r:id="rId156"/>
    <p:sldId id="1428" r:id="rId157"/>
    <p:sldId id="1429" r:id="rId158"/>
    <p:sldId id="1430" r:id="rId159"/>
    <p:sldId id="1431" r:id="rId160"/>
    <p:sldId id="1433" r:id="rId161"/>
    <p:sldId id="1441" r:id="rId162"/>
    <p:sldId id="1443" r:id="rId163"/>
    <p:sldId id="1444" r:id="rId164"/>
    <p:sldId id="1445" r:id="rId165"/>
    <p:sldId id="1446" r:id="rId166"/>
    <p:sldId id="1447" r:id="rId167"/>
    <p:sldId id="1452" r:id="rId168"/>
    <p:sldId id="1517" r:id="rId169"/>
    <p:sldId id="1518" r:id="rId170"/>
    <p:sldId id="1519" r:id="rId171"/>
    <p:sldId id="1520" r:id="rId172"/>
    <p:sldId id="1521" r:id="rId173"/>
    <p:sldId id="1522" r:id="rId174"/>
    <p:sldId id="1523" r:id="rId175"/>
    <p:sldId id="1524" r:id="rId176"/>
    <p:sldId id="1525" r:id="rId177"/>
    <p:sldId id="1670" r:id="rId178"/>
    <p:sldId id="1671" r:id="rId179"/>
    <p:sldId id="1672" r:id="rId180"/>
    <p:sldId id="1673" r:id="rId181"/>
    <p:sldId id="1674" r:id="rId182"/>
    <p:sldId id="1675" r:id="rId183"/>
    <p:sldId id="1676" r:id="rId184"/>
    <p:sldId id="1677" r:id="rId185"/>
    <p:sldId id="1678" r:id="rId186"/>
    <p:sldId id="1679" r:id="rId187"/>
    <p:sldId id="1680" r:id="rId188"/>
    <p:sldId id="1681" r:id="rId189"/>
    <p:sldId id="1682" r:id="rId190"/>
    <p:sldId id="1683" r:id="rId191"/>
    <p:sldId id="1684" r:id="rId192"/>
  </p:sldIdLst>
  <p:sldSz cx="9906000" cy="6858000" type="A4"/>
  <p:notesSz cx="6797675" cy="9928225"/>
  <p:custDataLst>
    <p:tags r:id="rId193"/>
  </p:custDataLst>
  <p:defaultTextStyle>
    <a:defPPr>
      <a:defRPr lang="zh-TW"/>
    </a:defPPr>
    <a:lvl1pPr algn="l" rtl="0" fontAlgn="base">
      <a:spcBef>
        <a:spcPct val="0"/>
      </a:spcBef>
      <a:spcAft>
        <a:spcPct val="0"/>
      </a:spcAft>
      <a:defRPr kumimoji="1" sz="2800" kern="1200">
        <a:solidFill>
          <a:schemeClr val="tx1"/>
        </a:solidFill>
        <a:latin typeface="Arial"/>
        <a:ea typeface="標楷體" pitchFamily="65" charset="-120"/>
        <a:cs typeface="+mn-cs"/>
      </a:defRPr>
    </a:lvl1pPr>
    <a:lvl2pPr marL="457200" algn="l" rtl="0" fontAlgn="base">
      <a:spcBef>
        <a:spcPct val="0"/>
      </a:spcBef>
      <a:spcAft>
        <a:spcPct val="0"/>
      </a:spcAft>
      <a:defRPr kumimoji="1" sz="2800" kern="1200">
        <a:solidFill>
          <a:schemeClr val="tx1"/>
        </a:solidFill>
        <a:latin typeface="Arial"/>
        <a:ea typeface="標楷體" pitchFamily="65" charset="-120"/>
        <a:cs typeface="+mn-cs"/>
      </a:defRPr>
    </a:lvl2pPr>
    <a:lvl3pPr marL="914400" algn="l" rtl="0" fontAlgn="base">
      <a:spcBef>
        <a:spcPct val="0"/>
      </a:spcBef>
      <a:spcAft>
        <a:spcPct val="0"/>
      </a:spcAft>
      <a:defRPr kumimoji="1" sz="2800" kern="1200">
        <a:solidFill>
          <a:schemeClr val="tx1"/>
        </a:solidFill>
        <a:latin typeface="Arial"/>
        <a:ea typeface="標楷體" pitchFamily="65" charset="-120"/>
        <a:cs typeface="+mn-cs"/>
      </a:defRPr>
    </a:lvl3pPr>
    <a:lvl4pPr marL="1371600" algn="l" rtl="0" fontAlgn="base">
      <a:spcBef>
        <a:spcPct val="0"/>
      </a:spcBef>
      <a:spcAft>
        <a:spcPct val="0"/>
      </a:spcAft>
      <a:defRPr kumimoji="1" sz="2800" kern="1200">
        <a:solidFill>
          <a:schemeClr val="tx1"/>
        </a:solidFill>
        <a:latin typeface="Arial"/>
        <a:ea typeface="標楷體" pitchFamily="65" charset="-120"/>
        <a:cs typeface="+mn-cs"/>
      </a:defRPr>
    </a:lvl4pPr>
    <a:lvl5pPr marL="1828800" algn="l" rtl="0" fontAlgn="base">
      <a:spcBef>
        <a:spcPct val="0"/>
      </a:spcBef>
      <a:spcAft>
        <a:spcPct val="0"/>
      </a:spcAft>
      <a:defRPr kumimoji="1" sz="2800" kern="1200">
        <a:solidFill>
          <a:schemeClr val="tx1"/>
        </a:solidFill>
        <a:latin typeface="Arial"/>
        <a:ea typeface="標楷體" pitchFamily="65" charset="-120"/>
        <a:cs typeface="+mn-cs"/>
      </a:defRPr>
    </a:lvl5pPr>
    <a:lvl6pPr marL="2286000" algn="l" defTabSz="914400" rtl="0" eaLnBrk="1" latinLnBrk="0" hangingPunct="1">
      <a:defRPr kumimoji="1" sz="2800" kern="1200">
        <a:solidFill>
          <a:schemeClr val="tx1"/>
        </a:solidFill>
        <a:latin typeface="Arial"/>
        <a:ea typeface="標楷體" pitchFamily="65" charset="-120"/>
        <a:cs typeface="+mn-cs"/>
      </a:defRPr>
    </a:lvl6pPr>
    <a:lvl7pPr marL="2743200" algn="l" defTabSz="914400" rtl="0" eaLnBrk="1" latinLnBrk="0" hangingPunct="1">
      <a:defRPr kumimoji="1" sz="2800" kern="1200">
        <a:solidFill>
          <a:schemeClr val="tx1"/>
        </a:solidFill>
        <a:latin typeface="Arial"/>
        <a:ea typeface="標楷體" pitchFamily="65" charset="-120"/>
        <a:cs typeface="+mn-cs"/>
      </a:defRPr>
    </a:lvl7pPr>
    <a:lvl8pPr marL="3200400" algn="l" defTabSz="914400" rtl="0" eaLnBrk="1" latinLnBrk="0" hangingPunct="1">
      <a:defRPr kumimoji="1" sz="2800" kern="1200">
        <a:solidFill>
          <a:schemeClr val="tx1"/>
        </a:solidFill>
        <a:latin typeface="Arial"/>
        <a:ea typeface="標楷體" pitchFamily="65" charset="-120"/>
        <a:cs typeface="+mn-cs"/>
      </a:defRPr>
    </a:lvl8pPr>
    <a:lvl9pPr marL="3657600" algn="l" defTabSz="914400" rtl="0" eaLnBrk="1" latinLnBrk="0" hangingPunct="1">
      <a:defRPr kumimoji="1" sz="2800" kern="1200">
        <a:solidFill>
          <a:schemeClr val="tx1"/>
        </a:solidFill>
        <a:latin typeface="Arial"/>
        <a:ea typeface="標楷體" pitchFamily="65" charset="-120"/>
        <a:cs typeface="+mn-cs"/>
      </a:defRPr>
    </a:lvl9pPr>
  </p:defaultTextStyle>
  <p:extLst>
    <p:ext uri="{521415D9-36F7-43E2-AB2F-B90AF26B5E84}">
      <p14:sectionLst xmlns:p14="http://schemas.microsoft.com/office/powerpoint/2010/main">
        <p14:section name="預設章節" id="{A949E20F-D8A3-41A6-8769-B9DB0EE777B9}">
          <p14:sldIdLst>
            <p14:sldId id="443"/>
            <p14:sldId id="1321"/>
          </p14:sldIdLst>
        </p14:section>
        <p14:section name="資訊安全" id="{770B8AD9-12C3-4031-9898-39CD864B2D02}">
          <p14:sldIdLst>
            <p14:sldId id="1668"/>
            <p14:sldId id="1632"/>
            <p14:sldId id="1633"/>
            <p14:sldId id="1634"/>
            <p14:sldId id="1635"/>
            <p14:sldId id="1656"/>
            <p14:sldId id="1657"/>
            <p14:sldId id="1643"/>
            <p14:sldId id="1642"/>
            <p14:sldId id="1636"/>
            <p14:sldId id="1637"/>
            <p14:sldId id="1638"/>
            <p14:sldId id="1639"/>
            <p14:sldId id="1640"/>
            <p14:sldId id="1648"/>
            <p14:sldId id="1647"/>
            <p14:sldId id="1649"/>
            <p14:sldId id="1650"/>
            <p14:sldId id="1646"/>
            <p14:sldId id="1652"/>
            <p14:sldId id="1641"/>
            <p14:sldId id="1651"/>
            <p14:sldId id="1653"/>
            <p14:sldId id="1654"/>
            <p14:sldId id="1655"/>
            <p14:sldId id="1667"/>
            <p14:sldId id="1661"/>
            <p14:sldId id="1658"/>
            <p14:sldId id="1669"/>
            <p14:sldId id="1659"/>
            <p14:sldId id="1660"/>
            <p14:sldId id="1662"/>
            <p14:sldId id="1663"/>
            <p14:sldId id="1664"/>
            <p14:sldId id="1666"/>
            <p14:sldId id="1665"/>
          </p14:sldIdLst>
        </p14:section>
        <p14:section name="關鍵基礎設施—八大領域" id="{A1605185-00EC-4E52-ACF1-40407792BC38}">
          <p14:sldIdLst>
            <p14:sldId id="1618"/>
            <p14:sldId id="1619"/>
            <p14:sldId id="1620"/>
            <p14:sldId id="1621"/>
            <p14:sldId id="1623"/>
            <p14:sldId id="1624"/>
            <p14:sldId id="1625"/>
            <p14:sldId id="1626"/>
            <p14:sldId id="1627"/>
            <p14:sldId id="1630"/>
            <p14:sldId id="1631"/>
          </p14:sldIdLst>
        </p14:section>
        <p14:section name="工業控制系統簡介" id="{AA05F82A-D99E-45C1-B144-A8BAA534045D}">
          <p14:sldIdLst>
            <p14:sldId id="1483"/>
            <p14:sldId id="1484"/>
            <p14:sldId id="1485"/>
            <p14:sldId id="1486"/>
            <p14:sldId id="1487"/>
            <p14:sldId id="1488"/>
            <p14:sldId id="1489"/>
            <p14:sldId id="1490"/>
            <p14:sldId id="1491"/>
          </p14:sldIdLst>
        </p14:section>
        <p14:section name="ICS資通安全挑戰" id="{97F8FFF8-59CE-4E8E-B12D-0BD492C67263}">
          <p14:sldIdLst>
            <p14:sldId id="1342"/>
            <p14:sldId id="1343"/>
            <p14:sldId id="1344"/>
            <p14:sldId id="1345"/>
            <p14:sldId id="1346"/>
            <p14:sldId id="1347"/>
            <p14:sldId id="1348"/>
            <p14:sldId id="1349"/>
            <p14:sldId id="1350"/>
            <p14:sldId id="1351"/>
            <p14:sldId id="1352"/>
            <p14:sldId id="1353"/>
          </p14:sldIdLst>
        </p14:section>
        <p14:section name="關鍵基礎設施潛在威脅" id="{B337C47A-7052-423A-AA8D-C69C87530AA0}">
          <p14:sldIdLst>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Lst>
        </p14:section>
        <p14:section name="IT及OT環境的資安挑戰與因應之道" id="{33CDE7C9-BB8B-43EA-8949-AE892B080A5B}">
          <p14:sldIdLst>
            <p14:sldId id="1354"/>
            <p14:sldId id="1355"/>
            <p14:sldId id="1356"/>
            <p14:sldId id="1357"/>
            <p14:sldId id="1358"/>
            <p14:sldId id="1359"/>
            <p14:sldId id="1360"/>
          </p14:sldIdLst>
        </p14:section>
        <p14:section name="ICS安全風險與漏洞挖掘" id="{8230FD32-980C-4D1A-990D-06E25BCBDCE0}">
          <p14:sldIdLst>
            <p14:sldId id="1393"/>
            <p14:sldId id="1394"/>
            <p14:sldId id="1395"/>
            <p14:sldId id="1397"/>
            <p14:sldId id="1398"/>
            <p14:sldId id="1399"/>
            <p14:sldId id="1400"/>
            <p14:sldId id="1401"/>
            <p14:sldId id="1402"/>
            <p14:sldId id="1403"/>
            <p14:sldId id="1404"/>
            <p14:sldId id="1405"/>
            <p14:sldId id="1406"/>
          </p14:sldIdLst>
        </p14:section>
        <p14:section name="ICS資安檢測" id="{1F0D8E3D-E897-4197-8E93-33314FB994BD}">
          <p14:sldIdLst>
            <p14:sldId id="1361"/>
            <p14:sldId id="1362"/>
            <p14:sldId id="1363"/>
            <p14:sldId id="1364"/>
            <p14:sldId id="1365"/>
            <p14:sldId id="1366"/>
            <p14:sldId id="1367"/>
            <p14:sldId id="1368"/>
            <p14:sldId id="1369"/>
            <p14:sldId id="1370"/>
            <p14:sldId id="1371"/>
            <p14:sldId id="1374"/>
            <p14:sldId id="1375"/>
            <p14:sldId id="1376"/>
            <p14:sldId id="1377"/>
            <p14:sldId id="1378"/>
            <p14:sldId id="1379"/>
            <p14:sldId id="1380"/>
            <p14:sldId id="1381"/>
          </p14:sldIdLst>
        </p14:section>
        <p14:section name="強化關鍵基礎設施的網路安全" id="{FF11E524-E99B-43A3-A993-3C8B7C68D2C4}">
          <p14:sldIdLst>
            <p14:sldId id="1382"/>
            <p14:sldId id="1383"/>
            <p14:sldId id="1384"/>
            <p14:sldId id="1385"/>
            <p14:sldId id="1386"/>
            <p14:sldId id="1387"/>
            <p14:sldId id="1390"/>
            <p14:sldId id="1391"/>
            <p14:sldId id="1392"/>
          </p14:sldIdLst>
        </p14:section>
        <p14:section name="各國CII" id="{FA5FD4DB-F115-4B60-8D51-2B9F7B5B74D6}">
          <p14:sldIdLst>
            <p14:sldId id="1407"/>
            <p14:sldId id="1408"/>
            <p14:sldId id="1409"/>
            <p14:sldId id="1419"/>
            <p14:sldId id="1420"/>
            <p14:sldId id="1421"/>
            <p14:sldId id="1422"/>
            <p14:sldId id="1423"/>
            <p14:sldId id="1424"/>
            <p14:sldId id="1427"/>
            <p14:sldId id="1428"/>
            <p14:sldId id="1429"/>
            <p14:sldId id="1430"/>
            <p14:sldId id="1431"/>
            <p14:sldId id="1433"/>
            <p14:sldId id="1441"/>
            <p14:sldId id="1443"/>
            <p14:sldId id="1444"/>
            <p14:sldId id="1445"/>
            <p14:sldId id="1446"/>
            <p14:sldId id="1447"/>
            <p14:sldId id="1452"/>
          </p14:sldIdLst>
        </p14:section>
        <p14:section name="我國資安聯防機制之規劃" id="{853941A9-B779-4246-AC86-56BC625CC774}">
          <p14:sldIdLst>
            <p14:sldId id="1517"/>
            <p14:sldId id="1518"/>
            <p14:sldId id="1519"/>
            <p14:sldId id="1520"/>
            <p14:sldId id="1521"/>
            <p14:sldId id="1522"/>
            <p14:sldId id="1523"/>
            <p14:sldId id="1524"/>
            <p14:sldId id="1525"/>
            <p14:sldId id="1670"/>
            <p14:sldId id="1671"/>
            <p14:sldId id="1672"/>
            <p14:sldId id="1673"/>
            <p14:sldId id="1674"/>
            <p14:sldId id="1675"/>
            <p14:sldId id="1676"/>
            <p14:sldId id="1677"/>
            <p14:sldId id="1678"/>
            <p14:sldId id="1679"/>
            <p14:sldId id="1680"/>
            <p14:sldId id="1681"/>
            <p14:sldId id="1682"/>
            <p14:sldId id="1683"/>
            <p14:sldId id="1684"/>
          </p14:sldIdLst>
        </p14:section>
      </p14:sectionLst>
    </p:ext>
    <p:ext uri="{EFAFB233-063F-42B5-8137-9DF3F51BA10A}">
      <p15:sldGuideLst xmlns:p15="http://schemas.microsoft.com/office/powerpoint/2012/main">
        <p15:guide id="1" orient="horz" pos="2205">
          <p15:clr>
            <a:srgbClr val="A4A3A4"/>
          </p15:clr>
        </p15:guide>
        <p15:guide id="2" pos="3169">
          <p15:clr>
            <a:srgbClr val="A4A3A4"/>
          </p15:clr>
        </p15:guide>
      </p15:sldGuideLst>
    </p:ext>
    <p:ext uri="{2D200454-40CA-4A62-9FC3-DE9A4176ACB9}">
      <p15:notesGuideLst xmlns:p15="http://schemas.microsoft.com/office/powerpoint/2012/main">
        <p15:guide id="1" orient="horz" pos="3128">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FF"/>
    <a:srgbClr val="00FF99"/>
    <a:srgbClr val="00CC00"/>
    <a:srgbClr val="FFFF00"/>
    <a:srgbClr val="CC66FF"/>
    <a:srgbClr val="33CC33"/>
    <a:srgbClr val="FFCC00"/>
    <a:srgbClr val="66FF6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fill>
          <a:solidFill>
            <a:schemeClr val="accent6">
              <a:tint val="40000"/>
            </a:schemeClr>
          </a:solidFill>
        </a:fill>
      </a:tcStyle>
    </a:band1H>
    <a:band1V>
      <a:tcStyle>
        <a:fill>
          <a:solidFill>
            <a:schemeClr val="accent6">
              <a:tint val="40000"/>
            </a:schemeClr>
          </a:solidFill>
        </a:fill>
      </a:tcStyle>
    </a:band1V>
    <a:lastCol>
      <a:tcTxStyle b="on">
        <a:fontRef idx="minor">
          <a:prstClr val="black"/>
        </a:fontRef>
        <a:schemeClr val="lt1"/>
      </a:tcTxStyle>
      <a:tcStyle>
        <a:fill>
          <a:solidFill>
            <a:schemeClr val="accent6"/>
          </a:solidFill>
        </a:fill>
      </a:tcStyle>
    </a:lastCol>
    <a:firstCol>
      <a:tcTxStyle b="on">
        <a:fontRef idx="minor">
          <a:prstClr val="black"/>
        </a:fontRef>
        <a:schemeClr val="lt1"/>
      </a:tcTxStyle>
      <a:tcStyle>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82538" autoAdjust="0"/>
  </p:normalViewPr>
  <p:slideViewPr>
    <p:cSldViewPr showGuides="1">
      <p:cViewPr varScale="1">
        <p:scale>
          <a:sx n="91" d="100"/>
          <a:sy n="91" d="100"/>
        </p:scale>
        <p:origin x="1950" y="66"/>
      </p:cViewPr>
      <p:guideLst>
        <p:guide orient="horz" pos="2205"/>
        <p:guide pos="3169"/>
      </p:guideLst>
    </p:cSldViewPr>
  </p:slideViewPr>
  <p:notesTextViewPr>
    <p:cViewPr>
      <p:scale>
        <a:sx n="100" d="100"/>
        <a:sy n="100" d="100"/>
      </p:scale>
      <p:origin x="0" y="0"/>
    </p:cViewPr>
  </p:notesTextViewPr>
  <p:sorterViewPr>
    <p:cViewPr>
      <p:scale>
        <a:sx n="100" d="100"/>
        <a:sy n="100" d="100"/>
      </p:scale>
      <p:origin x="0" y="49368"/>
    </p:cViewPr>
  </p:sorterViewPr>
  <p:notesViewPr>
    <p:cSldViewPr showGuides="1">
      <p:cViewPr varScale="1">
        <p:scale>
          <a:sx n="74" d="100"/>
          <a:sy n="74" d="100"/>
        </p:scale>
        <p:origin x="-1866" y="-90"/>
      </p:cViewPr>
      <p:guideLst>
        <p:guide orient="horz" pos="3128"/>
        <p:guide pos="2142"/>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00" Type="http://schemas.openxmlformats.org/officeDocument/2006/relationships/slide" Target="slides/slide97.xml" /><Relationship Id="rId101" Type="http://schemas.openxmlformats.org/officeDocument/2006/relationships/slide" Target="slides/slide98.xml" /><Relationship Id="rId102" Type="http://schemas.openxmlformats.org/officeDocument/2006/relationships/slide" Target="slides/slide99.xml" /><Relationship Id="rId103" Type="http://schemas.openxmlformats.org/officeDocument/2006/relationships/slide" Target="slides/slide100.xml" /><Relationship Id="rId104" Type="http://schemas.openxmlformats.org/officeDocument/2006/relationships/slide" Target="slides/slide101.xml" /><Relationship Id="rId105" Type="http://schemas.openxmlformats.org/officeDocument/2006/relationships/slide" Target="slides/slide102.xml" /><Relationship Id="rId106" Type="http://schemas.openxmlformats.org/officeDocument/2006/relationships/slide" Target="slides/slide103.xml" /><Relationship Id="rId107" Type="http://schemas.openxmlformats.org/officeDocument/2006/relationships/slide" Target="slides/slide104.xml" /><Relationship Id="rId108" Type="http://schemas.openxmlformats.org/officeDocument/2006/relationships/slide" Target="slides/slide105.xml" /><Relationship Id="rId109" Type="http://schemas.openxmlformats.org/officeDocument/2006/relationships/slide" Target="slides/slide106.xml" /><Relationship Id="rId11" Type="http://schemas.openxmlformats.org/officeDocument/2006/relationships/slide" Target="slides/slide8.xml" /><Relationship Id="rId110" Type="http://schemas.openxmlformats.org/officeDocument/2006/relationships/slide" Target="slides/slide107.xml" /><Relationship Id="rId111" Type="http://schemas.openxmlformats.org/officeDocument/2006/relationships/slide" Target="slides/slide108.xml" /><Relationship Id="rId112" Type="http://schemas.openxmlformats.org/officeDocument/2006/relationships/slide" Target="slides/slide109.xml" /><Relationship Id="rId113" Type="http://schemas.openxmlformats.org/officeDocument/2006/relationships/slide" Target="slides/slide110.xml" /><Relationship Id="rId114" Type="http://schemas.openxmlformats.org/officeDocument/2006/relationships/slide" Target="slides/slide111.xml" /><Relationship Id="rId115" Type="http://schemas.openxmlformats.org/officeDocument/2006/relationships/slide" Target="slides/slide112.xml" /><Relationship Id="rId116" Type="http://schemas.openxmlformats.org/officeDocument/2006/relationships/slide" Target="slides/slide113.xml" /><Relationship Id="rId117" Type="http://schemas.openxmlformats.org/officeDocument/2006/relationships/slide" Target="slides/slide114.xml" /><Relationship Id="rId118" Type="http://schemas.openxmlformats.org/officeDocument/2006/relationships/slide" Target="slides/slide115.xml" /><Relationship Id="rId119" Type="http://schemas.openxmlformats.org/officeDocument/2006/relationships/slide" Target="slides/slide116.xml" /><Relationship Id="rId12" Type="http://schemas.openxmlformats.org/officeDocument/2006/relationships/slide" Target="slides/slide9.xml" /><Relationship Id="rId120" Type="http://schemas.openxmlformats.org/officeDocument/2006/relationships/slide" Target="slides/slide117.xml" /><Relationship Id="rId121" Type="http://schemas.openxmlformats.org/officeDocument/2006/relationships/slide" Target="slides/slide118.xml" /><Relationship Id="rId122" Type="http://schemas.openxmlformats.org/officeDocument/2006/relationships/slide" Target="slides/slide119.xml" /><Relationship Id="rId123" Type="http://schemas.openxmlformats.org/officeDocument/2006/relationships/slide" Target="slides/slide120.xml" /><Relationship Id="rId124" Type="http://schemas.openxmlformats.org/officeDocument/2006/relationships/slide" Target="slides/slide121.xml" /><Relationship Id="rId125" Type="http://schemas.openxmlformats.org/officeDocument/2006/relationships/slide" Target="slides/slide122.xml" /><Relationship Id="rId126" Type="http://schemas.openxmlformats.org/officeDocument/2006/relationships/slide" Target="slides/slide123.xml" /><Relationship Id="rId127" Type="http://schemas.openxmlformats.org/officeDocument/2006/relationships/slide" Target="slides/slide124.xml" /><Relationship Id="rId128" Type="http://schemas.openxmlformats.org/officeDocument/2006/relationships/slide" Target="slides/slide125.xml" /><Relationship Id="rId129" Type="http://schemas.openxmlformats.org/officeDocument/2006/relationships/slide" Target="slides/slide126.xml" /><Relationship Id="rId13" Type="http://schemas.openxmlformats.org/officeDocument/2006/relationships/slide" Target="slides/slide10.xml" /><Relationship Id="rId130" Type="http://schemas.openxmlformats.org/officeDocument/2006/relationships/slide" Target="slides/slide127.xml" /><Relationship Id="rId131" Type="http://schemas.openxmlformats.org/officeDocument/2006/relationships/slide" Target="slides/slide128.xml" /><Relationship Id="rId132" Type="http://schemas.openxmlformats.org/officeDocument/2006/relationships/slide" Target="slides/slide129.xml" /><Relationship Id="rId133" Type="http://schemas.openxmlformats.org/officeDocument/2006/relationships/slide" Target="slides/slide130.xml" /><Relationship Id="rId134" Type="http://schemas.openxmlformats.org/officeDocument/2006/relationships/slide" Target="slides/slide131.xml" /><Relationship Id="rId135" Type="http://schemas.openxmlformats.org/officeDocument/2006/relationships/slide" Target="slides/slide132.xml" /><Relationship Id="rId136" Type="http://schemas.openxmlformats.org/officeDocument/2006/relationships/slide" Target="slides/slide133.xml" /><Relationship Id="rId137" Type="http://schemas.openxmlformats.org/officeDocument/2006/relationships/slide" Target="slides/slide134.xml" /><Relationship Id="rId138" Type="http://schemas.openxmlformats.org/officeDocument/2006/relationships/slide" Target="slides/slide135.xml" /><Relationship Id="rId139" Type="http://schemas.openxmlformats.org/officeDocument/2006/relationships/slide" Target="slides/slide136.xml" /><Relationship Id="rId14" Type="http://schemas.openxmlformats.org/officeDocument/2006/relationships/slide" Target="slides/slide11.xml" /><Relationship Id="rId140" Type="http://schemas.openxmlformats.org/officeDocument/2006/relationships/slide" Target="slides/slide137.xml" /><Relationship Id="rId141" Type="http://schemas.openxmlformats.org/officeDocument/2006/relationships/slide" Target="slides/slide138.xml" /><Relationship Id="rId142" Type="http://schemas.openxmlformats.org/officeDocument/2006/relationships/slide" Target="slides/slide139.xml" /><Relationship Id="rId143" Type="http://schemas.openxmlformats.org/officeDocument/2006/relationships/slide" Target="slides/slide140.xml" /><Relationship Id="rId144" Type="http://schemas.openxmlformats.org/officeDocument/2006/relationships/slide" Target="slides/slide141.xml" /><Relationship Id="rId145" Type="http://schemas.openxmlformats.org/officeDocument/2006/relationships/slide" Target="slides/slide142.xml" /><Relationship Id="rId146" Type="http://schemas.openxmlformats.org/officeDocument/2006/relationships/slide" Target="slides/slide143.xml" /><Relationship Id="rId147" Type="http://schemas.openxmlformats.org/officeDocument/2006/relationships/slide" Target="slides/slide144.xml" /><Relationship Id="rId148" Type="http://schemas.openxmlformats.org/officeDocument/2006/relationships/slide" Target="slides/slide145.xml" /><Relationship Id="rId149" Type="http://schemas.openxmlformats.org/officeDocument/2006/relationships/slide" Target="slides/slide146.xml" /><Relationship Id="rId15" Type="http://schemas.openxmlformats.org/officeDocument/2006/relationships/slide" Target="slides/slide12.xml" /><Relationship Id="rId150" Type="http://schemas.openxmlformats.org/officeDocument/2006/relationships/slide" Target="slides/slide147.xml" /><Relationship Id="rId151" Type="http://schemas.openxmlformats.org/officeDocument/2006/relationships/slide" Target="slides/slide148.xml" /><Relationship Id="rId152" Type="http://schemas.openxmlformats.org/officeDocument/2006/relationships/slide" Target="slides/slide149.xml" /><Relationship Id="rId153" Type="http://schemas.openxmlformats.org/officeDocument/2006/relationships/slide" Target="slides/slide150.xml" /><Relationship Id="rId154" Type="http://schemas.openxmlformats.org/officeDocument/2006/relationships/slide" Target="slides/slide151.xml" /><Relationship Id="rId155" Type="http://schemas.openxmlformats.org/officeDocument/2006/relationships/slide" Target="slides/slide152.xml" /><Relationship Id="rId156" Type="http://schemas.openxmlformats.org/officeDocument/2006/relationships/slide" Target="slides/slide153.xml" /><Relationship Id="rId157" Type="http://schemas.openxmlformats.org/officeDocument/2006/relationships/slide" Target="slides/slide154.xml" /><Relationship Id="rId158" Type="http://schemas.openxmlformats.org/officeDocument/2006/relationships/slide" Target="slides/slide155.xml" /><Relationship Id="rId159" Type="http://schemas.openxmlformats.org/officeDocument/2006/relationships/slide" Target="slides/slide156.xml" /><Relationship Id="rId16" Type="http://schemas.openxmlformats.org/officeDocument/2006/relationships/slide" Target="slides/slide13.xml" /><Relationship Id="rId160" Type="http://schemas.openxmlformats.org/officeDocument/2006/relationships/slide" Target="slides/slide157.xml" /><Relationship Id="rId161" Type="http://schemas.openxmlformats.org/officeDocument/2006/relationships/slide" Target="slides/slide158.xml" /><Relationship Id="rId162" Type="http://schemas.openxmlformats.org/officeDocument/2006/relationships/slide" Target="slides/slide159.xml" /><Relationship Id="rId163" Type="http://schemas.openxmlformats.org/officeDocument/2006/relationships/slide" Target="slides/slide160.xml" /><Relationship Id="rId164" Type="http://schemas.openxmlformats.org/officeDocument/2006/relationships/slide" Target="slides/slide161.xml" /><Relationship Id="rId165" Type="http://schemas.openxmlformats.org/officeDocument/2006/relationships/slide" Target="slides/slide162.xml" /><Relationship Id="rId166" Type="http://schemas.openxmlformats.org/officeDocument/2006/relationships/slide" Target="slides/slide163.xml" /><Relationship Id="rId167" Type="http://schemas.openxmlformats.org/officeDocument/2006/relationships/slide" Target="slides/slide164.xml" /><Relationship Id="rId168" Type="http://schemas.openxmlformats.org/officeDocument/2006/relationships/slide" Target="slides/slide165.xml" /><Relationship Id="rId169" Type="http://schemas.openxmlformats.org/officeDocument/2006/relationships/slide" Target="slides/slide166.xml" /><Relationship Id="rId17" Type="http://schemas.openxmlformats.org/officeDocument/2006/relationships/slide" Target="slides/slide14.xml" /><Relationship Id="rId170" Type="http://schemas.openxmlformats.org/officeDocument/2006/relationships/slide" Target="slides/slide167.xml" /><Relationship Id="rId171" Type="http://schemas.openxmlformats.org/officeDocument/2006/relationships/slide" Target="slides/slide168.xml" /><Relationship Id="rId172" Type="http://schemas.openxmlformats.org/officeDocument/2006/relationships/slide" Target="slides/slide169.xml" /><Relationship Id="rId173" Type="http://schemas.openxmlformats.org/officeDocument/2006/relationships/slide" Target="slides/slide170.xml" /><Relationship Id="rId174" Type="http://schemas.openxmlformats.org/officeDocument/2006/relationships/slide" Target="slides/slide171.xml" /><Relationship Id="rId175" Type="http://schemas.openxmlformats.org/officeDocument/2006/relationships/slide" Target="slides/slide172.xml" /><Relationship Id="rId176" Type="http://schemas.openxmlformats.org/officeDocument/2006/relationships/slide" Target="slides/slide173.xml" /><Relationship Id="rId177" Type="http://schemas.openxmlformats.org/officeDocument/2006/relationships/slide" Target="slides/slide174.xml" /><Relationship Id="rId178" Type="http://schemas.openxmlformats.org/officeDocument/2006/relationships/slide" Target="slides/slide175.xml" /><Relationship Id="rId179" Type="http://schemas.openxmlformats.org/officeDocument/2006/relationships/slide" Target="slides/slide176.xml" /><Relationship Id="rId18" Type="http://schemas.openxmlformats.org/officeDocument/2006/relationships/slide" Target="slides/slide15.xml" /><Relationship Id="rId180" Type="http://schemas.openxmlformats.org/officeDocument/2006/relationships/slide" Target="slides/slide177.xml" /><Relationship Id="rId181" Type="http://schemas.openxmlformats.org/officeDocument/2006/relationships/slide" Target="slides/slide178.xml" /><Relationship Id="rId182" Type="http://schemas.openxmlformats.org/officeDocument/2006/relationships/slide" Target="slides/slide179.xml" /><Relationship Id="rId183" Type="http://schemas.openxmlformats.org/officeDocument/2006/relationships/slide" Target="slides/slide180.xml" /><Relationship Id="rId184" Type="http://schemas.openxmlformats.org/officeDocument/2006/relationships/slide" Target="slides/slide181.xml" /><Relationship Id="rId185" Type="http://schemas.openxmlformats.org/officeDocument/2006/relationships/slide" Target="slides/slide182.xml" /><Relationship Id="rId186" Type="http://schemas.openxmlformats.org/officeDocument/2006/relationships/slide" Target="slides/slide183.xml" /><Relationship Id="rId187" Type="http://schemas.openxmlformats.org/officeDocument/2006/relationships/slide" Target="slides/slide184.xml" /><Relationship Id="rId188" Type="http://schemas.openxmlformats.org/officeDocument/2006/relationships/slide" Target="slides/slide185.xml" /><Relationship Id="rId189" Type="http://schemas.openxmlformats.org/officeDocument/2006/relationships/slide" Target="slides/slide186.xml" /><Relationship Id="rId19" Type="http://schemas.openxmlformats.org/officeDocument/2006/relationships/slide" Target="slides/slide16.xml" /><Relationship Id="rId190" Type="http://schemas.openxmlformats.org/officeDocument/2006/relationships/slide" Target="slides/slide187.xml" /><Relationship Id="rId191" Type="http://schemas.openxmlformats.org/officeDocument/2006/relationships/slide" Target="slides/slide188.xml" /><Relationship Id="rId192" Type="http://schemas.openxmlformats.org/officeDocument/2006/relationships/slide" Target="slides/slide189.xml" /><Relationship Id="rId193" Type="http://schemas.openxmlformats.org/officeDocument/2006/relationships/tags" Target="tags/tag1.xml" /><Relationship Id="rId194" Type="http://schemas.openxmlformats.org/officeDocument/2006/relationships/presProps" Target="presProps.xml" /><Relationship Id="rId195" Type="http://schemas.openxmlformats.org/officeDocument/2006/relationships/viewProps" Target="viewProps.xml" /><Relationship Id="rId196" Type="http://schemas.openxmlformats.org/officeDocument/2006/relationships/theme" Target="theme/theme1.xml" /><Relationship Id="rId197" Type="http://schemas.openxmlformats.org/officeDocument/2006/relationships/tableStyles" Target="tableStyles.xml" /><Relationship Id="rId2" Type="http://schemas.openxmlformats.org/officeDocument/2006/relationships/notesMaster" Target="notesMasters/notes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slide" Target="slides/slide66.xml" /><Relationship Id="rId7" Type="http://schemas.openxmlformats.org/officeDocument/2006/relationships/slide" Target="slides/slide4.xml" /><Relationship Id="rId70" Type="http://schemas.openxmlformats.org/officeDocument/2006/relationships/slide" Target="slides/slide67.xml" /><Relationship Id="rId71" Type="http://schemas.openxmlformats.org/officeDocument/2006/relationships/slide" Target="slides/slide68.xml" /><Relationship Id="rId72" Type="http://schemas.openxmlformats.org/officeDocument/2006/relationships/slide" Target="slides/slide69.xml" /><Relationship Id="rId73" Type="http://schemas.openxmlformats.org/officeDocument/2006/relationships/slide" Target="slides/slide70.xml" /><Relationship Id="rId74" Type="http://schemas.openxmlformats.org/officeDocument/2006/relationships/slide" Target="slides/slide71.xml" /><Relationship Id="rId75" Type="http://schemas.openxmlformats.org/officeDocument/2006/relationships/slide" Target="slides/slide72.xml" /><Relationship Id="rId76" Type="http://schemas.openxmlformats.org/officeDocument/2006/relationships/slide" Target="slides/slide73.xml" /><Relationship Id="rId77" Type="http://schemas.openxmlformats.org/officeDocument/2006/relationships/slide" Target="slides/slide74.xml" /><Relationship Id="rId78" Type="http://schemas.openxmlformats.org/officeDocument/2006/relationships/slide" Target="slides/slide75.xml" /><Relationship Id="rId79" Type="http://schemas.openxmlformats.org/officeDocument/2006/relationships/slide" Target="slides/slide76.xml" /><Relationship Id="rId8" Type="http://schemas.openxmlformats.org/officeDocument/2006/relationships/slide" Target="slides/slide5.xml" /><Relationship Id="rId80" Type="http://schemas.openxmlformats.org/officeDocument/2006/relationships/slide" Target="slides/slide77.xml" /><Relationship Id="rId81" Type="http://schemas.openxmlformats.org/officeDocument/2006/relationships/slide" Target="slides/slide78.xml" /><Relationship Id="rId82" Type="http://schemas.openxmlformats.org/officeDocument/2006/relationships/slide" Target="slides/slide79.xml" /><Relationship Id="rId83" Type="http://schemas.openxmlformats.org/officeDocument/2006/relationships/slide" Target="slides/slide80.xml" /><Relationship Id="rId84" Type="http://schemas.openxmlformats.org/officeDocument/2006/relationships/slide" Target="slides/slide81.xml" /><Relationship Id="rId85" Type="http://schemas.openxmlformats.org/officeDocument/2006/relationships/slide" Target="slides/slide82.xml" /><Relationship Id="rId86" Type="http://schemas.openxmlformats.org/officeDocument/2006/relationships/slide" Target="slides/slide83.xml" /><Relationship Id="rId87" Type="http://schemas.openxmlformats.org/officeDocument/2006/relationships/slide" Target="slides/slide84.xml" /><Relationship Id="rId88" Type="http://schemas.openxmlformats.org/officeDocument/2006/relationships/slide" Target="slides/slide85.xml" /><Relationship Id="rId89" Type="http://schemas.openxmlformats.org/officeDocument/2006/relationships/slide" Target="slides/slide86.xml" /><Relationship Id="rId9" Type="http://schemas.openxmlformats.org/officeDocument/2006/relationships/slide" Target="slides/slide6.xml" /><Relationship Id="rId90" Type="http://schemas.openxmlformats.org/officeDocument/2006/relationships/slide" Target="slides/slide87.xml" /><Relationship Id="rId91" Type="http://schemas.openxmlformats.org/officeDocument/2006/relationships/slide" Target="slides/slide88.xml" /><Relationship Id="rId92" Type="http://schemas.openxmlformats.org/officeDocument/2006/relationships/slide" Target="slides/slide89.xml" /><Relationship Id="rId93" Type="http://schemas.openxmlformats.org/officeDocument/2006/relationships/slide" Target="slides/slide90.xml" /><Relationship Id="rId94" Type="http://schemas.openxmlformats.org/officeDocument/2006/relationships/slide" Target="slides/slide91.xml" /><Relationship Id="rId95" Type="http://schemas.openxmlformats.org/officeDocument/2006/relationships/slide" Target="slides/slide92.xml" /><Relationship Id="rId96" Type="http://schemas.openxmlformats.org/officeDocument/2006/relationships/slide" Target="slides/slide93.xml" /><Relationship Id="rId97" Type="http://schemas.openxmlformats.org/officeDocument/2006/relationships/slide" Target="slides/slide94.xml" /><Relationship Id="rId98" Type="http://schemas.openxmlformats.org/officeDocument/2006/relationships/slide" Target="slides/slide95.xml" /><Relationship Id="rId99" Type="http://schemas.openxmlformats.org/officeDocument/2006/relationships/slide" Target="slides/slide96.xml" /></Relationships>
</file>

<file path=ppt/diagrams/colors1.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a="http://schemas.openxmlformats.org/drawingml/2006/main" xmlns:dgm="http://schemas.openxmlformats.org/drawingml/2006/diagram"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a="http://schemas.openxmlformats.org/drawingml/2006/main" xmlns:dgm="http://schemas.openxmlformats.org/drawingml/2006/diagram"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a="http://schemas.openxmlformats.org/drawingml/2006/main" xmlns:dgm="http://schemas.openxmlformats.org/drawingml/2006/diagram"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a="http://schemas.openxmlformats.org/drawingml/2006/main" xmlns:r="http://schemas.openxmlformats.org/officeDocument/2006/relationships" xmlns:dgm="http://schemas.openxmlformats.org/drawingml/2006/diagram">
  <dgm:ptLst>
    <dgm:pt modelId="{7DF8164A-B0A8-4C4F-A7C0-BC450A83C186}"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dgm:t>
    </dgm:pt>
    <dgm:pt modelId="{58454339-542F-4EBA-BFD8-7CCE9E0CEA7D}" type="parTrans" cxnId="{787CE1B8-9D25-4FD3-96E9-7C6C8E8241BA}">
      <dgm:prSet/>
      <dgm:spPr/>
      <dgm:t>
        <a:bodyPr/>
        <a:lstStyle/>
        <a:p>
          <a:endParaRPr lang="zh-TW" altLang="en-US"/>
        </a:p>
      </dgm:t>
    </dgm:pt>
    <dgm:pt modelId="{EFB5999C-24B5-4806-99B6-4AA689AAE96E}">
      <dgm:prSet phldrT="[文字]"/>
      <dgm:spPr>
        <a:solidFill>
          <a:srgbClr val="FF0000">
            <a:alpha val="50000"/>
          </a:srgbClr>
        </a:solidFill>
      </dgm:spPr>
      <dgm:t>
        <a:bodyPr/>
        <a:lstStyle/>
        <a:p>
          <a:r>
            <a:rPr lang="zh-TW" altLang="en-US" smtClean="0"/>
            <a:t>攻擊</a:t>
          </a:r>
          <a:endParaRPr lang="zh-TW" altLang="en-US"/>
        </a:p>
      </dgm:t>
    </dgm:pt>
    <dgm:pt modelId="{4CF2E9D9-AE59-4CA5-9231-BE2D30597DB8}" type="sibTrans" cxnId="{787CE1B8-9D25-4FD3-96E9-7C6C8E8241BA}">
      <dgm:prSet/>
      <dgm:spPr/>
      <dgm:t>
        <a:bodyPr/>
        <a:lstStyle/>
        <a:p>
          <a:endParaRPr lang="zh-TW" altLang="en-US"/>
        </a:p>
      </dgm:t>
    </dgm:pt>
    <dgm:pt modelId="{B1A3C8AD-A106-45F9-BAC2-A01A1C992C6B}" type="parTrans" cxnId="{B9240373-E3E4-410F-A660-C74CACA9188F}">
      <dgm:prSet/>
      <dgm:spPr/>
      <dgm:t>
        <a:bodyPr/>
        <a:lstStyle/>
        <a:p>
          <a:endParaRPr lang="zh-TW" altLang="en-US"/>
        </a:p>
      </dgm:t>
    </dgm:pt>
    <dgm:pt modelId="{B82A8460-4292-4B21-A97B-9B5B939FFACC}">
      <dgm:prSet phldrT="[文字]"/>
      <dgm:spPr>
        <a:solidFill>
          <a:srgbClr val="0070C0">
            <a:alpha val="50000"/>
          </a:srgbClr>
        </a:solidFill>
      </dgm:spPr>
      <dgm:t>
        <a:bodyPr/>
        <a:lstStyle/>
        <a:p>
          <a:r>
            <a:rPr lang="zh-TW" altLang="en-US" smtClean="0"/>
            <a:t>防護</a:t>
          </a:r>
          <a:endParaRPr lang="zh-TW" altLang="en-US"/>
        </a:p>
      </dgm:t>
    </dgm:pt>
    <dgm:pt modelId="{0C956AF4-FFF0-4D77-9679-6F4C7B4FDFEC}" type="sibTrans" cxnId="{B9240373-E3E4-410F-A660-C74CACA9188F}">
      <dgm:prSet/>
      <dgm:spPr/>
      <dgm:t>
        <a:bodyPr/>
        <a:lstStyle/>
        <a:p>
          <a:endParaRPr lang="zh-TW" altLang="en-US"/>
        </a:p>
      </dgm:t>
    </dgm:pt>
    <dgm:pt modelId="{AA3AC30A-21C5-4DAB-85CC-671E08B84506}" type="parTrans" cxnId="{B3BD0AA9-80CC-4DF4-930F-642DDFC73DD9}">
      <dgm:prSet/>
      <dgm:spPr/>
      <dgm:t>
        <a:bodyPr/>
        <a:lstStyle/>
        <a:p>
          <a:endParaRPr lang="zh-TW" altLang="en-US"/>
        </a:p>
      </dgm:t>
    </dgm:pt>
    <dgm:pt modelId="{8D986873-22B6-49C8-9D2A-3E2165DCF299}">
      <dgm:prSet phldrT="[文字]"/>
      <dgm:spPr>
        <a:solidFill>
          <a:srgbClr val="33CC33">
            <a:alpha val="50000"/>
          </a:srgbClr>
        </a:solidFill>
      </dgm:spPr>
      <dgm:t>
        <a:bodyPr/>
        <a:lstStyle/>
        <a:p>
          <a:r>
            <a:rPr lang="zh-TW" altLang="en-US" smtClean="0"/>
            <a:t>鑑識</a:t>
          </a:r>
          <a:endParaRPr lang="zh-TW" altLang="en-US"/>
        </a:p>
      </dgm:t>
    </dgm:pt>
    <dgm:pt modelId="{99B21503-7E6A-4BC6-AC90-C7FC7E2DE741}" type="sibTrans" cxnId="{B3BD0AA9-80CC-4DF4-930F-642DDFC73DD9}">
      <dgm:prSet/>
      <dgm:spPr/>
      <dgm:t>
        <a:bodyPr/>
        <a:lstStyle/>
        <a:p>
          <a:endParaRPr lang="zh-TW" altLang="en-US"/>
        </a:p>
      </dgm:t>
    </dgm:pt>
    <dgm:pt modelId="{B7F46956-483C-4C98-A7FD-EC35175253B9}" type="pres">
      <dgm:prSet presAssocID="{7DF8164A-B0A8-4C4F-A7C0-BC450A83C186}" presName="compositeShape">
        <dgm:presLayoutVars>
          <dgm:chMax val="7"/>
          <dgm:dir/>
          <dgm:resizeHandles val="exact"/>
        </dgm:presLayoutVars>
      </dgm:prSet>
      <dgm:spPr/>
      <dgm:t>
        <a:bodyPr/>
        <a:lstStyle/>
        <a:p/>
      </dgm:t>
    </dgm:pt>
    <dgm:pt modelId="{8BD92CB5-665B-4166-9B44-0999FB1C5694}" type="pres">
      <dgm:prSet presAssocID="{EFB5999C-24B5-4806-99B6-4AA689AAE96E}" presName="circ1" presStyleLbl="vennNode1" presStyleCnt="3"/>
      <dgm:spPr/>
      <dgm:t>
        <a:bodyPr/>
        <a:lstStyle/>
        <a:p>
          <a:endParaRPr lang="zh-TW" altLang="en-US"/>
        </a:p>
      </dgm:t>
    </dgm:pt>
    <dgm:pt modelId="{2CA746CC-3E83-4491-AE21-A6DC45B6569D}" type="pres">
      <dgm:prSet presAssocID="{EFB5999C-24B5-4806-99B6-4AA689AAE96E}" presName="circ1Tx" presStyleLbl="revTx" presStyleCnt="3">
        <dgm:presLayoutVars>
          <dgm:chMax val="0"/>
          <dgm:chPref val="0"/>
          <dgm:bulletEnabled val="1"/>
        </dgm:presLayoutVars>
      </dgm:prSet>
      <dgm:spPr/>
      <dgm:t>
        <a:bodyPr/>
        <a:lstStyle/>
        <a:p>
          <a:endParaRPr lang="zh-TW" altLang="en-US"/>
        </a:p>
      </dgm:t>
    </dgm:pt>
    <dgm:pt modelId="{73C3AF09-D654-425A-BE22-1B0C24E4CC0F}" type="pres">
      <dgm:prSet presAssocID="{B82A8460-4292-4B21-A97B-9B5B939FFACC}" presName="circ2" presStyleLbl="vennNode1" presStyleIdx="1" presStyleCnt="3"/>
      <dgm:spPr/>
      <dgm:t>
        <a:bodyPr/>
        <a:lstStyle/>
        <a:p>
          <a:endParaRPr lang="zh-TW" altLang="en-US"/>
        </a:p>
      </dgm:t>
    </dgm:pt>
    <dgm:pt modelId="{2C466181-C1A7-46C0-A362-820912970414}" type="pres">
      <dgm:prSet presAssocID="{B82A8460-4292-4B21-A97B-9B5B939FFACC}" presName="circ2Tx" presStyleLbl="revTx" presStyleIdx="1" presStyleCnt="3">
        <dgm:presLayoutVars>
          <dgm:chMax val="0"/>
          <dgm:chPref val="0"/>
          <dgm:bulletEnabled val="1"/>
        </dgm:presLayoutVars>
      </dgm:prSet>
      <dgm:spPr/>
      <dgm:t>
        <a:bodyPr/>
        <a:lstStyle/>
        <a:p>
          <a:endParaRPr lang="zh-TW" altLang="en-US"/>
        </a:p>
      </dgm:t>
    </dgm:pt>
    <dgm:pt modelId="{14258E8E-E812-4247-956E-B7F3FC23E8E1}" type="pres">
      <dgm:prSet presAssocID="{8D986873-22B6-49C8-9D2A-3E2165DCF299}" presName="circ3" presStyleLbl="vennNode1" presStyleIdx="2" presStyleCnt="3"/>
      <dgm:spPr/>
      <dgm:t>
        <a:bodyPr/>
        <a:lstStyle/>
        <a:p>
          <a:endParaRPr lang="zh-TW" altLang="en-US"/>
        </a:p>
      </dgm:t>
    </dgm:pt>
    <dgm:pt modelId="{4481E861-8225-4F8A-A372-6A420CBCC9BB}" type="pres">
      <dgm:prSet presAssocID="{8D986873-22B6-49C8-9D2A-3E2165DCF299}" presName="circ3Tx" presStyleLbl="revTx" presStyleIdx="2" presStyleCnt="3">
        <dgm:presLayoutVars>
          <dgm:chMax val="0"/>
          <dgm:chPref val="0"/>
          <dgm:bulletEnabled val="1"/>
        </dgm:presLayoutVars>
      </dgm:prSet>
      <dgm:spPr/>
      <dgm:t>
        <a:bodyPr/>
        <a:lstStyle/>
        <a:p>
          <a:endParaRPr lang="zh-TW" altLang="en-US"/>
        </a:p>
      </dgm:t>
    </dgm:pt>
  </dgm:ptLst>
  <dgm:cxnLst>
    <dgm:cxn modelId="{787CE1B8-9D25-4FD3-96E9-7C6C8E8241BA}" srcId="{7DF8164A-B0A8-4C4F-A7C0-BC450A83C186}" destId="{EFB5999C-24B5-4806-99B6-4AA689AAE96E}" srcOrd="0" destOrd="0" parTransId="{58454339-542F-4EBA-BFD8-7CCE9E0CEA7D}" sibTransId="{4CF2E9D9-AE59-4CA5-9231-BE2D30597DB8}"/>
    <dgm:cxn modelId="{B9240373-E3E4-410F-A660-C74CACA9188F}" srcId="{7DF8164A-B0A8-4C4F-A7C0-BC450A83C186}" destId="{B82A8460-4292-4B21-A97B-9B5B939FFACC}" srcOrd="1" destOrd="0" parTransId="{B1A3C8AD-A106-45F9-BAC2-A01A1C992C6B}" sibTransId="{0C956AF4-FFF0-4D77-9679-6F4C7B4FDFEC}"/>
    <dgm:cxn modelId="{B3BD0AA9-80CC-4DF4-930F-642DDFC73DD9}" srcId="{7DF8164A-B0A8-4C4F-A7C0-BC450A83C186}" destId="{8D986873-22B6-49C8-9D2A-3E2165DCF299}" srcOrd="2" destOrd="0" parTransId="{AA3AC30A-21C5-4DAB-85CC-671E08B84506}" sibTransId="{99B21503-7E6A-4BC6-AC90-C7FC7E2DE741}"/>
    <dgm:cxn modelId="{4BBFAB55-BD91-4923-9D9B-DC18EC8FF570}" type="presOf" srcId="{7DF8164A-B0A8-4C4F-A7C0-BC450A83C186}" destId="{B7F46956-483C-4C98-A7FD-EC35175253B9}" srcOrd="0" destOrd="0" presId="urn:microsoft.com/office/officeart/2005/8/layout/venn1"/>
    <dgm:cxn modelId="{9014C5B0-D913-4D60-9AF0-EF8638EBF742}" type="presParOf" srcId="{B7F46956-483C-4C98-A7FD-EC35175253B9}" destId="{8BD92CB5-665B-4166-9B44-0999FB1C5694}" srcOrd="0" destOrd="0" presId="urn:microsoft.com/office/officeart/2005/8/layout/venn1"/>
    <dgm:cxn modelId="{302FB1A6-C50E-4843-A986-29085AADC3CC}" type="presOf" srcId="{EFB5999C-24B5-4806-99B6-4AA689AAE96E}" destId="{8BD92CB5-665B-4166-9B44-0999FB1C5694}" srcOrd="0" destOrd="0" presId="urn:microsoft.com/office/officeart/2005/8/layout/venn1"/>
    <dgm:cxn modelId="{DE3EB690-EB0D-48AE-B083-6148DB26D1DB}" type="presParOf" srcId="{B7F46956-483C-4C98-A7FD-EC35175253B9}" destId="{2CA746CC-3E83-4491-AE21-A6DC45B6569D}" srcOrd="1" destOrd="0" presId="urn:microsoft.com/office/officeart/2005/8/layout/venn1"/>
    <dgm:cxn modelId="{E69DF190-F38B-4132-82D7-A8C9BCA26144}" type="presOf" srcId="{EFB5999C-24B5-4806-99B6-4AA689AAE96E}" destId="{2CA746CC-3E83-4491-AE21-A6DC45B6569D}" srcOrd="1" destOrd="0" presId="urn:microsoft.com/office/officeart/2005/8/layout/venn1"/>
    <dgm:cxn modelId="{B1D1BE46-61AB-47BC-A183-A8470903C727}" type="presParOf" srcId="{B7F46956-483C-4C98-A7FD-EC35175253B9}" destId="{73C3AF09-D654-425A-BE22-1B0C24E4CC0F}" srcOrd="2" destOrd="0" presId="urn:microsoft.com/office/officeart/2005/8/layout/venn1"/>
    <dgm:cxn modelId="{4BDBFC39-B67D-4111-AB91-0D7BD68DE293}" type="presOf" srcId="{B82A8460-4292-4B21-A97B-9B5B939FFACC}" destId="{73C3AF09-D654-425A-BE22-1B0C24E4CC0F}" srcOrd="0" destOrd="0" presId="urn:microsoft.com/office/officeart/2005/8/layout/venn1"/>
    <dgm:cxn modelId="{A16A0F2D-1C9C-4106-B7B6-DC84F17E0413}" type="presParOf" srcId="{B7F46956-483C-4C98-A7FD-EC35175253B9}" destId="{2C466181-C1A7-46C0-A362-820912970414}" srcOrd="3" destOrd="0" presId="urn:microsoft.com/office/officeart/2005/8/layout/venn1"/>
    <dgm:cxn modelId="{DD42CE3D-E25B-4E25-A30D-1425F8857FA1}" type="presOf" srcId="{B82A8460-4292-4B21-A97B-9B5B939FFACC}" destId="{2C466181-C1A7-46C0-A362-820912970414}" srcOrd="1" destOrd="0" presId="urn:microsoft.com/office/officeart/2005/8/layout/venn1"/>
    <dgm:cxn modelId="{55A7DA0F-1F77-4A72-A390-FB08BDDCE8CC}" type="presParOf" srcId="{B7F46956-483C-4C98-A7FD-EC35175253B9}" destId="{14258E8E-E812-4247-956E-B7F3FC23E8E1}" srcOrd="4" destOrd="0" presId="urn:microsoft.com/office/officeart/2005/8/layout/venn1"/>
    <dgm:cxn modelId="{2320200A-FB88-4F98-9823-5E6346692109}" type="presOf" srcId="{8D986873-22B6-49C8-9D2A-3E2165DCF299}" destId="{14258E8E-E812-4247-956E-B7F3FC23E8E1}" srcOrd="0" destOrd="0" presId="urn:microsoft.com/office/officeart/2005/8/layout/venn1"/>
    <dgm:cxn modelId="{8178DD65-E4A5-4F0C-9BEC-E3D31B78CFE7}" type="presParOf" srcId="{B7F46956-483C-4C98-A7FD-EC35175253B9}" destId="{4481E861-8225-4F8A-A372-6A420CBCC9BB}" srcOrd="5" destOrd="0" presId="urn:microsoft.com/office/officeart/2005/8/layout/venn1"/>
    <dgm:cxn modelId="{768508BD-DAF8-430E-ABED-3C72141D9C97}" type="presOf" srcId="{8D986873-22B6-49C8-9D2A-3E2165DCF299}" destId="{4481E861-8225-4F8A-A372-6A420CBCC9BB}" srcOrd="1" destOrd="0" presId="urn:microsoft.com/office/officeart/2005/8/layout/venn1"/>
  </dgm:cxnLst>
  <dgm:bg/>
  <dgm:whole/>
  <dgm:extLst>
    <a:ext uri="http://schemas.microsoft.com/office/drawing/2008/diagram">
      <dsp:dataModelExt xmlns:dsp="http://schemas.microsoft.com/office/drawing/2008/diagram" relId="rId3" minVer="http://schemas.openxmlformats.org/drawingml/2006/main"/>
    </a:ext>
  </dgm:extLst>
</dgm:dataModel>
</file>

<file path=ppt/diagrams/data2.xml><?xml version="1.0" encoding="utf-8"?>
<dgm:dataModel xmlns:a="http://schemas.openxmlformats.org/drawingml/2006/main" xmlns:r="http://schemas.openxmlformats.org/officeDocument/2006/relationships" xmlns:dgm="http://schemas.openxmlformats.org/drawingml/2006/diagram">
  <dgm:ptLst>
    <dgm:pt modelId="{B3EA3372-B952-40C0-8712-E7B91DAE87FB}"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TW" altLang="en-US"/>
        </a:p>
      </dgm:t>
    </dgm:pt>
    <dgm:pt modelId="{DF48CF5D-A5EC-42D4-80E1-30F7DF69B23D}" type="parTrans" cxnId="{B43EFAC2-9DA8-4259-B3BF-1D163F5F35ED}">
      <dgm:prSet/>
      <dgm:spPr/>
      <dgm:t>
        <a:bodyPr/>
        <a:lstStyle/>
        <a:p>
          <a:endParaRPr lang="zh-TW" altLang="en-US"/>
        </a:p>
      </dgm:t>
    </dgm:pt>
    <dgm:pt modelId="{85D36E19-1DC8-40E7-A420-F14522655B8D}">
      <dgm:prSet phldrT="[文字]"/>
      <dgm:spPr>
        <a:solidFill>
          <a:schemeClr val="accent2"/>
        </a:solidFill>
      </dgm:spPr>
      <dgm:t>
        <a:bodyPr/>
        <a:lstStyle/>
        <a:p>
          <a:r>
            <a:rPr lang="zh-TW" altLang="en-US" smtClean="0"/>
            <a:t>威脅主體</a:t>
          </a:r>
          <a:endParaRPr lang="zh-TW" altLang="en-US"/>
        </a:p>
      </dgm:t>
    </dgm:pt>
    <dgm:pt modelId="{21F6E946-7BFA-402C-B17E-9346AE1CF390}" type="sibTrans" cxnId="{B43EFAC2-9DA8-4259-B3BF-1D163F5F35ED}">
      <dgm:prSet/>
      <dgm:spPr>
        <a:ln>
          <a:solidFill>
            <a:schemeClr val="tx1"/>
          </a:solidFill>
        </a:ln>
      </dgm:spPr>
      <dgm:t>
        <a:bodyPr/>
        <a:lstStyle/>
        <a:p>
          <a:endParaRPr lang="zh-TW" altLang="en-US"/>
        </a:p>
      </dgm:t>
    </dgm:pt>
    <dgm:pt modelId="{1F4B1C25-C979-4EAD-B36D-F0E9496D708E}" type="parTrans" cxnId="{23741086-4BAD-4E91-BE68-8C07670A082D}">
      <dgm:prSet/>
      <dgm:spPr/>
      <dgm:t>
        <a:bodyPr/>
        <a:lstStyle/>
        <a:p>
          <a:endParaRPr lang="zh-TW" altLang="en-US"/>
        </a:p>
      </dgm:t>
    </dgm:pt>
    <dgm:pt modelId="{CD67F02A-7889-43F2-B817-F54A3A38BF9D}">
      <dgm:prSet phldrT="[文字]"/>
      <dgm:spPr>
        <a:solidFill>
          <a:schemeClr val="accent2"/>
        </a:solidFill>
      </dgm:spPr>
      <dgm:t>
        <a:bodyPr/>
        <a:lstStyle/>
        <a:p>
          <a:r>
            <a:rPr lang="zh-TW" altLang="en-US" smtClean="0"/>
            <a:t>威脅</a:t>
          </a:r>
          <a:endParaRPr lang="zh-TW" altLang="en-US"/>
        </a:p>
      </dgm:t>
    </dgm:pt>
    <dgm:pt modelId="{C5498CE2-3A72-47CB-876B-DCEFC9C2F03F}" type="sibTrans" cxnId="{23741086-4BAD-4E91-BE68-8C07670A082D}">
      <dgm:prSet/>
      <dgm:spPr/>
      <dgm:t>
        <a:bodyPr/>
        <a:lstStyle/>
        <a:p>
          <a:endParaRPr lang="zh-TW" altLang="en-US"/>
        </a:p>
      </dgm:t>
    </dgm:pt>
    <dgm:pt modelId="{B71C4FFB-A953-4412-B319-E8CDE016F66F}" type="parTrans" cxnId="{069F39D8-730F-4E6A-BC95-5BD22A6FE799}">
      <dgm:prSet/>
      <dgm:spPr/>
      <dgm:t>
        <a:bodyPr/>
        <a:lstStyle/>
        <a:p>
          <a:endParaRPr lang="zh-TW" altLang="en-US"/>
        </a:p>
      </dgm:t>
    </dgm:pt>
    <dgm:pt modelId="{16C330CC-396B-4027-AD55-20D1FCB2AF64}">
      <dgm:prSet phldrT="[文字]"/>
      <dgm:spPr>
        <a:solidFill>
          <a:schemeClr val="accent2"/>
        </a:solidFill>
      </dgm:spPr>
      <dgm:t>
        <a:bodyPr/>
        <a:lstStyle/>
        <a:p>
          <a:r>
            <a:rPr lang="zh-TW" altLang="en-US" smtClean="0"/>
            <a:t>脆弱性</a:t>
          </a:r>
          <a:endParaRPr lang="zh-TW" altLang="en-US"/>
        </a:p>
      </dgm:t>
    </dgm:pt>
    <dgm:pt modelId="{BA5E25BA-A587-45B6-8DC0-E03053D24E1E}" type="sibTrans" cxnId="{069F39D8-730F-4E6A-BC95-5BD22A6FE799}">
      <dgm:prSet/>
      <dgm:spPr/>
      <dgm:t>
        <a:bodyPr/>
        <a:lstStyle/>
        <a:p>
          <a:endParaRPr lang="zh-TW" altLang="en-US"/>
        </a:p>
      </dgm:t>
    </dgm:pt>
    <dgm:pt modelId="{7FFBF7DC-371A-4011-911D-AA31E49724F3}" type="parTrans" cxnId="{638BC5A5-D64A-4441-B175-D2FA84FCC402}">
      <dgm:prSet/>
      <dgm:spPr/>
      <dgm:t>
        <a:bodyPr/>
        <a:lstStyle/>
        <a:p>
          <a:endParaRPr lang="zh-TW" altLang="en-US"/>
        </a:p>
      </dgm:t>
    </dgm:pt>
    <dgm:pt modelId="{623B39CC-2D11-47DD-9D44-CF4F54CBBD0D}">
      <dgm:prSet phldrT="[文字]"/>
      <dgm:spPr>
        <a:solidFill>
          <a:schemeClr val="accent2"/>
        </a:solidFill>
      </dgm:spPr>
      <dgm:t>
        <a:bodyPr/>
        <a:lstStyle/>
        <a:p>
          <a:r>
            <a:rPr lang="zh-TW" altLang="en-US" smtClean="0"/>
            <a:t>風險</a:t>
          </a:r>
          <a:endParaRPr lang="zh-TW" altLang="en-US"/>
        </a:p>
      </dgm:t>
    </dgm:pt>
    <dgm:pt modelId="{E473E84B-34F0-4813-ADB0-AFC977015C39}" type="sibTrans" cxnId="{638BC5A5-D64A-4441-B175-D2FA84FCC402}">
      <dgm:prSet/>
      <dgm:spPr/>
      <dgm:t>
        <a:bodyPr/>
        <a:lstStyle/>
        <a:p>
          <a:endParaRPr lang="zh-TW" altLang="en-US"/>
        </a:p>
      </dgm:t>
    </dgm:pt>
    <dgm:pt modelId="{CF4B53CE-751C-43A3-BD7C-3386FF860BF5}" type="parTrans" cxnId="{6DD0BA8F-9AAE-430E-9DB9-907CC0AD411B}">
      <dgm:prSet/>
      <dgm:spPr/>
      <dgm:t>
        <a:bodyPr/>
        <a:lstStyle/>
        <a:p>
          <a:endParaRPr lang="zh-TW" altLang="en-US"/>
        </a:p>
      </dgm:t>
    </dgm:pt>
    <dgm:pt modelId="{EC2EEE47-ED5A-4B4C-9188-4A81EE64A186}">
      <dgm:prSet phldrT="[文字]"/>
      <dgm:spPr>
        <a:solidFill>
          <a:schemeClr val="accent2"/>
        </a:solidFill>
      </dgm:spPr>
      <dgm:t>
        <a:bodyPr/>
        <a:lstStyle/>
        <a:p>
          <a:r>
            <a:rPr lang="zh-TW" altLang="en-US" smtClean="0"/>
            <a:t>資產</a:t>
          </a:r>
          <a:endParaRPr lang="zh-TW" altLang="en-US"/>
        </a:p>
      </dgm:t>
    </dgm:pt>
    <dgm:pt modelId="{B86ED80E-9C5B-46D3-8844-4689A4E0CFFA}" type="sibTrans" cxnId="{6DD0BA8F-9AAE-430E-9DB9-907CC0AD411B}">
      <dgm:prSet/>
      <dgm:spPr/>
      <dgm:t>
        <a:bodyPr/>
        <a:lstStyle/>
        <a:p>
          <a:endParaRPr lang="zh-TW" altLang="en-US"/>
        </a:p>
      </dgm:t>
    </dgm:pt>
    <dgm:pt modelId="{EB927665-81DD-4812-A4D4-E93CA8D9EC2D}" type="parTrans" cxnId="{975770DF-E223-4D21-8CB6-11D699BCD261}">
      <dgm:prSet/>
      <dgm:spPr/>
      <dgm:t>
        <a:bodyPr/>
        <a:lstStyle/>
        <a:p>
          <a:endParaRPr lang="zh-TW" altLang="en-US"/>
        </a:p>
      </dgm:t>
    </dgm:pt>
    <dgm:pt modelId="{39899A58-90EC-4160-A1BE-6EED54EA117F}">
      <dgm:prSet phldrT="[文字]"/>
      <dgm:spPr>
        <a:solidFill>
          <a:schemeClr val="accent2"/>
        </a:solidFill>
      </dgm:spPr>
      <dgm:t>
        <a:bodyPr/>
        <a:lstStyle/>
        <a:p>
          <a:r>
            <a:rPr lang="zh-TW" altLang="en-US" smtClean="0"/>
            <a:t>漏洞利用</a:t>
          </a:r>
          <a:endParaRPr lang="zh-TW" altLang="en-US"/>
        </a:p>
      </dgm:t>
    </dgm:pt>
    <dgm:pt modelId="{C8E42EA5-576C-4A3B-BFF6-90182C5AF34D}" type="sibTrans" cxnId="{975770DF-E223-4D21-8CB6-11D699BCD261}">
      <dgm:prSet/>
      <dgm:spPr/>
      <dgm:t>
        <a:bodyPr/>
        <a:lstStyle/>
        <a:p>
          <a:endParaRPr lang="zh-TW" altLang="en-US"/>
        </a:p>
      </dgm:t>
    </dgm:pt>
    <dgm:pt modelId="{05E66DBC-A446-40CB-AE31-BE78011F146D}" type="parTrans" cxnId="{31563BC8-1D60-4248-B73E-5A95535DD1F0}">
      <dgm:prSet/>
      <dgm:spPr/>
      <dgm:t>
        <a:bodyPr/>
        <a:lstStyle/>
        <a:p>
          <a:endParaRPr lang="zh-TW" altLang="en-US"/>
        </a:p>
      </dgm:t>
    </dgm:pt>
    <dgm:pt modelId="{8B74C459-4F3D-4053-89DC-C71C36E623C3}">
      <dgm:prSet phldrT="[文字]"/>
      <dgm:spPr>
        <a:solidFill>
          <a:schemeClr val="accent2"/>
        </a:solidFill>
      </dgm:spPr>
      <dgm:t>
        <a:bodyPr/>
        <a:lstStyle/>
        <a:p>
          <a:r>
            <a:rPr lang="zh-TW" altLang="en-US" smtClean="0"/>
            <a:t>保護措施</a:t>
          </a:r>
          <a:endParaRPr lang="zh-TW" altLang="en-US"/>
        </a:p>
      </dgm:t>
    </dgm:pt>
    <dgm:pt modelId="{2A523086-ACC6-46D1-AD1D-FA0955F8BF45}" type="sibTrans" cxnId="{31563BC8-1D60-4248-B73E-5A95535DD1F0}">
      <dgm:prSet/>
      <dgm:spPr/>
      <dgm:t>
        <a:bodyPr/>
        <a:lstStyle/>
        <a:p>
          <a:endParaRPr lang="zh-TW" altLang="en-US"/>
        </a:p>
      </dgm:t>
    </dgm:pt>
    <dgm:pt modelId="{884895D2-7703-4375-A422-D16D61C3230C}" type="pres">
      <dgm:prSet presAssocID="{B3EA3372-B952-40C0-8712-E7B91DAE87FB}" presName="Name0">
        <dgm:presLayoutVars>
          <dgm:dir/>
          <dgm:resizeHandles val="exact"/>
        </dgm:presLayoutVars>
      </dgm:prSet>
      <dgm:spPr/>
      <dgm:t>
        <a:bodyPr/>
        <a:lstStyle/>
        <a:p>
          <a:endParaRPr lang="zh-TW" altLang="en-US"/>
        </a:p>
      </dgm:t>
    </dgm:pt>
    <dgm:pt modelId="{EDD8DF91-A6D0-4C76-848F-7164E6A90F4E}" type="pres">
      <dgm:prSet presAssocID="{B3EA3372-B952-40C0-8712-E7B91DAE87FB}" presName="cycle"/>
      <dgm:spPr/>
      <dgm:t>
        <a:bodyPr/>
        <a:lstStyle/>
        <a:p/>
      </dgm:t>
    </dgm:pt>
    <dgm:pt modelId="{57C1F086-40C6-434F-9285-C76E1BE495DF}" type="pres">
      <dgm:prSet presAssocID="{85D36E19-1DC8-40E7-A420-F14522655B8D}" presName="nodeFirstNode" presStyleLbl="node1" presStyleCnt="7">
        <dgm:presLayoutVars>
          <dgm:bulletEnabled val="1"/>
        </dgm:presLayoutVars>
      </dgm:prSet>
      <dgm:spPr/>
      <dgm:t>
        <a:bodyPr/>
        <a:lstStyle/>
        <a:p>
          <a:endParaRPr lang="zh-TW" altLang="en-US"/>
        </a:p>
      </dgm:t>
    </dgm:pt>
    <dgm:pt modelId="{753DA121-69BB-41B1-A614-C072C83C39EB}" type="pres">
      <dgm:prSet presAssocID="{21F6E946-7BFA-402C-B17E-9346AE1CF390}" presName="sibTransFirstNode" presStyleLbl="bgShp" presStyleCnt="1"/>
      <dgm:spPr/>
      <dgm:t>
        <a:bodyPr/>
        <a:lstStyle/>
        <a:p>
          <a:endParaRPr lang="zh-TW" altLang="en-US"/>
        </a:p>
      </dgm:t>
    </dgm:pt>
    <dgm:pt modelId="{AD7430F0-1040-45DA-ACA2-0362BF3B62FE}" type="pres">
      <dgm:prSet presAssocID="{CD67F02A-7889-43F2-B817-F54A3A38BF9D}" presName="nodeFollowingNodes" presStyleLbl="node1" presStyleIdx="1" presStyleCnt="7">
        <dgm:presLayoutVars>
          <dgm:bulletEnabled val="1"/>
        </dgm:presLayoutVars>
      </dgm:prSet>
      <dgm:spPr/>
      <dgm:t>
        <a:bodyPr/>
        <a:lstStyle/>
        <a:p>
          <a:endParaRPr lang="zh-TW" altLang="en-US"/>
        </a:p>
      </dgm:t>
    </dgm:pt>
    <dgm:pt modelId="{92E0A7EC-0F5E-4948-A2E8-191E7421F623}" type="pres">
      <dgm:prSet presAssocID="{16C330CC-396B-4027-AD55-20D1FCB2AF64}" presName="nodeFollowingNodes" presStyleLbl="node1" presStyleIdx="2" presStyleCnt="7">
        <dgm:presLayoutVars>
          <dgm:bulletEnabled val="1"/>
        </dgm:presLayoutVars>
      </dgm:prSet>
      <dgm:spPr/>
      <dgm:t>
        <a:bodyPr/>
        <a:lstStyle/>
        <a:p>
          <a:endParaRPr lang="zh-TW" altLang="en-US"/>
        </a:p>
      </dgm:t>
    </dgm:pt>
    <dgm:pt modelId="{BCB5EBA9-ED58-494D-88BE-9BE6C4F65816}" type="pres">
      <dgm:prSet presAssocID="{623B39CC-2D11-47DD-9D44-CF4F54CBBD0D}" presName="nodeFollowingNodes" presStyleLbl="node1" presStyleIdx="3" presStyleCnt="7">
        <dgm:presLayoutVars>
          <dgm:bulletEnabled val="1"/>
        </dgm:presLayoutVars>
      </dgm:prSet>
      <dgm:spPr/>
      <dgm:t>
        <a:bodyPr/>
        <a:lstStyle/>
        <a:p>
          <a:endParaRPr lang="zh-TW" altLang="en-US"/>
        </a:p>
      </dgm:t>
    </dgm:pt>
    <dgm:pt modelId="{076AA616-EB8D-40B5-8248-103ECE4908A5}" type="pres">
      <dgm:prSet presAssocID="{EC2EEE47-ED5A-4B4C-9188-4A81EE64A186}" presName="nodeFollowingNodes" presStyleLbl="node1" presStyleIdx="4" presStyleCnt="7">
        <dgm:presLayoutVars>
          <dgm:bulletEnabled val="1"/>
        </dgm:presLayoutVars>
      </dgm:prSet>
      <dgm:spPr/>
      <dgm:t>
        <a:bodyPr/>
        <a:lstStyle/>
        <a:p>
          <a:endParaRPr lang="zh-TW" altLang="en-US"/>
        </a:p>
      </dgm:t>
    </dgm:pt>
    <dgm:pt modelId="{C6FA888A-D332-476A-BD0D-37CA4644778E}" type="pres">
      <dgm:prSet presAssocID="{39899A58-90EC-4160-A1BE-6EED54EA117F}" presName="nodeFollowingNodes" presStyleLbl="node1" presStyleIdx="5" presStyleCnt="7">
        <dgm:presLayoutVars>
          <dgm:bulletEnabled val="1"/>
        </dgm:presLayoutVars>
      </dgm:prSet>
      <dgm:spPr/>
      <dgm:t>
        <a:bodyPr/>
        <a:lstStyle/>
        <a:p>
          <a:endParaRPr lang="zh-TW" altLang="en-US"/>
        </a:p>
      </dgm:t>
    </dgm:pt>
    <dgm:pt modelId="{C053FD08-49A7-457C-9BB7-806705F4F06B}" type="pres">
      <dgm:prSet presAssocID="{8B74C459-4F3D-4053-89DC-C71C36E623C3}" presName="nodeFollowingNodes" presStyleLbl="node1" presStyleIdx="6" presStyleCnt="7">
        <dgm:presLayoutVars>
          <dgm:bulletEnabled val="1"/>
        </dgm:presLayoutVars>
      </dgm:prSet>
      <dgm:spPr/>
      <dgm:t>
        <a:bodyPr/>
        <a:lstStyle/>
        <a:p>
          <a:endParaRPr lang="zh-TW" altLang="en-US"/>
        </a:p>
      </dgm:t>
    </dgm:pt>
  </dgm:ptLst>
  <dgm:cxnLst>
    <dgm:cxn modelId="{B43EFAC2-9DA8-4259-B3BF-1D163F5F35ED}" srcId="{B3EA3372-B952-40C0-8712-E7B91DAE87FB}" destId="{85D36E19-1DC8-40E7-A420-F14522655B8D}" srcOrd="0" destOrd="0" parTransId="{DF48CF5D-A5EC-42D4-80E1-30F7DF69B23D}" sibTransId="{21F6E946-7BFA-402C-B17E-9346AE1CF390}"/>
    <dgm:cxn modelId="{23741086-4BAD-4E91-BE68-8C07670A082D}" srcId="{B3EA3372-B952-40C0-8712-E7B91DAE87FB}" destId="{CD67F02A-7889-43F2-B817-F54A3A38BF9D}" srcOrd="1" destOrd="0" parTransId="{1F4B1C25-C979-4EAD-B36D-F0E9496D708E}" sibTransId="{C5498CE2-3A72-47CB-876B-DCEFC9C2F03F}"/>
    <dgm:cxn modelId="{069F39D8-730F-4E6A-BC95-5BD22A6FE799}" srcId="{B3EA3372-B952-40C0-8712-E7B91DAE87FB}" destId="{16C330CC-396B-4027-AD55-20D1FCB2AF64}" srcOrd="2" destOrd="0" parTransId="{B71C4FFB-A953-4412-B319-E8CDE016F66F}" sibTransId="{BA5E25BA-A587-45B6-8DC0-E03053D24E1E}"/>
    <dgm:cxn modelId="{638BC5A5-D64A-4441-B175-D2FA84FCC402}" srcId="{B3EA3372-B952-40C0-8712-E7B91DAE87FB}" destId="{623B39CC-2D11-47DD-9D44-CF4F54CBBD0D}" srcOrd="3" destOrd="0" parTransId="{7FFBF7DC-371A-4011-911D-AA31E49724F3}" sibTransId="{E473E84B-34F0-4813-ADB0-AFC977015C39}"/>
    <dgm:cxn modelId="{6DD0BA8F-9AAE-430E-9DB9-907CC0AD411B}" srcId="{B3EA3372-B952-40C0-8712-E7B91DAE87FB}" destId="{EC2EEE47-ED5A-4B4C-9188-4A81EE64A186}" srcOrd="4" destOrd="0" parTransId="{CF4B53CE-751C-43A3-BD7C-3386FF860BF5}" sibTransId="{B86ED80E-9C5B-46D3-8844-4689A4E0CFFA}"/>
    <dgm:cxn modelId="{975770DF-E223-4D21-8CB6-11D699BCD261}" srcId="{B3EA3372-B952-40C0-8712-E7B91DAE87FB}" destId="{39899A58-90EC-4160-A1BE-6EED54EA117F}" srcOrd="5" destOrd="0" parTransId="{EB927665-81DD-4812-A4D4-E93CA8D9EC2D}" sibTransId="{C8E42EA5-576C-4A3B-BFF6-90182C5AF34D}"/>
    <dgm:cxn modelId="{31563BC8-1D60-4248-B73E-5A95535DD1F0}" srcId="{B3EA3372-B952-40C0-8712-E7B91DAE87FB}" destId="{8B74C459-4F3D-4053-89DC-C71C36E623C3}" srcOrd="6" destOrd="0" parTransId="{05E66DBC-A446-40CB-AE31-BE78011F146D}" sibTransId="{2A523086-ACC6-46D1-AD1D-FA0955F8BF45}"/>
    <dgm:cxn modelId="{08C8E594-AEF5-46E8-9C1A-DF4A84B8069C}" type="presOf" srcId="{B3EA3372-B952-40C0-8712-E7B91DAE87FB}" destId="{884895D2-7703-4375-A422-D16D61C3230C}" srcOrd="0" destOrd="0" presId="urn:microsoft.com/office/officeart/2005/8/layout/cycle3"/>
    <dgm:cxn modelId="{8B95D370-7C62-484F-B490-09A800DE7345}" type="presParOf" srcId="{884895D2-7703-4375-A422-D16D61C3230C}" destId="{EDD8DF91-A6D0-4C76-848F-7164E6A90F4E}" srcOrd="0" destOrd="0" presId="urn:microsoft.com/office/officeart/2005/8/layout/cycle3"/>
    <dgm:cxn modelId="{EF372ECC-342A-47F6-815A-B0567E83F06D}" type="presParOf" srcId="{EDD8DF91-A6D0-4C76-848F-7164E6A90F4E}" destId="{57C1F086-40C6-434F-9285-C76E1BE495DF}" srcOrd="0" destOrd="0" presId="urn:microsoft.com/office/officeart/2005/8/layout/cycle3"/>
    <dgm:cxn modelId="{F6735CF5-5470-42B9-B182-71260C7EF1B6}" type="presOf" srcId="{85D36E19-1DC8-40E7-A420-F14522655B8D}" destId="{57C1F086-40C6-434F-9285-C76E1BE495DF}" srcOrd="0" destOrd="0" presId="urn:microsoft.com/office/officeart/2005/8/layout/cycle3"/>
    <dgm:cxn modelId="{F6BDEF07-EC8B-4524-8124-C42239F1F0C9}" type="presParOf" srcId="{EDD8DF91-A6D0-4C76-848F-7164E6A90F4E}" destId="{753DA121-69BB-41B1-A614-C072C83C39EB}" srcOrd="1" destOrd="0" presId="urn:microsoft.com/office/officeart/2005/8/layout/cycle3"/>
    <dgm:cxn modelId="{01071AF0-2833-4D29-95F9-12E9941669CD}" type="presOf" srcId="{21F6E946-7BFA-402C-B17E-9346AE1CF390}" destId="{753DA121-69BB-41B1-A614-C072C83C39EB}" srcOrd="0" destOrd="0" presId="urn:microsoft.com/office/officeart/2005/8/layout/cycle3"/>
    <dgm:cxn modelId="{DA9BBBFB-891A-4D83-A1DF-A80B58D090A4}" type="presParOf" srcId="{EDD8DF91-A6D0-4C76-848F-7164E6A90F4E}" destId="{AD7430F0-1040-45DA-ACA2-0362BF3B62FE}" srcOrd="2" destOrd="0" presId="urn:microsoft.com/office/officeart/2005/8/layout/cycle3"/>
    <dgm:cxn modelId="{05D15DE6-9C97-4E69-B191-C7D71761DCD5}" type="presOf" srcId="{CD67F02A-7889-43F2-B817-F54A3A38BF9D}" destId="{AD7430F0-1040-45DA-ACA2-0362BF3B62FE}" srcOrd="0" destOrd="0" presId="urn:microsoft.com/office/officeart/2005/8/layout/cycle3"/>
    <dgm:cxn modelId="{B112EBD7-559E-4FB0-B1FA-B3A135160A15}" type="presParOf" srcId="{EDD8DF91-A6D0-4C76-848F-7164E6A90F4E}" destId="{92E0A7EC-0F5E-4948-A2E8-191E7421F623}" srcOrd="3" destOrd="0" presId="urn:microsoft.com/office/officeart/2005/8/layout/cycle3"/>
    <dgm:cxn modelId="{E2E588A5-3F6F-4DE3-99F9-DA6D9B5CA04F}" type="presOf" srcId="{16C330CC-396B-4027-AD55-20D1FCB2AF64}" destId="{92E0A7EC-0F5E-4948-A2E8-191E7421F623}" srcOrd="0" destOrd="0" presId="urn:microsoft.com/office/officeart/2005/8/layout/cycle3"/>
    <dgm:cxn modelId="{FE6DA132-CE38-4CE2-8156-ABC1DF519F76}" type="presParOf" srcId="{EDD8DF91-A6D0-4C76-848F-7164E6A90F4E}" destId="{BCB5EBA9-ED58-494D-88BE-9BE6C4F65816}" srcOrd="4" destOrd="0" presId="urn:microsoft.com/office/officeart/2005/8/layout/cycle3"/>
    <dgm:cxn modelId="{5FCB2FB7-DF5E-48CC-8745-5641739CC7CE}" type="presOf" srcId="{623B39CC-2D11-47DD-9D44-CF4F54CBBD0D}" destId="{BCB5EBA9-ED58-494D-88BE-9BE6C4F65816}" srcOrd="0" destOrd="0" presId="urn:microsoft.com/office/officeart/2005/8/layout/cycle3"/>
    <dgm:cxn modelId="{0C9C9BC0-72AD-4377-9121-17473E107329}" type="presParOf" srcId="{EDD8DF91-A6D0-4C76-848F-7164E6A90F4E}" destId="{076AA616-EB8D-40B5-8248-103ECE4908A5}" srcOrd="5" destOrd="0" presId="urn:microsoft.com/office/officeart/2005/8/layout/cycle3"/>
    <dgm:cxn modelId="{B53F8F3C-E57B-4C7F-A979-197C2EF69ED1}" type="presOf" srcId="{EC2EEE47-ED5A-4B4C-9188-4A81EE64A186}" destId="{076AA616-EB8D-40B5-8248-103ECE4908A5}" srcOrd="0" destOrd="0" presId="urn:microsoft.com/office/officeart/2005/8/layout/cycle3"/>
    <dgm:cxn modelId="{9FC51B47-3857-45B4-8AF0-6BE5C6A7A183}" type="presParOf" srcId="{EDD8DF91-A6D0-4C76-848F-7164E6A90F4E}" destId="{C6FA888A-D332-476A-BD0D-37CA4644778E}" srcOrd="6" destOrd="0" presId="urn:microsoft.com/office/officeart/2005/8/layout/cycle3"/>
    <dgm:cxn modelId="{474B5556-F5D6-4376-B9D3-1B6A137AE2AC}" type="presOf" srcId="{39899A58-90EC-4160-A1BE-6EED54EA117F}" destId="{C6FA888A-D332-476A-BD0D-37CA4644778E}" srcOrd="0" destOrd="0" presId="urn:microsoft.com/office/officeart/2005/8/layout/cycle3"/>
    <dgm:cxn modelId="{E4C3D84D-4A02-499C-8A19-EEF946A85ACB}" type="presParOf" srcId="{EDD8DF91-A6D0-4C76-848F-7164E6A90F4E}" destId="{C053FD08-49A7-457C-9BB7-806705F4F06B}" srcOrd="7" destOrd="0" presId="urn:microsoft.com/office/officeart/2005/8/layout/cycle3"/>
    <dgm:cxn modelId="{0FEDB1B0-CA7F-4BEF-BDC7-17F82744AD73}" type="presOf" srcId="{8B74C459-4F3D-4053-89DC-C71C36E623C3}" destId="{C053FD08-49A7-457C-9BB7-806705F4F06B}" srcOrd="0" destOrd="0" presId="urn:microsoft.com/office/officeart/2005/8/layout/cycle3"/>
  </dgm:cxnLst>
  <dgm:bg>
    <a:noFill/>
  </dgm:bg>
  <dgm:whole>
    <a:ln>
      <a:noFill/>
    </a:ln>
  </dgm:whole>
  <dgm:extLst>
    <a:ext uri="http://schemas.microsoft.com/office/drawing/2008/diagram">
      <dsp:dataModelExt xmlns:dsp="http://schemas.microsoft.com/office/drawing/2008/diagram" relId="rId3" minVer="http://schemas.openxmlformats.org/drawingml/2006/main"/>
    </a:ext>
  </dgm:extLst>
</dgm:dataModel>
</file>

<file path=ppt/diagrams/data3.xml><?xml version="1.0" encoding="utf-8"?>
<dgm:dataModel xmlns:a="http://schemas.openxmlformats.org/drawingml/2006/main" xmlns:r="http://schemas.openxmlformats.org/officeDocument/2006/relationships" xmlns:dgm="http://schemas.openxmlformats.org/drawingml/2006/diagram">
  <dgm:ptLst>
    <dgm:pt modelId="{3FF62FD6-19E1-4C3A-AC65-7B184EE41A55}" type="doc">
      <dgm:prSet loTypeId="urn:microsoft.com/office/officeart/2005/8/layout/venn2" loCatId="relationship" qsTypeId="urn:microsoft.com/office/officeart/2005/8/quickstyle/simple1" qsCatId="simple" csTypeId="urn:microsoft.com/office/officeart/2005/8/colors/accent6_3" csCatId="accent6" phldr="1"/>
      <dgm:spPr/>
      <dgm:t>
        <a:bodyPr/>
        <a:lstStyle/>
        <a:p>
          <a:endParaRPr lang="zh-TW" altLang="en-US"/>
        </a:p>
      </dgm:t>
    </dgm:pt>
    <dgm:pt modelId="{8B5078B2-31FF-486C-A937-1630DE2A96A0}" type="parTrans" cxnId="{F20D9712-69E1-4789-B722-DAFC7F1F883E}">
      <dgm:prSet/>
      <dgm:spPr/>
      <dgm:t>
        <a:bodyPr/>
        <a:lstStyle/>
        <a:p>
          <a:endParaRPr lang="zh-TW" altLang="en-US"/>
        </a:p>
      </dgm:t>
    </dgm:pt>
    <dgm:pt modelId="{161C2555-000C-408A-BE5B-828580625BB2}">
      <dgm:prSet phldrT="[文字]"/>
      <dgm:spPr>
        <a:solidFill>
          <a:srgbClr val="FF0000"/>
        </a:solidFill>
      </dgm:spPr>
      <dgm:t>
        <a:bodyPr/>
        <a:lstStyle/>
        <a:p>
          <a:r>
            <a:rPr lang="zh-TW" altLang="en-US" smtClean="0"/>
            <a:t>物理安全</a:t>
          </a:r>
          <a:endParaRPr lang="zh-TW" altLang="en-US"/>
        </a:p>
      </dgm:t>
    </dgm:pt>
    <dgm:pt modelId="{565C4BA0-37D2-45B9-B7ED-26544A4CF9D7}" type="sibTrans" cxnId="{F20D9712-69E1-4789-B722-DAFC7F1F883E}">
      <dgm:prSet/>
      <dgm:spPr/>
      <dgm:t>
        <a:bodyPr/>
        <a:lstStyle/>
        <a:p>
          <a:endParaRPr lang="zh-TW" altLang="en-US"/>
        </a:p>
      </dgm:t>
    </dgm:pt>
    <dgm:pt modelId="{E65BD037-6328-4007-8761-F54998021BEF}" type="parTrans" cxnId="{AFF97152-4BF5-4EBB-B3C6-C00376B99946}">
      <dgm:prSet/>
      <dgm:spPr/>
      <dgm:t>
        <a:bodyPr/>
        <a:lstStyle/>
        <a:p>
          <a:endParaRPr lang="zh-TW" altLang="en-US"/>
        </a:p>
      </dgm:t>
    </dgm:pt>
    <dgm:pt modelId="{002405BE-265F-4183-B6E3-237DF436786A}">
      <dgm:prSet phldrT="[文字]"/>
      <dgm:spPr>
        <a:solidFill>
          <a:srgbClr val="FFC000"/>
        </a:solidFill>
      </dgm:spPr>
      <dgm:t>
        <a:bodyPr/>
        <a:lstStyle/>
        <a:p>
          <a:r>
            <a:rPr lang="zh-TW" altLang="en-US" smtClean="0"/>
            <a:t>防火牆</a:t>
          </a:r>
          <a:endParaRPr lang="zh-TW" altLang="en-US"/>
        </a:p>
      </dgm:t>
    </dgm:pt>
    <dgm:pt modelId="{322066DE-919F-4181-ABF7-757C00CC8F11}" type="sibTrans" cxnId="{AFF97152-4BF5-4EBB-B3C6-C00376B99946}">
      <dgm:prSet/>
      <dgm:spPr/>
      <dgm:t>
        <a:bodyPr/>
        <a:lstStyle/>
        <a:p>
          <a:endParaRPr lang="zh-TW" altLang="en-US"/>
        </a:p>
      </dgm:t>
    </dgm:pt>
    <dgm:pt modelId="{EB51E809-026A-49C6-B8D5-1B6F7863B277}" type="parTrans" cxnId="{BF1D15E3-95AD-4319-B478-AF3C5F628D47}">
      <dgm:prSet/>
      <dgm:spPr/>
      <dgm:t>
        <a:bodyPr/>
        <a:lstStyle/>
        <a:p>
          <a:endParaRPr lang="zh-TW" altLang="en-US"/>
        </a:p>
      </dgm:t>
    </dgm:pt>
    <dgm:pt modelId="{AAF084B3-1E92-4454-A481-5C139291FCF0}">
      <dgm:prSet phldrT="[文字]"/>
      <dgm:spPr>
        <a:solidFill>
          <a:srgbClr val="00B050"/>
        </a:solidFill>
      </dgm:spPr>
      <dgm:t>
        <a:bodyPr/>
        <a:lstStyle/>
        <a:p>
          <a:r>
            <a:rPr lang="zh-TW" altLang="en-US" smtClean="0"/>
            <a:t>帳戶管理</a:t>
          </a:r>
          <a:endParaRPr lang="zh-TW" altLang="en-US"/>
        </a:p>
      </dgm:t>
    </dgm:pt>
    <dgm:pt modelId="{3D68E0A6-83F3-41E9-B105-F4D6A5FFEFBE}" type="sibTrans" cxnId="{BF1D15E3-95AD-4319-B478-AF3C5F628D47}">
      <dgm:prSet/>
      <dgm:spPr/>
      <dgm:t>
        <a:bodyPr/>
        <a:lstStyle/>
        <a:p>
          <a:endParaRPr lang="zh-TW" altLang="en-US"/>
        </a:p>
      </dgm:t>
    </dgm:pt>
    <dgm:pt modelId="{C3801981-E5EA-4A91-AC8F-F40140C085EE}" type="parTrans" cxnId="{E4CFE776-9401-43CA-B6B9-2CD117726E76}">
      <dgm:prSet/>
      <dgm:spPr/>
      <dgm:t>
        <a:bodyPr/>
        <a:lstStyle/>
        <a:p>
          <a:endParaRPr lang="zh-TW" altLang="en-US"/>
        </a:p>
      </dgm:t>
    </dgm:pt>
    <dgm:pt modelId="{60AA3078-1795-4F7A-A529-2573ACD18FA5}">
      <dgm:prSet phldrT="[文字]"/>
      <dgm:spPr>
        <a:solidFill>
          <a:srgbClr val="00B0F0"/>
        </a:solidFill>
      </dgm:spPr>
      <dgm:t>
        <a:bodyPr/>
        <a:lstStyle/>
        <a:p>
          <a:r>
            <a:rPr lang="zh-TW" altLang="en-US" smtClean="0"/>
            <a:t>防毒掃描</a:t>
          </a:r>
          <a:endParaRPr lang="zh-TW" altLang="en-US"/>
        </a:p>
      </dgm:t>
    </dgm:pt>
    <dgm:pt modelId="{6B6F9068-D779-42C4-BD13-45DCA094C190}" type="sibTrans" cxnId="{E4CFE776-9401-43CA-B6B9-2CD117726E76}">
      <dgm:prSet/>
      <dgm:spPr/>
      <dgm:t>
        <a:bodyPr/>
        <a:lstStyle/>
        <a:p>
          <a:endParaRPr lang="zh-TW" altLang="en-US"/>
        </a:p>
      </dgm:t>
    </dgm:pt>
    <dgm:pt modelId="{F00F08B0-C06E-4BFD-83DA-0B8876F056D9}" type="parTrans" cxnId="{983868A7-9895-45BC-85C0-B56C96F5EFF7}">
      <dgm:prSet/>
      <dgm:spPr/>
      <dgm:t>
        <a:bodyPr/>
        <a:lstStyle/>
        <a:p>
          <a:endParaRPr lang="zh-TW" altLang="en-US"/>
        </a:p>
      </dgm:t>
    </dgm:pt>
    <dgm:pt modelId="{28176896-8AFF-442A-830C-5570C84517C6}">
      <dgm:prSet phldrT="[文字]"/>
      <dgm:spPr>
        <a:solidFill>
          <a:srgbClr val="7030A0"/>
        </a:solidFill>
      </dgm:spPr>
      <dgm:t>
        <a:bodyPr/>
        <a:lstStyle/>
        <a:p>
          <a:r>
            <a:rPr lang="zh-TW" altLang="en-US" smtClean="0"/>
            <a:t>個人主機  </a:t>
          </a:r>
          <a:r>
            <a:rPr lang="en-US" altLang="zh-TW" smtClean="0"/>
            <a:t>(</a:t>
          </a:r>
          <a:r>
            <a:rPr lang="zh-TW" altLang="en-US" smtClean="0"/>
            <a:t>資產</a:t>
          </a:r>
          <a:r>
            <a:rPr lang="en-US" altLang="zh-TW" smtClean="0"/>
            <a:t>)</a:t>
          </a:r>
          <a:endParaRPr lang="zh-TW" altLang="en-US"/>
        </a:p>
      </dgm:t>
    </dgm:pt>
    <dgm:pt modelId="{92F98903-D3AF-4514-9371-68B1DF3E9D8C}" type="sibTrans" cxnId="{983868A7-9895-45BC-85C0-B56C96F5EFF7}">
      <dgm:prSet/>
      <dgm:spPr/>
      <dgm:t>
        <a:bodyPr/>
        <a:lstStyle/>
        <a:p>
          <a:endParaRPr lang="zh-TW" altLang="en-US"/>
        </a:p>
      </dgm:t>
    </dgm:pt>
    <dgm:pt modelId="{106955CB-E1D5-48D8-A569-DA1864CD01DC}" type="pres">
      <dgm:prSet presAssocID="{3FF62FD6-19E1-4C3A-AC65-7B184EE41A55}" presName="Name0">
        <dgm:presLayoutVars>
          <dgm:chMax val="7"/>
          <dgm:resizeHandles val="exact"/>
        </dgm:presLayoutVars>
      </dgm:prSet>
      <dgm:spPr/>
      <dgm:t>
        <a:bodyPr/>
        <a:lstStyle/>
        <a:p>
          <a:endParaRPr lang="zh-TW" altLang="en-US"/>
        </a:p>
      </dgm:t>
    </dgm:pt>
    <dgm:pt modelId="{812C6648-193B-48EB-B511-1D9FEF871E0D}" type="pres">
      <dgm:prSet presAssocID="{3FF62FD6-19E1-4C3A-AC65-7B184EE41A55}" presName="comp1"/>
      <dgm:spPr/>
      <dgm:t>
        <a:bodyPr/>
        <a:lstStyle/>
        <a:p/>
      </dgm:t>
    </dgm:pt>
    <dgm:pt modelId="{72DC7FE4-AB3A-4CF7-805F-9ECA261C7A31}" type="pres">
      <dgm:prSet presAssocID="{3FF62FD6-19E1-4C3A-AC65-7B184EE41A55}" presName="circle1" presStyleLbl="node1" presStyleCnt="5"/>
      <dgm:spPr/>
      <dgm:t>
        <a:bodyPr/>
        <a:lstStyle/>
        <a:p>
          <a:endParaRPr lang="zh-TW" altLang="en-US"/>
        </a:p>
      </dgm:t>
    </dgm:pt>
    <dgm:pt modelId="{52894878-17D4-469F-A5F1-C1B8210CB1F9}" type="pres">
      <dgm:prSet presAssocID="{3FF62FD6-19E1-4C3A-AC65-7B184EE41A55}" presName="c1text" presStyleLbl="node1" presStyleCnt="5">
        <dgm:presLayoutVars>
          <dgm:bulletEnabled val="1"/>
        </dgm:presLayoutVars>
      </dgm:prSet>
      <dgm:spPr/>
      <dgm:t>
        <a:bodyPr/>
        <a:lstStyle/>
        <a:p>
          <a:endParaRPr lang="zh-TW" altLang="en-US"/>
        </a:p>
      </dgm:t>
    </dgm:pt>
    <dgm:pt modelId="{5437B779-34F6-4E47-8EE7-1E18F910EB1A}" type="pres">
      <dgm:prSet presAssocID="{3FF62FD6-19E1-4C3A-AC65-7B184EE41A55}" presName="comp2"/>
      <dgm:spPr/>
      <dgm:t>
        <a:bodyPr/>
        <a:lstStyle/>
        <a:p/>
      </dgm:t>
    </dgm:pt>
    <dgm:pt modelId="{88246F57-CFD3-4167-B34B-0DE7A275F53A}" type="pres">
      <dgm:prSet presAssocID="{3FF62FD6-19E1-4C3A-AC65-7B184EE41A55}" presName="circle2" presStyleLbl="node1" presStyleIdx="1" presStyleCnt="5"/>
      <dgm:spPr/>
      <dgm:t>
        <a:bodyPr/>
        <a:lstStyle/>
        <a:p>
          <a:endParaRPr lang="zh-TW" altLang="en-US"/>
        </a:p>
      </dgm:t>
    </dgm:pt>
    <dgm:pt modelId="{7B45D84F-69EE-4803-81CD-3730A668F830}" type="pres">
      <dgm:prSet presAssocID="{3FF62FD6-19E1-4C3A-AC65-7B184EE41A55}" presName="c2text" presStyleLbl="node1" presStyleIdx="1" presStyleCnt="5">
        <dgm:presLayoutVars>
          <dgm:bulletEnabled val="1"/>
        </dgm:presLayoutVars>
      </dgm:prSet>
      <dgm:spPr/>
      <dgm:t>
        <a:bodyPr/>
        <a:lstStyle/>
        <a:p>
          <a:endParaRPr lang="zh-TW" altLang="en-US"/>
        </a:p>
      </dgm:t>
    </dgm:pt>
    <dgm:pt modelId="{A9620671-FB05-414B-8CA5-9D8F61B48463}" type="pres">
      <dgm:prSet presAssocID="{3FF62FD6-19E1-4C3A-AC65-7B184EE41A55}" presName="comp3"/>
      <dgm:spPr/>
      <dgm:t>
        <a:bodyPr/>
        <a:lstStyle/>
        <a:p/>
      </dgm:t>
    </dgm:pt>
    <dgm:pt modelId="{B1CE9D1C-6C27-47F7-B86E-A6FC9C7FA7DF}" type="pres">
      <dgm:prSet presAssocID="{3FF62FD6-19E1-4C3A-AC65-7B184EE41A55}" presName="circle3" presStyleLbl="node1" presStyleIdx="2" presStyleCnt="5" custLinFactNeighborX="421" custLinFactNeighborY="31156"/>
      <dgm:spPr/>
      <dgm:t>
        <a:bodyPr/>
        <a:lstStyle/>
        <a:p>
          <a:endParaRPr lang="zh-TW" altLang="en-US"/>
        </a:p>
      </dgm:t>
    </dgm:pt>
    <dgm:pt modelId="{8095A829-06AA-48AF-B2C5-32C464149E9B}" type="pres">
      <dgm:prSet presAssocID="{3FF62FD6-19E1-4C3A-AC65-7B184EE41A55}" presName="c3text" presStyleLbl="node1" presStyleIdx="2" presStyleCnt="5">
        <dgm:presLayoutVars>
          <dgm:bulletEnabled val="1"/>
        </dgm:presLayoutVars>
      </dgm:prSet>
      <dgm:spPr/>
      <dgm:t>
        <a:bodyPr/>
        <a:lstStyle/>
        <a:p>
          <a:endParaRPr lang="zh-TW" altLang="en-US"/>
        </a:p>
      </dgm:t>
    </dgm:pt>
    <dgm:pt modelId="{BC7B3E8B-505D-44F5-B0EE-8BE2DF85C060}" type="pres">
      <dgm:prSet presAssocID="{3FF62FD6-19E1-4C3A-AC65-7B184EE41A55}" presName="comp4"/>
      <dgm:spPr/>
      <dgm:t>
        <a:bodyPr/>
        <a:lstStyle/>
        <a:p/>
      </dgm:t>
    </dgm:pt>
    <dgm:pt modelId="{D4C6FF43-CABB-44C9-AB57-01DAE6CAD5EA}" type="pres">
      <dgm:prSet presAssocID="{3FF62FD6-19E1-4C3A-AC65-7B184EE41A55}" presName="circle4" presStyleLbl="node1" presStyleIdx="3" presStyleCnt="5"/>
      <dgm:spPr/>
      <dgm:t>
        <a:bodyPr/>
        <a:lstStyle/>
        <a:p>
          <a:endParaRPr lang="zh-TW" altLang="en-US"/>
        </a:p>
      </dgm:t>
    </dgm:pt>
    <dgm:pt modelId="{DCE8A63E-F95B-4C82-8855-8222065D0570}" type="pres">
      <dgm:prSet presAssocID="{3FF62FD6-19E1-4C3A-AC65-7B184EE41A55}" presName="c4text" presStyleLbl="node1" presStyleIdx="3" presStyleCnt="5">
        <dgm:presLayoutVars>
          <dgm:bulletEnabled val="1"/>
        </dgm:presLayoutVars>
      </dgm:prSet>
      <dgm:spPr/>
      <dgm:t>
        <a:bodyPr/>
        <a:lstStyle/>
        <a:p>
          <a:endParaRPr lang="zh-TW" altLang="en-US"/>
        </a:p>
      </dgm:t>
    </dgm:pt>
    <dgm:pt modelId="{414C2A8B-822E-47B2-AADE-E4307832169A}" type="pres">
      <dgm:prSet presAssocID="{3FF62FD6-19E1-4C3A-AC65-7B184EE41A55}" presName="comp5"/>
      <dgm:spPr/>
      <dgm:t>
        <a:bodyPr/>
        <a:lstStyle/>
        <a:p/>
      </dgm:t>
    </dgm:pt>
    <dgm:pt modelId="{6DBF5A9C-1C44-4370-A907-CCF2F9178BF2}" type="pres">
      <dgm:prSet presAssocID="{3FF62FD6-19E1-4C3A-AC65-7B184EE41A55}" presName="circle5" presStyleLbl="node1" presStyleIdx="4" presStyleCnt="5"/>
      <dgm:spPr/>
      <dgm:t>
        <a:bodyPr/>
        <a:lstStyle/>
        <a:p>
          <a:endParaRPr lang="zh-TW" altLang="en-US"/>
        </a:p>
      </dgm:t>
    </dgm:pt>
    <dgm:pt modelId="{7B634925-2FAA-4B6B-8DD0-843675244690}" type="pres">
      <dgm:prSet presAssocID="{3FF62FD6-19E1-4C3A-AC65-7B184EE41A55}" presName="c5text" presStyleLbl="node1" presStyleIdx="4" presStyleCnt="5">
        <dgm:presLayoutVars>
          <dgm:bulletEnabled val="1"/>
        </dgm:presLayoutVars>
      </dgm:prSet>
      <dgm:spPr/>
      <dgm:t>
        <a:bodyPr/>
        <a:lstStyle/>
        <a:p>
          <a:endParaRPr lang="zh-TW" altLang="en-US"/>
        </a:p>
      </dgm:t>
    </dgm:pt>
  </dgm:ptLst>
  <dgm:cxnLst>
    <dgm:cxn modelId="{F20D9712-69E1-4789-B722-DAFC7F1F883E}" srcId="{3FF62FD6-19E1-4C3A-AC65-7B184EE41A55}" destId="{161C2555-000C-408A-BE5B-828580625BB2}" srcOrd="0" destOrd="0" parTransId="{8B5078B2-31FF-486C-A937-1630DE2A96A0}" sibTransId="{565C4BA0-37D2-45B9-B7ED-26544A4CF9D7}"/>
    <dgm:cxn modelId="{AFF97152-4BF5-4EBB-B3C6-C00376B99946}" srcId="{3FF62FD6-19E1-4C3A-AC65-7B184EE41A55}" destId="{002405BE-265F-4183-B6E3-237DF436786A}" srcOrd="1" destOrd="0" parTransId="{E65BD037-6328-4007-8761-F54998021BEF}" sibTransId="{322066DE-919F-4181-ABF7-757C00CC8F11}"/>
    <dgm:cxn modelId="{BF1D15E3-95AD-4319-B478-AF3C5F628D47}" srcId="{3FF62FD6-19E1-4C3A-AC65-7B184EE41A55}" destId="{AAF084B3-1E92-4454-A481-5C139291FCF0}" srcOrd="2" destOrd="0" parTransId="{EB51E809-026A-49C6-B8D5-1B6F7863B277}" sibTransId="{3D68E0A6-83F3-41E9-B105-F4D6A5FFEFBE}"/>
    <dgm:cxn modelId="{E4CFE776-9401-43CA-B6B9-2CD117726E76}" srcId="{3FF62FD6-19E1-4C3A-AC65-7B184EE41A55}" destId="{60AA3078-1795-4F7A-A529-2573ACD18FA5}" srcOrd="3" destOrd="0" parTransId="{C3801981-E5EA-4A91-AC8F-F40140C085EE}" sibTransId="{6B6F9068-D779-42C4-BD13-45DCA094C190}"/>
    <dgm:cxn modelId="{983868A7-9895-45BC-85C0-B56C96F5EFF7}" srcId="{3FF62FD6-19E1-4C3A-AC65-7B184EE41A55}" destId="{28176896-8AFF-442A-830C-5570C84517C6}" srcOrd="4" destOrd="0" parTransId="{F00F08B0-C06E-4BFD-83DA-0B8876F056D9}" sibTransId="{92F98903-D3AF-4514-9371-68B1DF3E9D8C}"/>
    <dgm:cxn modelId="{76C3A628-4102-44AA-BB8F-AAE94E2EE05B}" type="presOf" srcId="{3FF62FD6-19E1-4C3A-AC65-7B184EE41A55}" destId="{106955CB-E1D5-48D8-A569-DA1864CD01DC}" srcOrd="0" destOrd="0" presId="urn:microsoft.com/office/officeart/2005/8/layout/venn2"/>
    <dgm:cxn modelId="{53FEDB83-1318-4360-9222-D00A1D5F371A}" type="presParOf" srcId="{106955CB-E1D5-48D8-A569-DA1864CD01DC}" destId="{812C6648-193B-48EB-B511-1D9FEF871E0D}" srcOrd="0" destOrd="0" presId="urn:microsoft.com/office/officeart/2005/8/layout/venn2"/>
    <dgm:cxn modelId="{7A4E8050-063A-4BDE-A1ED-2D67CBE848D9}" type="presParOf" srcId="{812C6648-193B-48EB-B511-1D9FEF871E0D}" destId="{72DC7FE4-AB3A-4CF7-805F-9ECA261C7A31}" srcOrd="0" destOrd="0" presId="urn:microsoft.com/office/officeart/2005/8/layout/venn2"/>
    <dgm:cxn modelId="{90145DEB-94B7-4B00-981F-2CB538016EF5}" type="presOf" srcId="{161C2555-000C-408A-BE5B-828580625BB2}" destId="{72DC7FE4-AB3A-4CF7-805F-9ECA261C7A31}" srcOrd="0" destOrd="0" presId="urn:microsoft.com/office/officeart/2005/8/layout/venn2"/>
    <dgm:cxn modelId="{5CB0ECE6-00DF-4C62-95BF-9D5119B5BA0F}" type="presParOf" srcId="{812C6648-193B-48EB-B511-1D9FEF871E0D}" destId="{52894878-17D4-469F-A5F1-C1B8210CB1F9}" srcOrd="1" destOrd="0" presId="urn:microsoft.com/office/officeart/2005/8/layout/venn2"/>
    <dgm:cxn modelId="{0CC07B28-9414-4341-931F-02EBBA5191DD}" type="presOf" srcId="{161C2555-000C-408A-BE5B-828580625BB2}" destId="{52894878-17D4-469F-A5F1-C1B8210CB1F9}" srcOrd="1" destOrd="0" presId="urn:microsoft.com/office/officeart/2005/8/layout/venn2"/>
    <dgm:cxn modelId="{480786DC-BEB0-459A-AB52-6345E97CA2A3}" type="presParOf" srcId="{106955CB-E1D5-48D8-A569-DA1864CD01DC}" destId="{5437B779-34F6-4E47-8EE7-1E18F910EB1A}" srcOrd="1" destOrd="0" presId="urn:microsoft.com/office/officeart/2005/8/layout/venn2"/>
    <dgm:cxn modelId="{D0EF3B1E-D246-460E-84A6-178CD5A7CEAF}" type="presParOf" srcId="{5437B779-34F6-4E47-8EE7-1E18F910EB1A}" destId="{88246F57-CFD3-4167-B34B-0DE7A275F53A}" srcOrd="0" destOrd="0" presId="urn:microsoft.com/office/officeart/2005/8/layout/venn2"/>
    <dgm:cxn modelId="{85318156-94B0-419B-A3D8-CF4A6820C7F3}" type="presOf" srcId="{002405BE-265F-4183-B6E3-237DF436786A}" destId="{88246F57-CFD3-4167-B34B-0DE7A275F53A}" srcOrd="0" destOrd="0" presId="urn:microsoft.com/office/officeart/2005/8/layout/venn2"/>
    <dgm:cxn modelId="{83C24E3F-76AE-4710-BCFC-E837BA83BF82}" type="presParOf" srcId="{5437B779-34F6-4E47-8EE7-1E18F910EB1A}" destId="{7B45D84F-69EE-4803-81CD-3730A668F830}" srcOrd="1" destOrd="0" presId="urn:microsoft.com/office/officeart/2005/8/layout/venn2"/>
    <dgm:cxn modelId="{2606B984-CFA1-4AEC-AC84-56BBB6DF0D68}" type="presOf" srcId="{002405BE-265F-4183-B6E3-237DF436786A}" destId="{7B45D84F-69EE-4803-81CD-3730A668F830}" srcOrd="1" destOrd="0" presId="urn:microsoft.com/office/officeart/2005/8/layout/venn2"/>
    <dgm:cxn modelId="{EB10DA7F-A036-4316-B15B-B4A132383CB2}" type="presParOf" srcId="{106955CB-E1D5-48D8-A569-DA1864CD01DC}" destId="{A9620671-FB05-414B-8CA5-9D8F61B48463}" srcOrd="2" destOrd="0" presId="urn:microsoft.com/office/officeart/2005/8/layout/venn2"/>
    <dgm:cxn modelId="{C4E09242-EB83-488A-BD03-E1B5D4337040}" type="presParOf" srcId="{A9620671-FB05-414B-8CA5-9D8F61B48463}" destId="{B1CE9D1C-6C27-47F7-B86E-A6FC9C7FA7DF}" srcOrd="0" destOrd="0" presId="urn:microsoft.com/office/officeart/2005/8/layout/venn2"/>
    <dgm:cxn modelId="{6BE02026-2988-4CB9-89FF-89CB80A49A7C}" type="presOf" srcId="{AAF084B3-1E92-4454-A481-5C139291FCF0}" destId="{B1CE9D1C-6C27-47F7-B86E-A6FC9C7FA7DF}" srcOrd="0" destOrd="0" presId="urn:microsoft.com/office/officeart/2005/8/layout/venn2"/>
    <dgm:cxn modelId="{52EBC11C-D80E-4BF3-9E8E-E529BEAFBBBE}" type="presParOf" srcId="{A9620671-FB05-414B-8CA5-9D8F61B48463}" destId="{8095A829-06AA-48AF-B2C5-32C464149E9B}" srcOrd="1" destOrd="0" presId="urn:microsoft.com/office/officeart/2005/8/layout/venn2"/>
    <dgm:cxn modelId="{5A953B87-BF7C-40DC-B593-9AD45DF7EB59}" type="presOf" srcId="{AAF084B3-1E92-4454-A481-5C139291FCF0}" destId="{8095A829-06AA-48AF-B2C5-32C464149E9B}" srcOrd="1" destOrd="0" presId="urn:microsoft.com/office/officeart/2005/8/layout/venn2"/>
    <dgm:cxn modelId="{3E95F36D-73D1-49F5-A354-8B0537292AC1}" type="presParOf" srcId="{106955CB-E1D5-48D8-A569-DA1864CD01DC}" destId="{BC7B3E8B-505D-44F5-B0EE-8BE2DF85C060}" srcOrd="3" destOrd="0" presId="urn:microsoft.com/office/officeart/2005/8/layout/venn2"/>
    <dgm:cxn modelId="{788DB175-1FD0-47FF-8463-E02CD3032386}" type="presParOf" srcId="{BC7B3E8B-505D-44F5-B0EE-8BE2DF85C060}" destId="{D4C6FF43-CABB-44C9-AB57-01DAE6CAD5EA}" srcOrd="0" destOrd="0" presId="urn:microsoft.com/office/officeart/2005/8/layout/venn2"/>
    <dgm:cxn modelId="{36348BDD-4736-48C6-8E69-DC5ABE74620D}" type="presOf" srcId="{60AA3078-1795-4F7A-A529-2573ACD18FA5}" destId="{D4C6FF43-CABB-44C9-AB57-01DAE6CAD5EA}" srcOrd="0" destOrd="0" presId="urn:microsoft.com/office/officeart/2005/8/layout/venn2"/>
    <dgm:cxn modelId="{6C752071-01C2-4DA6-9FCE-666F2ECEE2A0}" type="presParOf" srcId="{BC7B3E8B-505D-44F5-B0EE-8BE2DF85C060}" destId="{DCE8A63E-F95B-4C82-8855-8222065D0570}" srcOrd="1" destOrd="0" presId="urn:microsoft.com/office/officeart/2005/8/layout/venn2"/>
    <dgm:cxn modelId="{9FD240B6-9068-45A1-B34B-1E98CE7A0E7D}" type="presOf" srcId="{60AA3078-1795-4F7A-A529-2573ACD18FA5}" destId="{DCE8A63E-F95B-4C82-8855-8222065D0570}" srcOrd="1" destOrd="0" presId="urn:microsoft.com/office/officeart/2005/8/layout/venn2"/>
    <dgm:cxn modelId="{E0633246-7114-408E-A6CC-12C2BE707318}" type="presParOf" srcId="{106955CB-E1D5-48D8-A569-DA1864CD01DC}" destId="{414C2A8B-822E-47B2-AADE-E4307832169A}" srcOrd="4" destOrd="0" presId="urn:microsoft.com/office/officeart/2005/8/layout/venn2"/>
    <dgm:cxn modelId="{A604A6C1-95BA-46BE-B863-7A13CFB6334E}" type="presParOf" srcId="{414C2A8B-822E-47B2-AADE-E4307832169A}" destId="{6DBF5A9C-1C44-4370-A907-CCF2F9178BF2}" srcOrd="0" destOrd="0" presId="urn:microsoft.com/office/officeart/2005/8/layout/venn2"/>
    <dgm:cxn modelId="{4F819BDE-277B-4C67-802B-91464054D743}" type="presOf" srcId="{28176896-8AFF-442A-830C-5570C84517C6}" destId="{6DBF5A9C-1C44-4370-A907-CCF2F9178BF2}" srcOrd="0" destOrd="0" presId="urn:microsoft.com/office/officeart/2005/8/layout/venn2"/>
    <dgm:cxn modelId="{ECFED8A5-FD2C-45E8-A0F8-C83EE4D89958}" type="presParOf" srcId="{414C2A8B-822E-47B2-AADE-E4307832169A}" destId="{7B634925-2FAA-4B6B-8DD0-843675244690}" srcOrd="1" destOrd="0" presId="urn:microsoft.com/office/officeart/2005/8/layout/venn2"/>
    <dgm:cxn modelId="{7FC1D16E-10D6-48C5-8FE4-9AA0870AA237}" type="presOf" srcId="{28176896-8AFF-442A-830C-5570C84517C6}" destId="{7B634925-2FAA-4B6B-8DD0-843675244690}" srcOrd="1" destOrd="0" presId="urn:microsoft.com/office/officeart/2005/8/layout/venn2"/>
  </dgm:cxnLst>
  <dgm:bg/>
  <dgm:whole/>
  <dgm:extLst>
    <a:ext uri="http://schemas.microsoft.com/office/drawing/2008/diagram">
      <dsp:dataModelExt xmlns:dsp="http://schemas.microsoft.com/office/drawing/2008/diagram" relId="rId3" minVer="http://schemas.openxmlformats.org/drawingml/2006/main"/>
    </a:ext>
  </dgm:extLst>
</dgm:dataModel>
</file>

<file path=ppt/diagrams/data4.xml><?xml version="1.0" encoding="utf-8"?>
<dgm:dataModel xmlns:a="http://schemas.openxmlformats.org/drawingml/2006/main" xmlns:r="http://schemas.openxmlformats.org/officeDocument/2006/relationships" xmlns:dgm="http://schemas.openxmlformats.org/drawingml/2006/diagram">
  <dgm:ptLst>
    <dgm:pt modelId="{AA8D9140-E5DB-47D1-AFD1-8C11750A33FD}"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zh-TW" altLang="en-US"/>
        </a:p>
      </dgm:t>
    </dgm:pt>
    <dgm:pt modelId="{D4F64D74-5E83-42E7-BF2F-54334D07D880}" type="parTrans" cxnId="{F0551EBD-FD81-4FEB-A35C-B731172762C5}">
      <dgm:prSet/>
      <dgm:spPr/>
      <dgm:t>
        <a:bodyPr/>
        <a:lstStyle/>
        <a:p>
          <a:endParaRPr lang="zh-TW" altLang="en-US"/>
        </a:p>
      </dgm:t>
    </dgm:pt>
    <dgm:pt modelId="{BF1D8EAF-EDD6-48FE-A009-00D59354FF26}">
      <dgm:prSet phldrT="[文字]"/>
      <dgm:spPr/>
      <dgm:t>
        <a:bodyPr/>
        <a:lstStyle/>
        <a:p>
          <a:r>
            <a:rPr lang="en-US" altLang="zh-TW" smtClean="0">
              <a:solidFill>
                <a:srgbClr val="0000FF"/>
              </a:solidFill>
              <a:latin typeface="+mn-ea"/>
              <a:ea typeface="+mn-ea"/>
            </a:rPr>
            <a:t>ISMS</a:t>
          </a:r>
          <a:r>
            <a:rPr lang="zh-TW" altLang="en-US" smtClean="0">
              <a:solidFill>
                <a:srgbClr val="0000FF"/>
              </a:solidFill>
              <a:latin typeface="+mn-ea"/>
              <a:ea typeface="+mn-ea"/>
            </a:rPr>
            <a:t>是什麼</a:t>
          </a:r>
          <a:r>
            <a:rPr lang="en-US" altLang="zh-TW" smtClean="0">
              <a:solidFill>
                <a:srgbClr val="0000FF"/>
              </a:solidFill>
              <a:latin typeface="+mn-ea"/>
              <a:ea typeface="+mn-ea"/>
            </a:rPr>
            <a:t>?</a:t>
          </a:r>
        </a:p>
        <a:p>
          <a:r>
            <a:rPr lang="zh-TW" altLang="en-US" smtClean="0">
              <a:solidFill>
                <a:srgbClr val="0000FF"/>
              </a:solidFill>
              <a:latin typeface="+mn-ea"/>
              <a:ea typeface="+mn-ea"/>
            </a:rPr>
            <a:t>必須做些什麼</a:t>
          </a:r>
          <a:endParaRPr lang="zh-TW" altLang="en-US">
            <a:solidFill>
              <a:srgbClr val="0000FF"/>
            </a:solidFill>
            <a:latin typeface="+mn-ea"/>
            <a:ea typeface="+mn-ea"/>
          </a:endParaRPr>
        </a:p>
      </dgm:t>
    </dgm:pt>
    <dgm:pt modelId="{5CD7B735-F117-40B2-9FBD-BE3DDBCFDA39}" type="parTrans" cxnId="{EEB2A17B-D0A9-418F-9E00-4BA2DCC36923}">
      <dgm:prSet/>
      <dgm:spPr/>
      <dgm:t>
        <a:bodyPr/>
        <a:lstStyle/>
        <a:p>
          <a:endParaRPr lang="zh-TW" altLang="en-US"/>
        </a:p>
      </dgm:t>
    </dgm:pt>
    <dgm:pt modelId="{8F717A81-3D6B-4BAF-8F34-F6F19DAEC60A}">
      <dgm:prSet phldrT="[文字]"/>
      <dgm:spPr/>
      <dgm:t>
        <a:bodyPr/>
        <a:lstStyle/>
        <a:p>
          <a:r>
            <a:rPr lang="en-US" altLang="zh-TW" smtClean="0">
              <a:solidFill>
                <a:srgbClr val="0000FF"/>
              </a:solidFill>
              <a:latin typeface="+mn-ea"/>
              <a:ea typeface="+mn-ea"/>
            </a:rPr>
            <a:t>ISMS</a:t>
          </a:r>
          <a:r>
            <a:rPr lang="zh-TW" altLang="en-US" smtClean="0">
              <a:solidFill>
                <a:srgbClr val="0000FF"/>
              </a:solidFill>
              <a:latin typeface="+mn-ea"/>
              <a:ea typeface="+mn-ea"/>
            </a:rPr>
            <a:t>如何提供資訊安全</a:t>
          </a:r>
          <a:r>
            <a:rPr lang="en-US" altLang="zh-TW" smtClean="0">
              <a:solidFill>
                <a:srgbClr val="0000FF"/>
              </a:solidFill>
              <a:latin typeface="+mn-ea"/>
              <a:ea typeface="+mn-ea"/>
            </a:rPr>
            <a:t>??</a:t>
          </a:r>
          <a:endParaRPr lang="zh-TW" altLang="en-US">
            <a:solidFill>
              <a:srgbClr val="0000FF"/>
            </a:solidFill>
            <a:latin typeface="+mn-ea"/>
            <a:ea typeface="+mn-ea"/>
          </a:endParaRPr>
        </a:p>
      </dgm:t>
    </dgm:pt>
    <dgm:pt modelId="{4B62B901-2AA9-4106-82C9-07BEA8A99DEC}" type="parTrans" cxnId="{E09D1EF3-2BE5-405E-8BF9-C6BF0C2BF027}">
      <dgm:prSet/>
      <dgm:spPr/>
      <dgm:t>
        <a:bodyPr/>
        <a:lstStyle/>
        <a:p>
          <a:endParaRPr lang="zh-TW" altLang="en-US"/>
        </a:p>
      </dgm:t>
    </dgm:pt>
    <dgm:pt modelId="{D9BA36C9-9EDA-4251-9A89-69676455C45C}">
      <dgm:prSet phldrT="[文字]"/>
      <dgm:spPr/>
      <dgm:t>
        <a:bodyPr/>
        <a:lstStyle/>
        <a:p>
          <a:r>
            <a:rPr lang="zh-TW" altLang="en-US" smtClean="0">
              <a:solidFill>
                <a:srgbClr val="0000FF"/>
              </a:solidFill>
              <a:latin typeface="+mn-ea"/>
              <a:ea typeface="+mn-ea"/>
            </a:rPr>
            <a:t>金融機構如何實施</a:t>
          </a:r>
          <a:r>
            <a:rPr lang="en-US" altLang="zh-TW" smtClean="0">
              <a:solidFill>
                <a:srgbClr val="0000FF"/>
              </a:solidFill>
              <a:latin typeface="+mn-ea"/>
              <a:ea typeface="+mn-ea"/>
            </a:rPr>
            <a:t>ISMS</a:t>
          </a:r>
          <a:r>
            <a:rPr lang="zh-TW" altLang="en-US" smtClean="0">
              <a:solidFill>
                <a:srgbClr val="0000FF"/>
              </a:solidFill>
              <a:latin typeface="+mn-ea"/>
              <a:ea typeface="+mn-ea"/>
            </a:rPr>
            <a:t>的資訊安全</a:t>
          </a:r>
          <a:r>
            <a:rPr lang="en-US" altLang="zh-TW" smtClean="0">
              <a:solidFill>
                <a:srgbClr val="0000FF"/>
              </a:solidFill>
              <a:latin typeface="+mn-ea"/>
              <a:ea typeface="+mn-ea"/>
            </a:rPr>
            <a:t>?</a:t>
          </a:r>
          <a:endParaRPr lang="zh-TW" altLang="en-US">
            <a:solidFill>
              <a:srgbClr val="0000FF"/>
            </a:solidFill>
            <a:latin typeface="+mn-ea"/>
            <a:ea typeface="+mn-ea"/>
          </a:endParaRPr>
        </a:p>
      </dgm:t>
    </dgm:pt>
    <dgm:pt modelId="{C97E6A70-BC00-4AE0-B966-9CD610BA91E8}" type="sibTrans" cxnId="{E09D1EF3-2BE5-405E-8BF9-C6BF0C2BF027}">
      <dgm:prSet/>
      <dgm:spPr/>
      <dgm:t>
        <a:bodyPr/>
        <a:lstStyle/>
        <a:p>
          <a:pPr algn="ctr"/>
          <a:r>
            <a:rPr lang="en-US" altLang="zh-TW" smtClean="0"/>
            <a:t>ISO</a:t>
          </a:r>
          <a:r>
            <a:rPr lang="zh-TW" altLang="en-US" smtClean="0"/>
            <a:t> </a:t>
          </a:r>
          <a:r>
            <a:rPr lang="en-US" altLang="zh-TW" smtClean="0"/>
            <a:t>27015</a:t>
          </a:r>
          <a:endParaRPr lang="zh-TW" altLang="en-US"/>
        </a:p>
      </dgm:t>
    </dgm:pt>
    <dgm:pt modelId="{95CB14A5-9D18-4A32-A3D5-BED0D929F7E7}" type="parTrans" cxnId="{8ED06674-4E32-40DE-9D8B-1CE1ED9B7345}">
      <dgm:prSet/>
      <dgm:spPr/>
      <dgm:t>
        <a:bodyPr/>
        <a:lstStyle/>
        <a:p>
          <a:endParaRPr lang="zh-TW" altLang="en-US"/>
        </a:p>
      </dgm:t>
    </dgm:pt>
    <dgm:pt modelId="{0664FE6C-355D-4FAB-954B-2966065989FC}">
      <dgm:prSet phldrT="[文字]"/>
      <dgm:spPr/>
      <dgm:t>
        <a:bodyPr/>
        <a:lstStyle/>
        <a:p>
          <a:r>
            <a:rPr lang="zh-TW" altLang="en-US" smtClean="0">
              <a:solidFill>
                <a:srgbClr val="0000FF"/>
              </a:solidFill>
              <a:latin typeface="+mn-ea"/>
              <a:ea typeface="+mn-ea"/>
            </a:rPr>
            <a:t>醫療機構如何實施</a:t>
          </a:r>
          <a:r>
            <a:rPr lang="en-US" altLang="zh-TW" smtClean="0">
              <a:solidFill>
                <a:srgbClr val="0000FF"/>
              </a:solidFill>
              <a:latin typeface="+mn-ea"/>
              <a:ea typeface="+mn-ea"/>
            </a:rPr>
            <a:t>ISMS</a:t>
          </a:r>
          <a:r>
            <a:rPr lang="zh-TW" altLang="en-US" smtClean="0">
              <a:solidFill>
                <a:srgbClr val="0000FF"/>
              </a:solidFill>
              <a:latin typeface="+mn-ea"/>
              <a:ea typeface="+mn-ea"/>
            </a:rPr>
            <a:t>的資訊安全</a:t>
          </a:r>
          <a:r>
            <a:rPr lang="en-US" altLang="zh-TW" smtClean="0">
              <a:solidFill>
                <a:srgbClr val="0000FF"/>
              </a:solidFill>
              <a:latin typeface="+mn-ea"/>
              <a:ea typeface="+mn-ea"/>
            </a:rPr>
            <a:t>?</a:t>
          </a:r>
          <a:endParaRPr lang="zh-TW" altLang="en-US"/>
        </a:p>
      </dgm:t>
    </dgm:pt>
    <dgm:pt modelId="{1E2E310F-CDC0-469D-BFFB-57A56C4D764B}" type="sibTrans" cxnId="{8ED06674-4E32-40DE-9D8B-1CE1ED9B7345}">
      <dgm:prSet/>
      <dgm:spPr/>
      <dgm:t>
        <a:bodyPr/>
        <a:lstStyle/>
        <a:p>
          <a:pPr algn="ctr"/>
          <a:r>
            <a:rPr lang="en-US" altLang="zh-TW" smtClean="0"/>
            <a:t>ISO</a:t>
          </a:r>
          <a:r>
            <a:rPr lang="zh-TW" altLang="en-US" smtClean="0"/>
            <a:t> </a:t>
          </a:r>
          <a:r>
            <a:rPr lang="en-US" altLang="en-US" smtClean="0"/>
            <a:t>27799</a:t>
          </a:r>
          <a:endParaRPr lang="zh-TW" altLang="en-US"/>
        </a:p>
      </dgm:t>
    </dgm:pt>
    <dgm:pt modelId="{2351F9E1-0046-44C6-B1A3-2DC616A3D0C9}" type="sibTrans" cxnId="{EEB2A17B-D0A9-418F-9E00-4BA2DCC36923}">
      <dgm:prSet/>
      <dgm:spPr/>
      <dgm:t>
        <a:bodyPr/>
        <a:lstStyle/>
        <a:p>
          <a:pPr algn="ctr"/>
          <a:r>
            <a:rPr lang="en-US" altLang="zh-TW" smtClean="0"/>
            <a:t>ISO</a:t>
          </a:r>
          <a:r>
            <a:rPr lang="zh-TW" altLang="en-US" smtClean="0"/>
            <a:t> </a:t>
          </a:r>
          <a:r>
            <a:rPr lang="en-US" altLang="zh-TW" smtClean="0"/>
            <a:t>27002</a:t>
          </a:r>
          <a:endParaRPr lang="zh-TW" altLang="en-US"/>
        </a:p>
      </dgm:t>
    </dgm:pt>
    <dgm:pt modelId="{0A1F174C-5C6D-4A4C-ABFF-F64ACB33E26C}" type="sibTrans" cxnId="{F0551EBD-FD81-4FEB-A35C-B731172762C5}">
      <dgm:prSet/>
      <dgm:spPr/>
      <dgm:t>
        <a:bodyPr/>
        <a:lstStyle/>
        <a:p>
          <a:pPr algn="ctr"/>
          <a:r>
            <a:rPr lang="en-US" altLang="zh-TW" smtClean="0"/>
            <a:t>ISO</a:t>
          </a:r>
          <a:r>
            <a:rPr lang="zh-TW" altLang="en-US" smtClean="0"/>
            <a:t> </a:t>
          </a:r>
          <a:r>
            <a:rPr lang="en-US" altLang="zh-TW" smtClean="0"/>
            <a:t>27001</a:t>
          </a:r>
          <a:endParaRPr lang="zh-TW" altLang="en-US"/>
        </a:p>
      </dgm:t>
    </dgm:pt>
    <dgm:pt modelId="{0FE17E78-B096-455C-9C72-BF242B6B6309}" type="pres">
      <dgm:prSet presAssocID="{AA8D9140-E5DB-47D1-AFD1-8C11750A33FD}" presName="hierChild1">
        <dgm:presLayoutVars>
          <dgm:orgChart val="1"/>
          <dgm:chPref val="1"/>
          <dgm:dir/>
          <dgm:animOne val="branch"/>
          <dgm:animLvl val="lvl"/>
          <dgm:resizeHandles/>
        </dgm:presLayoutVars>
      </dgm:prSet>
      <dgm:spPr/>
      <dgm:t>
        <a:bodyPr/>
        <a:lstStyle/>
        <a:p>
          <a:endParaRPr lang="zh-TW" altLang="en-US"/>
        </a:p>
      </dgm:t>
    </dgm:pt>
    <dgm:pt modelId="{8185E69C-DC90-446A-8231-7B401352F945}" type="pres">
      <dgm:prSet presAssocID="{BF1D8EAF-EDD6-48FE-A009-00D59354FF26}" presName="hierRoot1">
        <dgm:presLayoutVars>
          <dgm:hierBranch val="init"/>
        </dgm:presLayoutVars>
      </dgm:prSet>
      <dgm:spPr/>
      <dgm:t>
        <a:bodyPr/>
        <a:lstStyle/>
        <a:p/>
      </dgm:t>
    </dgm:pt>
    <dgm:pt modelId="{94393426-37C5-444C-8425-4E8D57FC8B7D}" type="pres">
      <dgm:prSet presAssocID="{BF1D8EAF-EDD6-48FE-A009-00D59354FF26}" presName="rootComposite1"/>
      <dgm:spPr/>
      <dgm:t>
        <a:bodyPr/>
        <a:lstStyle/>
        <a:p/>
      </dgm:t>
    </dgm:pt>
    <dgm:pt modelId="{FBEEB78E-F467-44F7-AED8-84603C000109}" type="pres">
      <dgm:prSet presAssocID="{BF1D8EAF-EDD6-48FE-A009-00D59354FF26}" presName="rootText1" presStyleLbl="node0" presStyleCnt="1">
        <dgm:presLayoutVars>
          <dgm:chMax/>
          <dgm:chPref val="3"/>
        </dgm:presLayoutVars>
      </dgm:prSet>
      <dgm:spPr/>
      <dgm:t>
        <a:bodyPr/>
        <a:lstStyle/>
        <a:p>
          <a:endParaRPr lang="zh-TW" altLang="en-US"/>
        </a:p>
      </dgm:t>
    </dgm:pt>
    <dgm:pt modelId="{FFDCDAEE-BC48-4787-BA07-7B74F33B5A52}" type="pres">
      <dgm:prSet presAssocID="{BF1D8EAF-EDD6-48FE-A009-00D59354FF26}" presName="titleText1" presStyleLbl="fgAcc0" presStyleCnt="1">
        <dgm:presLayoutVars>
          <dgm:chMax val="0"/>
          <dgm:chPref val="0"/>
        </dgm:presLayoutVars>
      </dgm:prSet>
      <dgm:spPr/>
      <dgm:t>
        <a:bodyPr/>
        <a:lstStyle/>
        <a:p>
          <a:endParaRPr lang="zh-TW" altLang="en-US"/>
        </a:p>
      </dgm:t>
    </dgm:pt>
    <dgm:pt modelId="{35E270A6-30B6-4616-8702-913E731544DE}" type="pres">
      <dgm:prSet presAssocID="{BF1D8EAF-EDD6-48FE-A009-00D59354FF26}" presName="rootConnector1" presStyleLbl="node1" presStyleCnt="4"/>
      <dgm:spPr/>
      <dgm:t>
        <a:bodyPr/>
        <a:lstStyle/>
        <a:p>
          <a:endParaRPr lang="zh-TW" altLang="en-US"/>
        </a:p>
      </dgm:t>
    </dgm:pt>
    <dgm:pt modelId="{7623BB96-B045-4136-9FAE-EAF39793216D}" type="pres">
      <dgm:prSet presAssocID="{BF1D8EAF-EDD6-48FE-A009-00D59354FF26}" presName="hierChild2"/>
      <dgm:spPr/>
      <dgm:t>
        <a:bodyPr/>
        <a:lstStyle/>
        <a:p/>
      </dgm:t>
    </dgm:pt>
    <dgm:pt modelId="{B944C2CA-5848-4238-9FDA-2842520BE48C}" type="pres">
      <dgm:prSet presAssocID="{5CD7B735-F117-40B2-9FBD-BE3DDBCFDA39}" presName="Name37" presStyleLbl="parChTrans1D2" presStyleCnt="1"/>
      <dgm:spPr/>
      <dgm:t>
        <a:bodyPr/>
        <a:lstStyle/>
        <a:p>
          <a:endParaRPr lang="zh-TW" altLang="en-US"/>
        </a:p>
      </dgm:t>
    </dgm:pt>
    <dgm:pt modelId="{17B796E4-3396-42C5-B2A9-663CA408259A}" type="pres">
      <dgm:prSet presAssocID="{8F717A81-3D6B-4BAF-8F34-F6F19DAEC60A}" presName="hierRoot2">
        <dgm:presLayoutVars>
          <dgm:hierBranch val="init"/>
        </dgm:presLayoutVars>
      </dgm:prSet>
      <dgm:spPr/>
      <dgm:t>
        <a:bodyPr/>
        <a:lstStyle/>
        <a:p/>
      </dgm:t>
    </dgm:pt>
    <dgm:pt modelId="{AC7E4574-AECA-4C13-A7AB-AD176414133F}" type="pres">
      <dgm:prSet presAssocID="{8F717A81-3D6B-4BAF-8F34-F6F19DAEC60A}" presName="rootComposite"/>
      <dgm:spPr/>
      <dgm:t>
        <a:bodyPr/>
        <a:lstStyle/>
        <a:p/>
      </dgm:t>
    </dgm:pt>
    <dgm:pt modelId="{8DFF884A-145E-4AC3-BE9A-A7AB462F2C9C}" type="pres">
      <dgm:prSet presAssocID="{8F717A81-3D6B-4BAF-8F34-F6F19DAEC60A}" presName="rootText" presStyleLbl="node1" presStyleIdx="1" presStyleCnt="4">
        <dgm:presLayoutVars>
          <dgm:chMax/>
          <dgm:chPref val="3"/>
        </dgm:presLayoutVars>
      </dgm:prSet>
      <dgm:spPr/>
      <dgm:t>
        <a:bodyPr/>
        <a:lstStyle/>
        <a:p>
          <a:endParaRPr lang="zh-TW" altLang="en-US"/>
        </a:p>
      </dgm:t>
    </dgm:pt>
    <dgm:pt modelId="{DDE96109-2566-4FC3-ADE6-941C91C7E930}" type="pres">
      <dgm:prSet presAssocID="{8F717A81-3D6B-4BAF-8F34-F6F19DAEC60A}" presName="titleText2" presStyleLbl="fgAcc1" presStyleCnt="3">
        <dgm:presLayoutVars>
          <dgm:chMax val="0"/>
          <dgm:chPref val="0"/>
        </dgm:presLayoutVars>
      </dgm:prSet>
      <dgm:spPr/>
      <dgm:t>
        <a:bodyPr/>
        <a:lstStyle/>
        <a:p>
          <a:endParaRPr lang="zh-TW" altLang="en-US"/>
        </a:p>
      </dgm:t>
    </dgm:pt>
    <dgm:pt modelId="{23C33701-35B5-4839-913F-8C7B5016AD66}" type="pres">
      <dgm:prSet presAssocID="{8F717A81-3D6B-4BAF-8F34-F6F19DAEC60A}" presName="rootConnector" presStyleLbl="node2" presStyleCnt="1"/>
      <dgm:spPr/>
      <dgm:t>
        <a:bodyPr/>
        <a:lstStyle/>
        <a:p>
          <a:endParaRPr lang="zh-TW" altLang="en-US"/>
        </a:p>
      </dgm:t>
    </dgm:pt>
    <dgm:pt modelId="{F1A7FF5A-1243-44D4-BD12-F25A0604C7BD}" type="pres">
      <dgm:prSet presAssocID="{8F717A81-3D6B-4BAF-8F34-F6F19DAEC60A}" presName="hierChild4"/>
      <dgm:spPr/>
      <dgm:t>
        <a:bodyPr/>
        <a:lstStyle/>
        <a:p/>
      </dgm:t>
    </dgm:pt>
    <dgm:pt modelId="{843AC684-177E-4080-96F8-411C75059CB7}" type="pres">
      <dgm:prSet presAssocID="{4B62B901-2AA9-4106-82C9-07BEA8A99DEC}" presName="Name37" presStyleLbl="parChTrans1D3" presStyleIdx="1" presStyleCnt="2"/>
      <dgm:spPr/>
      <dgm:t>
        <a:bodyPr/>
        <a:lstStyle/>
        <a:p>
          <a:endParaRPr lang="zh-TW" altLang="en-US"/>
        </a:p>
      </dgm:t>
    </dgm:pt>
    <dgm:pt modelId="{8E85F6B9-9CDF-484F-B5C1-FF64E4D0DDFE}" type="pres">
      <dgm:prSet presAssocID="{D9BA36C9-9EDA-4251-9A89-69676455C45C}" presName="hierRoot2">
        <dgm:presLayoutVars>
          <dgm:hierBranch val="init"/>
        </dgm:presLayoutVars>
      </dgm:prSet>
      <dgm:spPr/>
      <dgm:t>
        <a:bodyPr/>
        <a:lstStyle/>
        <a:p/>
      </dgm:t>
    </dgm:pt>
    <dgm:pt modelId="{E735F12E-FFB9-4E58-8CE7-C30395873785}" type="pres">
      <dgm:prSet presAssocID="{D9BA36C9-9EDA-4251-9A89-69676455C45C}" presName="rootComposite"/>
      <dgm:spPr/>
      <dgm:t>
        <a:bodyPr/>
        <a:lstStyle/>
        <a:p/>
      </dgm:t>
    </dgm:pt>
    <dgm:pt modelId="{9A817744-76ED-4551-B8B8-C56F68C08293}" type="pres">
      <dgm:prSet presAssocID="{D9BA36C9-9EDA-4251-9A89-69676455C45C}" presName="rootText" presStyleLbl="node1" presStyleIdx="2" presStyleCnt="4">
        <dgm:presLayoutVars>
          <dgm:chMax/>
          <dgm:chPref val="3"/>
        </dgm:presLayoutVars>
      </dgm:prSet>
      <dgm:spPr/>
      <dgm:t>
        <a:bodyPr/>
        <a:lstStyle/>
        <a:p>
          <a:endParaRPr lang="zh-TW" altLang="en-US"/>
        </a:p>
      </dgm:t>
    </dgm:pt>
    <dgm:pt modelId="{56275E4B-E49E-4A2D-8557-52818AFD3A9B}" type="pres">
      <dgm:prSet presAssocID="{D9BA36C9-9EDA-4251-9A89-69676455C45C}" presName="titleText2" presStyleLbl="fgAcc1" presStyleIdx="1" presStyleCnt="3">
        <dgm:presLayoutVars>
          <dgm:chMax val="0"/>
          <dgm:chPref val="0"/>
        </dgm:presLayoutVars>
      </dgm:prSet>
      <dgm:spPr/>
      <dgm:t>
        <a:bodyPr/>
        <a:lstStyle/>
        <a:p>
          <a:endParaRPr lang="zh-TW" altLang="en-US"/>
        </a:p>
      </dgm:t>
    </dgm:pt>
    <dgm:pt modelId="{40966D34-C97E-4D8D-A150-DDF586D4CB73}" type="pres">
      <dgm:prSet presAssocID="{D9BA36C9-9EDA-4251-9A89-69676455C45C}" presName="rootConnector" presStyleLbl="node3" presStyleCnt="2"/>
      <dgm:spPr/>
      <dgm:t>
        <a:bodyPr/>
        <a:lstStyle/>
        <a:p>
          <a:endParaRPr lang="zh-TW" altLang="en-US"/>
        </a:p>
      </dgm:t>
    </dgm:pt>
    <dgm:pt modelId="{55DB60BB-3A15-4C83-B653-DEA979603469}" type="pres">
      <dgm:prSet presAssocID="{D9BA36C9-9EDA-4251-9A89-69676455C45C}" presName="hierChild4"/>
      <dgm:spPr/>
      <dgm:t>
        <a:bodyPr/>
        <a:lstStyle/>
        <a:p/>
      </dgm:t>
    </dgm:pt>
    <dgm:pt modelId="{7B7590FC-5817-4F1C-BE7D-6828C0C4FB52}" type="pres">
      <dgm:prSet presAssocID="{D9BA36C9-9EDA-4251-9A89-69676455C45C}" presName="hierChild5"/>
      <dgm:spPr/>
      <dgm:t>
        <a:bodyPr/>
        <a:lstStyle/>
        <a:p/>
      </dgm:t>
    </dgm:pt>
    <dgm:pt modelId="{FAE8C44F-F2D7-45BC-A8EA-5C98D1356D76}" type="pres">
      <dgm:prSet presAssocID="{95CB14A5-9D18-4A32-A3D5-BED0D929F7E7}" presName="Name37" presStyleLbl="parChTrans1D3" presStyleCnt="2"/>
      <dgm:spPr/>
      <dgm:t>
        <a:bodyPr/>
        <a:lstStyle/>
        <a:p>
          <a:endParaRPr lang="zh-TW" altLang="en-US"/>
        </a:p>
      </dgm:t>
    </dgm:pt>
    <dgm:pt modelId="{1EBF70BA-360A-42CE-82D6-E0FADD49FF1E}" type="pres">
      <dgm:prSet presAssocID="{0664FE6C-355D-4FAB-954B-2966065989FC}" presName="hierRoot2">
        <dgm:presLayoutVars>
          <dgm:hierBranch val="init"/>
        </dgm:presLayoutVars>
      </dgm:prSet>
      <dgm:spPr/>
      <dgm:t>
        <a:bodyPr/>
        <a:lstStyle/>
        <a:p/>
      </dgm:t>
    </dgm:pt>
    <dgm:pt modelId="{5D47180B-B1C5-4254-86DC-D2790A2B0B5F}" type="pres">
      <dgm:prSet presAssocID="{0664FE6C-355D-4FAB-954B-2966065989FC}" presName="rootComposite"/>
      <dgm:spPr/>
      <dgm:t>
        <a:bodyPr/>
        <a:lstStyle/>
        <a:p/>
      </dgm:t>
    </dgm:pt>
    <dgm:pt modelId="{6F1699AD-827B-4CB9-9E39-F521E38CB29E}" type="pres">
      <dgm:prSet presAssocID="{0664FE6C-355D-4FAB-954B-2966065989FC}" presName="rootText" presStyleLbl="node1" presStyleIdx="3" presStyleCnt="4">
        <dgm:presLayoutVars>
          <dgm:chMax/>
          <dgm:chPref val="3"/>
        </dgm:presLayoutVars>
      </dgm:prSet>
      <dgm:spPr/>
      <dgm:t>
        <a:bodyPr/>
        <a:lstStyle/>
        <a:p>
          <a:endParaRPr lang="zh-TW" altLang="en-US"/>
        </a:p>
      </dgm:t>
    </dgm:pt>
    <dgm:pt modelId="{D1CF7755-2B95-40E5-BFB3-00AE9A262010}" type="pres">
      <dgm:prSet presAssocID="{0664FE6C-355D-4FAB-954B-2966065989FC}" presName="titleText2" presStyleLbl="fgAcc1" presStyleIdx="2" presStyleCnt="3">
        <dgm:presLayoutVars>
          <dgm:chMax val="0"/>
          <dgm:chPref val="0"/>
        </dgm:presLayoutVars>
      </dgm:prSet>
      <dgm:spPr/>
      <dgm:t>
        <a:bodyPr/>
        <a:lstStyle/>
        <a:p>
          <a:endParaRPr lang="zh-TW" altLang="en-US"/>
        </a:p>
      </dgm:t>
    </dgm:pt>
    <dgm:pt modelId="{110D5D8A-4ECF-4771-968D-E676FE5E64FC}" type="pres">
      <dgm:prSet presAssocID="{0664FE6C-355D-4FAB-954B-2966065989FC}" presName="rootConnector" presStyleLbl="node3" presStyleIdx="1" presStyleCnt="2"/>
      <dgm:spPr/>
      <dgm:t>
        <a:bodyPr/>
        <a:lstStyle/>
        <a:p>
          <a:endParaRPr lang="zh-TW" altLang="en-US"/>
        </a:p>
      </dgm:t>
    </dgm:pt>
    <dgm:pt modelId="{63865E9A-3BF7-463C-9338-10C9E662632E}" type="pres">
      <dgm:prSet presAssocID="{0664FE6C-355D-4FAB-954B-2966065989FC}" presName="hierChild4"/>
      <dgm:spPr/>
      <dgm:t>
        <a:bodyPr/>
        <a:lstStyle/>
        <a:p/>
      </dgm:t>
    </dgm:pt>
    <dgm:pt modelId="{8ADCF8B5-5EE6-4AF7-B3AD-B67E8C8A702A}" type="pres">
      <dgm:prSet presAssocID="{0664FE6C-355D-4FAB-954B-2966065989FC}" presName="hierChild5"/>
      <dgm:spPr/>
      <dgm:t>
        <a:bodyPr/>
        <a:lstStyle/>
        <a:p/>
      </dgm:t>
    </dgm:pt>
    <dgm:pt modelId="{E0B29FB3-8C72-4811-9E70-76B7D3E70866}" type="pres">
      <dgm:prSet presAssocID="{8F717A81-3D6B-4BAF-8F34-F6F19DAEC60A}" presName="hierChild5"/>
      <dgm:spPr/>
      <dgm:t>
        <a:bodyPr/>
        <a:lstStyle/>
        <a:p/>
      </dgm:t>
    </dgm:pt>
    <dgm:pt modelId="{2A161510-70DC-4B87-813C-2E60369809C2}" type="pres">
      <dgm:prSet presAssocID="{BF1D8EAF-EDD6-48FE-A009-00D59354FF26}" presName="hierChild3"/>
      <dgm:spPr/>
      <dgm:t>
        <a:bodyPr/>
        <a:lstStyle/>
        <a:p/>
      </dgm:t>
    </dgm:pt>
  </dgm:ptLst>
  <dgm:cxnLst>
    <dgm:cxn modelId="{F0551EBD-FD81-4FEB-A35C-B731172762C5}" srcId="{AA8D9140-E5DB-47D1-AFD1-8C11750A33FD}" destId="{BF1D8EAF-EDD6-48FE-A009-00D59354FF26}" srcOrd="0" destOrd="0" parTransId="{D4F64D74-5E83-42E7-BF2F-54334D07D880}" sibTransId="{0A1F174C-5C6D-4A4C-ABFF-F64ACB33E26C}"/>
    <dgm:cxn modelId="{EEB2A17B-D0A9-418F-9E00-4BA2DCC36923}" srcId="{BF1D8EAF-EDD6-48FE-A009-00D59354FF26}" destId="{8F717A81-3D6B-4BAF-8F34-F6F19DAEC60A}" srcOrd="0" destOrd="0" parTransId="{5CD7B735-F117-40B2-9FBD-BE3DDBCFDA39}" sibTransId="{2351F9E1-0046-44C6-B1A3-2DC616A3D0C9}"/>
    <dgm:cxn modelId="{E09D1EF3-2BE5-405E-8BF9-C6BF0C2BF027}" srcId="{8F717A81-3D6B-4BAF-8F34-F6F19DAEC60A}" destId="{D9BA36C9-9EDA-4251-9A89-69676455C45C}" srcOrd="0" destOrd="0" parTransId="{4B62B901-2AA9-4106-82C9-07BEA8A99DEC}" sibTransId="{C97E6A70-BC00-4AE0-B966-9CD610BA91E8}"/>
    <dgm:cxn modelId="{8ED06674-4E32-40DE-9D8B-1CE1ED9B7345}" srcId="{8F717A81-3D6B-4BAF-8F34-F6F19DAEC60A}" destId="{0664FE6C-355D-4FAB-954B-2966065989FC}" srcOrd="1" destOrd="0" parTransId="{95CB14A5-9D18-4A32-A3D5-BED0D929F7E7}" sibTransId="{1E2E310F-CDC0-469D-BFFB-57A56C4D764B}"/>
    <dgm:cxn modelId="{002D5E09-50CA-4BF7-87BC-FB4AFB1273FA}" type="presOf" srcId="{AA8D9140-E5DB-47D1-AFD1-8C11750A33FD}" destId="{0FE17E78-B096-455C-9C72-BF242B6B6309}" srcOrd="0" destOrd="0" presId="urn:microsoft.com/office/officeart/2008/layout/NameandTitleOrganizationalChart"/>
    <dgm:cxn modelId="{644CCEB6-F84B-4A76-A476-B3C04FF213B8}" type="presParOf" srcId="{0FE17E78-B096-455C-9C72-BF242B6B6309}" destId="{8185E69C-DC90-446A-8231-7B401352F945}" srcOrd="0" destOrd="0" presId="urn:microsoft.com/office/officeart/2008/layout/NameandTitleOrganizationalChart"/>
    <dgm:cxn modelId="{CE0C4FD8-DBEB-494C-B110-657DAF0D6BFD}" type="presParOf" srcId="{8185E69C-DC90-446A-8231-7B401352F945}" destId="{94393426-37C5-444C-8425-4E8D57FC8B7D}" srcOrd="0" destOrd="0" presId="urn:microsoft.com/office/officeart/2008/layout/NameandTitleOrganizationalChart"/>
    <dgm:cxn modelId="{3AEA4FA1-FD5D-45C8-90A7-ECBAF9B56DEB}" type="presParOf" srcId="{94393426-37C5-444C-8425-4E8D57FC8B7D}" destId="{FBEEB78E-F467-44F7-AED8-84603C000109}" srcOrd="0" destOrd="0" presId="urn:microsoft.com/office/officeart/2008/layout/NameandTitleOrganizationalChart"/>
    <dgm:cxn modelId="{88114655-5114-44CE-9494-2DFC487BAD39}" type="presOf" srcId="{BF1D8EAF-EDD6-48FE-A009-00D59354FF26}" destId="{FBEEB78E-F467-44F7-AED8-84603C000109}" srcOrd="0" destOrd="0" presId="urn:microsoft.com/office/officeart/2008/layout/NameandTitleOrganizationalChart"/>
    <dgm:cxn modelId="{07B8F095-86A4-4F8E-9DE8-2F4DDD65DF0E}" type="presParOf" srcId="{94393426-37C5-444C-8425-4E8D57FC8B7D}" destId="{FFDCDAEE-BC48-4787-BA07-7B74F33B5A52}" srcOrd="1" destOrd="0" presId="urn:microsoft.com/office/officeart/2008/layout/NameandTitleOrganizationalChart"/>
    <dgm:cxn modelId="{905EED8F-CB05-46DB-AB4C-E0294023033A}" type="presOf" srcId="{0A1F174C-5C6D-4A4C-ABFF-F64ACB33E26C}" destId="{FFDCDAEE-BC48-4787-BA07-7B74F33B5A52}" srcOrd="0" destOrd="0" presId="urn:microsoft.com/office/officeart/2008/layout/NameandTitleOrganizationalChart"/>
    <dgm:cxn modelId="{9646809E-738E-4065-9029-5B0ECB5E8D33}" type="presParOf" srcId="{94393426-37C5-444C-8425-4E8D57FC8B7D}" destId="{35E270A6-30B6-4616-8702-913E731544DE}" srcOrd="2" destOrd="0" presId="urn:microsoft.com/office/officeart/2008/layout/NameandTitleOrganizationalChart"/>
    <dgm:cxn modelId="{2E08261E-3765-46DC-BEA3-017C80DBAF67}" type="presOf" srcId="{BF1D8EAF-EDD6-48FE-A009-00D59354FF26}" destId="{35E270A6-30B6-4616-8702-913E731544DE}" srcOrd="1" destOrd="0" presId="urn:microsoft.com/office/officeart/2008/layout/NameandTitleOrganizationalChart"/>
    <dgm:cxn modelId="{295B9EEC-9EC4-43FC-B198-EE979EE825D8}" type="presParOf" srcId="{8185E69C-DC90-446A-8231-7B401352F945}" destId="{7623BB96-B045-4136-9FAE-EAF39793216D}" srcOrd="1" destOrd="0" presId="urn:microsoft.com/office/officeart/2008/layout/NameandTitleOrganizationalChart"/>
    <dgm:cxn modelId="{540C5A72-4430-42B4-98B6-2299032691E9}" type="presParOf" srcId="{7623BB96-B045-4136-9FAE-EAF39793216D}" destId="{B944C2CA-5848-4238-9FDA-2842520BE48C}" srcOrd="0" destOrd="0" presId="urn:microsoft.com/office/officeart/2008/layout/NameandTitleOrganizationalChart"/>
    <dgm:cxn modelId="{5B567E12-6846-449B-AF94-1B1460B6201A}" type="presOf" srcId="{5CD7B735-F117-40B2-9FBD-BE3DDBCFDA39}" destId="{B944C2CA-5848-4238-9FDA-2842520BE48C}" srcOrd="0" destOrd="0" presId="urn:microsoft.com/office/officeart/2008/layout/NameandTitleOrganizationalChart"/>
    <dgm:cxn modelId="{9B7AFE31-DB57-43D0-96E9-B657909D219F}" type="presParOf" srcId="{7623BB96-B045-4136-9FAE-EAF39793216D}" destId="{17B796E4-3396-42C5-B2A9-663CA408259A}" srcOrd="1" destOrd="0" presId="urn:microsoft.com/office/officeart/2008/layout/NameandTitleOrganizationalChart"/>
    <dgm:cxn modelId="{C29B9271-21A9-4D37-9495-C416B64D2635}" type="presParOf" srcId="{17B796E4-3396-42C5-B2A9-663CA408259A}" destId="{AC7E4574-AECA-4C13-A7AB-AD176414133F}" srcOrd="0" destOrd="0" presId="urn:microsoft.com/office/officeart/2008/layout/NameandTitleOrganizationalChart"/>
    <dgm:cxn modelId="{D6D11344-9EDC-4D50-877F-3B0061DE7179}" type="presParOf" srcId="{AC7E4574-AECA-4C13-A7AB-AD176414133F}" destId="{8DFF884A-145E-4AC3-BE9A-A7AB462F2C9C}" srcOrd="0" destOrd="0" presId="urn:microsoft.com/office/officeart/2008/layout/NameandTitleOrganizationalChart"/>
    <dgm:cxn modelId="{21FB318F-2E96-4DAB-BE57-6FB9CD7C5C0F}" type="presOf" srcId="{8F717A81-3D6B-4BAF-8F34-F6F19DAEC60A}" destId="{8DFF884A-145E-4AC3-BE9A-A7AB462F2C9C}" srcOrd="0" destOrd="0" presId="urn:microsoft.com/office/officeart/2008/layout/NameandTitleOrganizationalChart"/>
    <dgm:cxn modelId="{F43D8028-6539-4324-A75A-9DBD439840D3}" type="presParOf" srcId="{AC7E4574-AECA-4C13-A7AB-AD176414133F}" destId="{DDE96109-2566-4FC3-ADE6-941C91C7E930}" srcOrd="1" destOrd="0" presId="urn:microsoft.com/office/officeart/2008/layout/NameandTitleOrganizationalChart"/>
    <dgm:cxn modelId="{A64DE6C4-3E2C-49B0-8658-4EE175DD1B86}" type="presOf" srcId="{2351F9E1-0046-44C6-B1A3-2DC616A3D0C9}" destId="{DDE96109-2566-4FC3-ADE6-941C91C7E930}" srcOrd="0" destOrd="0" presId="urn:microsoft.com/office/officeart/2008/layout/NameandTitleOrganizationalChart"/>
    <dgm:cxn modelId="{D49187BE-95D5-4D27-8C76-048827BDD3B6}" type="presParOf" srcId="{AC7E4574-AECA-4C13-A7AB-AD176414133F}" destId="{23C33701-35B5-4839-913F-8C7B5016AD66}" srcOrd="2" destOrd="0" presId="urn:microsoft.com/office/officeart/2008/layout/NameandTitleOrganizationalChart"/>
    <dgm:cxn modelId="{D121C829-8614-4E42-A7D3-91118E7975FA}" type="presOf" srcId="{8F717A81-3D6B-4BAF-8F34-F6F19DAEC60A}" destId="{23C33701-35B5-4839-913F-8C7B5016AD66}" srcOrd="1" destOrd="0" presId="urn:microsoft.com/office/officeart/2008/layout/NameandTitleOrganizationalChart"/>
    <dgm:cxn modelId="{26E4F2DF-3C3C-4EAF-BB74-C4D8F0564AE9}" type="presParOf" srcId="{17B796E4-3396-42C5-B2A9-663CA408259A}" destId="{F1A7FF5A-1243-44D4-BD12-F25A0604C7BD}" srcOrd="1" destOrd="0" presId="urn:microsoft.com/office/officeart/2008/layout/NameandTitleOrganizationalChart"/>
    <dgm:cxn modelId="{2B7AF63C-6A36-4FA0-A494-10BA720BE1E6}" type="presParOf" srcId="{F1A7FF5A-1243-44D4-BD12-F25A0604C7BD}" destId="{843AC684-177E-4080-96F8-411C75059CB7}" srcOrd="0" destOrd="0" presId="urn:microsoft.com/office/officeart/2008/layout/NameandTitleOrganizationalChart"/>
    <dgm:cxn modelId="{B1E7A5B7-C7F1-4865-A376-B8B678E1E551}" type="presOf" srcId="{4B62B901-2AA9-4106-82C9-07BEA8A99DEC}" destId="{843AC684-177E-4080-96F8-411C75059CB7}" srcOrd="0" destOrd="0" presId="urn:microsoft.com/office/officeart/2008/layout/NameandTitleOrganizationalChart"/>
    <dgm:cxn modelId="{730CDE4C-48E3-4DA1-A8A2-27D78D324B65}" type="presParOf" srcId="{F1A7FF5A-1243-44D4-BD12-F25A0604C7BD}" destId="{8E85F6B9-9CDF-484F-B5C1-FF64E4D0DDFE}" srcOrd="1" destOrd="0" presId="urn:microsoft.com/office/officeart/2008/layout/NameandTitleOrganizationalChart"/>
    <dgm:cxn modelId="{334EE76A-8FB3-4A71-B51B-D9F2EFC3E6CC}" type="presParOf" srcId="{8E85F6B9-9CDF-484F-B5C1-FF64E4D0DDFE}" destId="{E735F12E-FFB9-4E58-8CE7-C30395873785}" srcOrd="0" destOrd="0" presId="urn:microsoft.com/office/officeart/2008/layout/NameandTitleOrganizationalChart"/>
    <dgm:cxn modelId="{24E7C1A7-6458-45FC-8F56-765950110345}" type="presParOf" srcId="{E735F12E-FFB9-4E58-8CE7-C30395873785}" destId="{9A817744-76ED-4551-B8B8-C56F68C08293}" srcOrd="0" destOrd="0" presId="urn:microsoft.com/office/officeart/2008/layout/NameandTitleOrganizationalChart"/>
    <dgm:cxn modelId="{913505C2-772A-4233-A0DA-06C207848725}" type="presOf" srcId="{D9BA36C9-9EDA-4251-9A89-69676455C45C}" destId="{9A817744-76ED-4551-B8B8-C56F68C08293}" srcOrd="0" destOrd="0" presId="urn:microsoft.com/office/officeart/2008/layout/NameandTitleOrganizationalChart"/>
    <dgm:cxn modelId="{2B7B2FBD-BC4D-44BD-8EFE-791303D540F2}" type="presParOf" srcId="{E735F12E-FFB9-4E58-8CE7-C30395873785}" destId="{56275E4B-E49E-4A2D-8557-52818AFD3A9B}" srcOrd="1" destOrd="0" presId="urn:microsoft.com/office/officeart/2008/layout/NameandTitleOrganizationalChart"/>
    <dgm:cxn modelId="{9EC5445F-7B04-4C09-86E3-14C1E6C9E49D}" type="presOf" srcId="{C97E6A70-BC00-4AE0-B966-9CD610BA91E8}" destId="{56275E4B-E49E-4A2D-8557-52818AFD3A9B}" srcOrd="0" destOrd="0" presId="urn:microsoft.com/office/officeart/2008/layout/NameandTitleOrganizationalChart"/>
    <dgm:cxn modelId="{0252728F-9AD9-4EE3-BF39-9086F8F4F809}" type="presParOf" srcId="{E735F12E-FFB9-4E58-8CE7-C30395873785}" destId="{40966D34-C97E-4D8D-A150-DDF586D4CB73}" srcOrd="2" destOrd="0" presId="urn:microsoft.com/office/officeart/2008/layout/NameandTitleOrganizationalChart"/>
    <dgm:cxn modelId="{9141B65C-C3B8-4629-AD99-42F5DA3FD901}" type="presOf" srcId="{D9BA36C9-9EDA-4251-9A89-69676455C45C}" destId="{40966D34-C97E-4D8D-A150-DDF586D4CB73}" srcOrd="1" destOrd="0" presId="urn:microsoft.com/office/officeart/2008/layout/NameandTitleOrganizationalChart"/>
    <dgm:cxn modelId="{840DDF46-B4D0-4265-B9E0-5966AAF2EE00}" type="presParOf" srcId="{8E85F6B9-9CDF-484F-B5C1-FF64E4D0DDFE}" destId="{55DB60BB-3A15-4C83-B653-DEA979603469}" srcOrd="1" destOrd="0" presId="urn:microsoft.com/office/officeart/2008/layout/NameandTitleOrganizationalChart"/>
    <dgm:cxn modelId="{A21C09D1-EC74-4EC2-BBB5-1FC9F11F50C2}" type="presParOf" srcId="{8E85F6B9-9CDF-484F-B5C1-FF64E4D0DDFE}" destId="{7B7590FC-5817-4F1C-BE7D-6828C0C4FB52}" srcOrd="2" destOrd="0" presId="urn:microsoft.com/office/officeart/2008/layout/NameandTitleOrganizationalChart"/>
    <dgm:cxn modelId="{68C57E00-23ED-4354-ADCD-688CF14E29E8}" type="presParOf" srcId="{F1A7FF5A-1243-44D4-BD12-F25A0604C7BD}" destId="{FAE8C44F-F2D7-45BC-A8EA-5C98D1356D76}" srcOrd="2" destOrd="0" presId="urn:microsoft.com/office/officeart/2008/layout/NameandTitleOrganizationalChart"/>
    <dgm:cxn modelId="{76E425AC-4EB2-422B-A74C-3FFCA9F6B6CA}" type="presOf" srcId="{95CB14A5-9D18-4A32-A3D5-BED0D929F7E7}" destId="{FAE8C44F-F2D7-45BC-A8EA-5C98D1356D76}" srcOrd="0" destOrd="0" presId="urn:microsoft.com/office/officeart/2008/layout/NameandTitleOrganizationalChart"/>
    <dgm:cxn modelId="{6668F2A6-9BE8-4AE3-B43D-1DBB16125A9F}" type="presParOf" srcId="{F1A7FF5A-1243-44D4-BD12-F25A0604C7BD}" destId="{1EBF70BA-360A-42CE-82D6-E0FADD49FF1E}" srcOrd="3" destOrd="0" presId="urn:microsoft.com/office/officeart/2008/layout/NameandTitleOrganizationalChart"/>
    <dgm:cxn modelId="{122E8E77-2261-467F-B527-0DB65D4DCA9E}" type="presParOf" srcId="{1EBF70BA-360A-42CE-82D6-E0FADD49FF1E}" destId="{5D47180B-B1C5-4254-86DC-D2790A2B0B5F}" srcOrd="0" destOrd="0" presId="urn:microsoft.com/office/officeart/2008/layout/NameandTitleOrganizationalChart"/>
    <dgm:cxn modelId="{2592DFD2-C724-4C27-80ED-47BF76E42EA0}" type="presParOf" srcId="{5D47180B-B1C5-4254-86DC-D2790A2B0B5F}" destId="{6F1699AD-827B-4CB9-9E39-F521E38CB29E}" srcOrd="0" destOrd="0" presId="urn:microsoft.com/office/officeart/2008/layout/NameandTitleOrganizationalChart"/>
    <dgm:cxn modelId="{3A296A9F-B00D-46FF-97EB-064908DA98B7}" type="presOf" srcId="{0664FE6C-355D-4FAB-954B-2966065989FC}" destId="{6F1699AD-827B-4CB9-9E39-F521E38CB29E}" srcOrd="0" destOrd="0" presId="urn:microsoft.com/office/officeart/2008/layout/NameandTitleOrganizationalChart"/>
    <dgm:cxn modelId="{564A0A8B-FB32-4DF9-9AD4-44D86579FF3A}" type="presParOf" srcId="{5D47180B-B1C5-4254-86DC-D2790A2B0B5F}" destId="{D1CF7755-2B95-40E5-BFB3-00AE9A262010}" srcOrd="1" destOrd="0" presId="urn:microsoft.com/office/officeart/2008/layout/NameandTitleOrganizationalChart"/>
    <dgm:cxn modelId="{BC93DD09-5B7D-42FD-BB38-52DAA17A0119}" type="presOf" srcId="{1E2E310F-CDC0-469D-BFFB-57A56C4D764B}" destId="{D1CF7755-2B95-40E5-BFB3-00AE9A262010}" srcOrd="0" destOrd="0" presId="urn:microsoft.com/office/officeart/2008/layout/NameandTitleOrganizationalChart"/>
    <dgm:cxn modelId="{E93074EF-3450-4E18-AD27-8A4DA7190C63}" type="presParOf" srcId="{5D47180B-B1C5-4254-86DC-D2790A2B0B5F}" destId="{110D5D8A-4ECF-4771-968D-E676FE5E64FC}" srcOrd="2" destOrd="0" presId="urn:microsoft.com/office/officeart/2008/layout/NameandTitleOrganizationalChart"/>
    <dgm:cxn modelId="{2F671049-0F60-4503-853F-0FF47F8325BE}" type="presOf" srcId="{0664FE6C-355D-4FAB-954B-2966065989FC}" destId="{110D5D8A-4ECF-4771-968D-E676FE5E64FC}" srcOrd="1" destOrd="0" presId="urn:microsoft.com/office/officeart/2008/layout/NameandTitleOrganizationalChart"/>
    <dgm:cxn modelId="{060781A6-F319-48BB-A467-9C86373DE531}" type="presParOf" srcId="{1EBF70BA-360A-42CE-82D6-E0FADD49FF1E}" destId="{63865E9A-3BF7-463C-9338-10C9E662632E}" srcOrd="1" destOrd="0" presId="urn:microsoft.com/office/officeart/2008/layout/NameandTitleOrganizationalChart"/>
    <dgm:cxn modelId="{7904FBDF-4980-490A-86BB-2942E586052D}" type="presParOf" srcId="{1EBF70BA-360A-42CE-82D6-E0FADD49FF1E}" destId="{8ADCF8B5-5EE6-4AF7-B3AD-B67E8C8A702A}" srcOrd="2" destOrd="0" presId="urn:microsoft.com/office/officeart/2008/layout/NameandTitleOrganizationalChart"/>
    <dgm:cxn modelId="{5458C1B9-4396-45B0-8571-747FC370E652}" type="presParOf" srcId="{17B796E4-3396-42C5-B2A9-663CA408259A}" destId="{E0B29FB3-8C72-4811-9E70-76B7D3E70866}" srcOrd="2" destOrd="0" presId="urn:microsoft.com/office/officeart/2008/layout/NameandTitleOrganizationalChart"/>
    <dgm:cxn modelId="{85031A24-BB00-4E52-90E6-0E9CBBAC357C}" type="presParOf" srcId="{8185E69C-DC90-446A-8231-7B401352F945}" destId="{2A161510-70DC-4B87-813C-2E60369809C2}" srcOrd="2" destOrd="0" presId="urn:microsoft.com/office/officeart/2008/layout/NameandTitleOrganizationalChart"/>
  </dgm:cxnLst>
  <dgm:bg/>
  <dgm:whole/>
  <dgm:extLst>
    <a:ext uri="http://schemas.microsoft.com/office/drawing/2008/diagram">
      <dsp:dataModelExt xmlns:dsp="http://schemas.microsoft.com/office/drawing/2008/diagram" relId="rId3" minVer="http://schemas.openxmlformats.org/drawingml/2006/main"/>
    </a:ext>
  </dgm:extLst>
</dgm:dataModel>
</file>

<file path=ppt/diagrams/data5.xml><?xml version="1.0" encoding="utf-8"?>
<dgm:dataModel xmlns:a="http://schemas.openxmlformats.org/drawingml/2006/main" xmlns:r="http://schemas.openxmlformats.org/officeDocument/2006/relationships" xmlns:dgm="http://schemas.openxmlformats.org/drawingml/2006/diagram">
  <dgm:ptLst>
    <dgm:pt modelId="{82600814-EDFB-404C-868E-6344EABB5A7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TW" altLang="en-US"/>
        </a:p>
      </dgm:t>
    </dgm:pt>
    <dgm:pt modelId="{28025571-E4FC-4DFA-8024-9570E4ADC8C9}" type="parTrans" cxnId="{DEBE0A0D-87C2-4FF6-AD4B-112A58D51BBA}">
      <dgm:prSet custT="1"/>
      <dgm:spPr/>
      <dgm:t>
        <a:bodyPr/>
        <a:lstStyle/>
        <a:p>
          <a:endParaRPr lang="zh-TW" altLang="en-US" sz="2000">
            <a:latin typeface="Calibri" pitchFamily="34" charset="0"/>
          </a:endParaRPr>
        </a:p>
      </dgm:t>
    </dgm:pt>
    <dgm:pt modelId="{A8EF99BB-2831-4CC5-AC03-15D6D1578435}">
      <dgm:prSet phldrT="[文字]" custT="1"/>
      <dgm:spPr>
        <a:ln>
          <a:solidFill>
            <a:srgbClr val="336699"/>
          </a:solidFill>
        </a:ln>
      </dgm:spPr>
      <dgm:t>
        <a:bodyPr/>
        <a:lstStyle/>
        <a:p>
          <a:r>
            <a:rPr lang="zh-TW" altLang="en-US" sz="2000" baseline="0" smtClean="0">
              <a:latin typeface="Calibri" pitchFamily="34" charset="0"/>
              <a:ea typeface="標楷體" pitchFamily="65" charset="-120"/>
            </a:rPr>
            <a:t>資訊安全的目標  </a:t>
          </a:r>
          <a:r>
            <a:rPr lang="en-US" altLang="zh-TW" sz="2000" baseline="0" smtClean="0">
              <a:latin typeface="Calibri" pitchFamily="34" charset="0"/>
              <a:ea typeface="標楷體" pitchFamily="65" charset="-120"/>
            </a:rPr>
            <a:t>(Goals) </a:t>
          </a:r>
          <a:endParaRPr lang="zh-TW" altLang="en-US" sz="2000" baseline="0">
            <a:latin typeface="Calibri" pitchFamily="34" charset="0"/>
            <a:ea typeface="標楷體" pitchFamily="65" charset="-120"/>
          </a:endParaRPr>
        </a:p>
      </dgm:t>
    </dgm:pt>
    <dgm:pt modelId="{66670B04-9BA3-4329-AEF2-C1B3D24B8929}" type="parTrans" cxnId="{432F69CF-6A41-4E8D-8DC9-C28DBEED4F5A}">
      <dgm:prSet custT="1"/>
      <dgm:spPr/>
      <dgm:t>
        <a:bodyPr/>
        <a:lstStyle/>
        <a:p>
          <a:endParaRPr lang="zh-TW" altLang="en-US" sz="2000">
            <a:latin typeface="Calibri" panose="020f0502020204030204" pitchFamily="34" charset="0"/>
          </a:endParaRPr>
        </a:p>
      </dgm:t>
    </dgm:pt>
    <dgm:pt modelId="{5B1711E5-6DCC-4EA9-9E05-7B414398C48E}">
      <dgm:prSet phldrT="[文字]" custT="1"/>
      <dgm:spPr>
        <a:ln>
          <a:solidFill>
            <a:srgbClr val="336699"/>
          </a:solidFill>
        </a:ln>
      </dgm:spPr>
      <dgm:t>
        <a:bodyPr anchor="t"/>
        <a:lstStyle/>
        <a:p>
          <a:pPr algn="l">
            <a:lnSpc>
              <a:spcPts val="2500"/>
            </a:lnSpc>
            <a:spcAft>
              <a:spcPct val="0"/>
            </a:spcAft>
          </a:pPr>
          <a:r>
            <a:rPr lang="zh-TW" altLang="en-US" sz="2000" baseline="0" smtClean="0">
              <a:latin typeface="Calibri" pitchFamily="34" charset="0"/>
              <a:ea typeface="標楷體" pitchFamily="65" charset="-120"/>
            </a:rPr>
            <a:t>預防 </a:t>
          </a:r>
          <a:r>
            <a:rPr lang="en-US" altLang="zh-TW" sz="2000" baseline="0" smtClean="0">
              <a:latin typeface="Calibri" pitchFamily="34" charset="0"/>
              <a:ea typeface="標楷體" pitchFamily="65" charset="-120"/>
            </a:rPr>
            <a:t>(Prevention)</a:t>
          </a:r>
          <a:r>
            <a:rPr lang="zh-TW" altLang="en-US" sz="2000" baseline="0" smtClean="0">
              <a:latin typeface="Calibri" pitchFamily="34" charset="0"/>
              <a:ea typeface="標楷體" pitchFamily="65" charset="-120"/>
            </a:rPr>
            <a:t>：預防電腦或資訊被違規使用。</a:t>
          </a:r>
          <a:endParaRPr lang="zh-TW" altLang="en-US" sz="2000" baseline="0">
            <a:latin typeface="Calibri" panose="020f0502020204030204" pitchFamily="34" charset="0"/>
            <a:ea typeface="標楷體" panose="03000509000000000000" pitchFamily="65" charset="-120"/>
          </a:endParaRPr>
        </a:p>
      </dgm:t>
    </dgm:pt>
    <dgm:pt modelId="{E97CB53B-B3E3-4EC7-986D-1441A25F8F06}" type="sibTrans" cxnId="{432F69CF-6A41-4E8D-8DC9-C28DBEED4F5A}">
      <dgm:prSet custT="1"/>
      <dgm:spPr/>
      <dgm:t>
        <a:bodyPr/>
        <a:lstStyle/>
        <a:p>
          <a:endParaRPr lang="zh-TW" altLang="en-US" sz="2000">
            <a:latin typeface="Calibri" pitchFamily="34" charset="0"/>
          </a:endParaRPr>
        </a:p>
      </dgm:t>
    </dgm:pt>
    <dgm:pt modelId="{A92F321B-DE0F-44BB-9DDB-C1495A495A72}" type="parTrans" cxnId="{D474A310-B72D-400C-A582-D6B96A910930}">
      <dgm:prSet custT="1"/>
      <dgm:spPr/>
      <dgm:t>
        <a:bodyPr/>
        <a:lstStyle/>
        <a:p>
          <a:endParaRPr lang="zh-TW" altLang="en-US" sz="2000">
            <a:latin typeface="Calibri" pitchFamily="34" charset="0"/>
          </a:endParaRPr>
        </a:p>
      </dgm:t>
    </dgm:pt>
    <dgm:pt modelId="{53776D2E-B482-470C-BD4F-65CA15CDE91A}">
      <dgm:prSet phldrT="[文字]" custT="1"/>
      <dgm:spPr>
        <a:ln>
          <a:solidFill>
            <a:srgbClr val="336699"/>
          </a:solidFill>
        </a:ln>
      </dgm:spPr>
      <dgm:t>
        <a:bodyPr anchor="t"/>
        <a:lstStyle/>
        <a:p>
          <a:pPr algn="l">
            <a:lnSpc>
              <a:spcPts val="2500"/>
            </a:lnSpc>
            <a:spcAft>
              <a:spcPct val="0"/>
            </a:spcAft>
          </a:pPr>
          <a:r>
            <a:rPr lang="zh-TW" altLang="en-US" sz="2000" baseline="0" smtClean="0">
              <a:latin typeface="Calibri" pitchFamily="34" charset="0"/>
              <a:ea typeface="標楷體" pitchFamily="65" charset="-120"/>
            </a:rPr>
            <a:t>偵測 </a:t>
          </a:r>
          <a:r>
            <a:rPr lang="en-US" altLang="zh-TW" sz="2000" baseline="0" smtClean="0">
              <a:latin typeface="Calibri" pitchFamily="34" charset="0"/>
              <a:ea typeface="標楷體" pitchFamily="65" charset="-120"/>
            </a:rPr>
            <a:t>(Detection)</a:t>
          </a:r>
          <a:r>
            <a:rPr lang="zh-TW" altLang="en-US" sz="2000" baseline="0" smtClean="0">
              <a:latin typeface="Calibri" pitchFamily="34" charset="0"/>
              <a:ea typeface="標楷體" pitchFamily="65" charset="-120"/>
            </a:rPr>
            <a:t>：  事件發生時能夠即時的偵測。</a:t>
          </a:r>
          <a:endParaRPr lang="zh-TW" altLang="en-US" sz="2000" baseline="0">
            <a:latin typeface="Calibri" pitchFamily="34" charset="0"/>
            <a:ea typeface="標楷體" pitchFamily="65" charset="-120"/>
          </a:endParaRPr>
        </a:p>
      </dgm:t>
    </dgm:pt>
    <dgm:pt modelId="{9B176E70-2727-42D1-8114-3D2D1F04FDD4}" type="sibTrans" cxnId="{D474A310-B72D-400C-A582-D6B96A910930}">
      <dgm:prSet custT="1"/>
      <dgm:spPr/>
      <dgm:t>
        <a:bodyPr/>
        <a:lstStyle/>
        <a:p>
          <a:endParaRPr lang="zh-TW" altLang="en-US" sz="2000">
            <a:latin typeface="Calibri" pitchFamily="34" charset="0"/>
          </a:endParaRPr>
        </a:p>
      </dgm:t>
    </dgm:pt>
    <dgm:pt modelId="{7E83A0B2-8101-4DC5-8098-8DBF0FA44869}" type="parTrans" cxnId="{05FD03E3-4577-4143-B486-EDBD7F0A876A}">
      <dgm:prSet custT="1"/>
      <dgm:spPr/>
      <dgm:t>
        <a:bodyPr/>
        <a:lstStyle/>
        <a:p>
          <a:endParaRPr lang="zh-TW" altLang="en-US" sz="2000">
            <a:latin typeface="Calibri" pitchFamily="34" charset="0"/>
          </a:endParaRPr>
        </a:p>
      </dgm:t>
    </dgm:pt>
    <dgm:pt modelId="{8CD25EA9-501E-43C6-8A2B-71ACD2E782C3}">
      <dgm:prSet phldrT="[文字]" custT="1"/>
      <dgm:spPr>
        <a:ln>
          <a:solidFill>
            <a:srgbClr val="336699"/>
          </a:solidFill>
        </a:ln>
      </dgm:spPr>
      <dgm:t>
        <a:bodyPr anchor="t"/>
        <a:lstStyle/>
        <a:p>
          <a:pPr algn="l">
            <a:lnSpc>
              <a:spcPts val="2500"/>
            </a:lnSpc>
            <a:spcAft>
              <a:spcPct val="0"/>
            </a:spcAft>
          </a:pPr>
          <a:r>
            <a:rPr lang="zh-TW" altLang="en-US" sz="2000" baseline="0" smtClean="0">
              <a:latin typeface="Calibri" pitchFamily="34" charset="0"/>
              <a:ea typeface="標楷體" pitchFamily="65" charset="-120"/>
            </a:rPr>
            <a:t>反應 </a:t>
          </a:r>
          <a:r>
            <a:rPr lang="en-US" altLang="zh-TW" sz="2000" baseline="0" smtClean="0">
              <a:latin typeface="Calibri" pitchFamily="34" charset="0"/>
              <a:ea typeface="標楷體" pitchFamily="65" charset="-120"/>
            </a:rPr>
            <a:t>(Response)</a:t>
          </a:r>
          <a:r>
            <a:rPr lang="zh-TW" altLang="en-US" sz="2000" baseline="0" smtClean="0">
              <a:latin typeface="Calibri" pitchFamily="34" charset="0"/>
              <a:ea typeface="標楷體" pitchFamily="65" charset="-120"/>
            </a:rPr>
            <a:t>：  發展策略因應遭受的攻擊與損失。</a:t>
          </a:r>
          <a:endParaRPr lang="zh-TW" altLang="en-US" sz="2000" baseline="0">
            <a:latin typeface="Calibri" pitchFamily="34" charset="0"/>
            <a:ea typeface="標楷體" pitchFamily="65" charset="-120"/>
          </a:endParaRPr>
        </a:p>
      </dgm:t>
    </dgm:pt>
    <dgm:pt modelId="{23039C35-56BC-4EA5-B63E-2DD0C476A668}" type="sibTrans" cxnId="{05FD03E3-4577-4143-B486-EDBD7F0A876A}">
      <dgm:prSet custT="1"/>
      <dgm:spPr/>
      <dgm:t>
        <a:bodyPr/>
        <a:lstStyle/>
        <a:p>
          <a:endParaRPr lang="zh-TW" altLang="en-US" sz="2000">
            <a:latin typeface="Calibri" pitchFamily="34" charset="0"/>
          </a:endParaRPr>
        </a:p>
      </dgm:t>
    </dgm:pt>
    <dgm:pt modelId="{0EAF8CEF-9322-4E2B-AA05-2761D508A67D}" type="sibTrans" cxnId="{DEBE0A0D-87C2-4FF6-AD4B-112A58D51BBA}">
      <dgm:prSet custT="1"/>
      <dgm:spPr/>
      <dgm:t>
        <a:bodyPr/>
        <a:lstStyle/>
        <a:p>
          <a:endParaRPr lang="zh-TW" altLang="en-US" sz="2000">
            <a:latin typeface="Calibri" pitchFamily="34" charset="0"/>
          </a:endParaRPr>
        </a:p>
      </dgm:t>
    </dgm:pt>
    <dgm:pt modelId="{1FD814A6-5C3D-4979-B0FA-6221FF196FA0}" type="pres">
      <dgm:prSet presAssocID="{82600814-EDFB-404C-868E-6344EABB5A78}" presName="hierChild1">
        <dgm:presLayoutVars>
          <dgm:chPref val="1"/>
          <dgm:dir/>
          <dgm:animOne val="branch"/>
          <dgm:animLvl val="lvl"/>
          <dgm:resizeHandles/>
        </dgm:presLayoutVars>
      </dgm:prSet>
      <dgm:spPr/>
      <dgm:t>
        <a:bodyPr/>
        <a:lstStyle/>
        <a:p>
          <a:endParaRPr lang="zh-TW" altLang="en-US"/>
        </a:p>
      </dgm:t>
    </dgm:pt>
    <dgm:pt modelId="{0158E78B-6623-4400-A6CE-507A66257EB0}" type="pres">
      <dgm:prSet presAssocID="{A8EF99BB-2831-4CC5-AC03-15D6D1578435}" presName="hierRoot1"/>
      <dgm:spPr/>
      <dgm:t>
        <a:bodyPr/>
        <a:lstStyle/>
        <a:p/>
      </dgm:t>
    </dgm:pt>
    <dgm:pt modelId="{3B7E6E95-1220-4E4F-A88B-F42518FA2562}" type="pres">
      <dgm:prSet presAssocID="{A8EF99BB-2831-4CC5-AC03-15D6D1578435}" presName="composite"/>
      <dgm:spPr/>
      <dgm:t>
        <a:bodyPr/>
        <a:lstStyle/>
        <a:p/>
      </dgm:t>
    </dgm:pt>
    <dgm:pt modelId="{F311F107-0C1A-4A2A-9F0D-AC217F279AFF}" type="pres">
      <dgm:prSet presAssocID="{A8EF99BB-2831-4CC5-AC03-15D6D1578435}" presName="background" presStyleLbl="node0" presStyleCnt="1"/>
      <dgm:spPr>
        <a:solidFill>
          <a:srgbClr val="336699"/>
        </a:solidFill>
        <a:ln>
          <a:solidFill>
            <a:srgbClr val="336699"/>
          </a:solidFill>
        </a:ln>
      </dgm:spPr>
      <dgm:t>
        <a:bodyPr/>
        <a:lstStyle/>
        <a:p>
          <a:endParaRPr lang="zh-TW" altLang="en-US"/>
        </a:p>
      </dgm:t>
    </dgm:pt>
    <dgm:pt modelId="{4571AF12-9E8A-45CE-B6CC-B2CB09FD8615}" type="pres">
      <dgm:prSet presAssocID="{A8EF99BB-2831-4CC5-AC03-15D6D1578435}" presName="text" presStyleLbl="fgAcc0" presStyleCnt="1">
        <dgm:presLayoutVars>
          <dgm:chPref val="3"/>
        </dgm:presLayoutVars>
      </dgm:prSet>
      <dgm:spPr/>
      <dgm:t>
        <a:bodyPr/>
        <a:lstStyle/>
        <a:p>
          <a:endParaRPr lang="zh-TW" altLang="en-US"/>
        </a:p>
      </dgm:t>
    </dgm:pt>
    <dgm:pt modelId="{1CB0EF0E-A389-47A8-B979-1923EF8890B2}" type="pres">
      <dgm:prSet presAssocID="{A8EF99BB-2831-4CC5-AC03-15D6D1578435}" presName="hierChild2"/>
      <dgm:spPr/>
      <dgm:t>
        <a:bodyPr/>
        <a:lstStyle/>
        <a:p/>
      </dgm:t>
    </dgm:pt>
    <dgm:pt modelId="{275C1167-2DCF-4E61-BF95-C071147FFB43}" type="pres">
      <dgm:prSet presAssocID="{66670B04-9BA3-4329-AEF2-C1B3D24B8929}" presName="Name10" presStyleLbl="parChTrans1D2" presStyleIdx="2" presStyleCnt="3"/>
      <dgm:spPr/>
      <dgm:t>
        <a:bodyPr/>
        <a:lstStyle/>
        <a:p>
          <a:endParaRPr lang="zh-TW" altLang="en-US"/>
        </a:p>
      </dgm:t>
    </dgm:pt>
    <dgm:pt modelId="{6EFF93FD-49C8-4CE0-9F8A-64F769687AFD}" type="pres">
      <dgm:prSet presAssocID="{5B1711E5-6DCC-4EA9-9E05-7B414398C48E}" presName="hierRoot2"/>
      <dgm:spPr/>
      <dgm:t>
        <a:bodyPr/>
        <a:lstStyle/>
        <a:p/>
      </dgm:t>
    </dgm:pt>
    <dgm:pt modelId="{77762151-FB4F-4C79-9217-2C04ADEE2107}" type="pres">
      <dgm:prSet presAssocID="{5B1711E5-6DCC-4EA9-9E05-7B414398C48E}" presName="composite2"/>
      <dgm:spPr/>
      <dgm:t>
        <a:bodyPr/>
        <a:lstStyle/>
        <a:p/>
      </dgm:t>
    </dgm:pt>
    <dgm:pt modelId="{1D4F5F70-9DD3-4EF3-882A-13594E29EF9A}" type="pres">
      <dgm:prSet presAssocID="{5B1711E5-6DCC-4EA9-9E05-7B414398C48E}" presName="background2" presStyleLbl="node2" presStyleCnt="3"/>
      <dgm:spPr>
        <a:solidFill>
          <a:srgbClr val="336699"/>
        </a:solidFill>
      </dgm:spPr>
      <dgm:t>
        <a:bodyPr/>
        <a:lstStyle/>
        <a:p>
          <a:endParaRPr lang="zh-TW" altLang="en-US"/>
        </a:p>
      </dgm:t>
    </dgm:pt>
    <dgm:pt modelId="{DB1DC5AE-01CB-41F8-8421-6031777A0961}" type="pres">
      <dgm:prSet presAssocID="{5B1711E5-6DCC-4EA9-9E05-7B414398C48E}" presName="text2" presStyleLbl="fgAcc2" presStyleCnt="3">
        <dgm:presLayoutVars>
          <dgm:chPref val="3"/>
        </dgm:presLayoutVars>
      </dgm:prSet>
      <dgm:spPr/>
      <dgm:t>
        <a:bodyPr/>
        <a:lstStyle/>
        <a:p>
          <a:endParaRPr lang="zh-TW" altLang="en-US"/>
        </a:p>
      </dgm:t>
    </dgm:pt>
    <dgm:pt modelId="{4BFA01AE-942D-48B7-BC05-B89926DE0191}" type="pres">
      <dgm:prSet presAssocID="{5B1711E5-6DCC-4EA9-9E05-7B414398C48E}" presName="hierChild3"/>
      <dgm:spPr/>
      <dgm:t>
        <a:bodyPr/>
        <a:lstStyle/>
        <a:p/>
      </dgm:t>
    </dgm:pt>
    <dgm:pt modelId="{91B18BC2-D908-4E5D-AD95-7786B515F9B8}" type="pres">
      <dgm:prSet presAssocID="{A92F321B-DE0F-44BB-9DDB-C1495A495A72}" presName="Name10" presStyleLbl="parChTrans1D2" presStyleIdx="1" presStyleCnt="3"/>
      <dgm:spPr/>
      <dgm:t>
        <a:bodyPr/>
        <a:lstStyle/>
        <a:p>
          <a:endParaRPr lang="zh-TW" altLang="en-US"/>
        </a:p>
      </dgm:t>
    </dgm:pt>
    <dgm:pt modelId="{AE699F97-75E4-4554-8EC1-7F8E6714770A}" type="pres">
      <dgm:prSet presAssocID="{53776D2E-B482-470C-BD4F-65CA15CDE91A}" presName="hierRoot2"/>
      <dgm:spPr/>
      <dgm:t>
        <a:bodyPr/>
        <a:lstStyle/>
        <a:p/>
      </dgm:t>
    </dgm:pt>
    <dgm:pt modelId="{036AE781-671A-4A8F-A2A4-F1F1DECD7FD3}" type="pres">
      <dgm:prSet presAssocID="{53776D2E-B482-470C-BD4F-65CA15CDE91A}" presName="composite2"/>
      <dgm:spPr/>
      <dgm:t>
        <a:bodyPr/>
        <a:lstStyle/>
        <a:p/>
      </dgm:t>
    </dgm:pt>
    <dgm:pt modelId="{6B2BFC96-AAD5-4626-95FA-22502F71F2D7}" type="pres">
      <dgm:prSet presAssocID="{53776D2E-B482-470C-BD4F-65CA15CDE91A}" presName="background2" presStyleLbl="node2" presStyleIdx="1" presStyleCnt="3"/>
      <dgm:spPr>
        <a:solidFill>
          <a:srgbClr val="336699"/>
        </a:solidFill>
      </dgm:spPr>
      <dgm:t>
        <a:bodyPr/>
        <a:lstStyle/>
        <a:p>
          <a:endParaRPr lang="zh-TW" altLang="en-US"/>
        </a:p>
      </dgm:t>
    </dgm:pt>
    <dgm:pt modelId="{E4268269-7D34-4838-85D5-E0ECC0BD8B74}" type="pres">
      <dgm:prSet presAssocID="{53776D2E-B482-470C-BD4F-65CA15CDE91A}" presName="text2" presStyleLbl="fgAcc2" presStyleIdx="1" presStyleCnt="3">
        <dgm:presLayoutVars>
          <dgm:chPref val="3"/>
        </dgm:presLayoutVars>
      </dgm:prSet>
      <dgm:spPr/>
      <dgm:t>
        <a:bodyPr/>
        <a:lstStyle/>
        <a:p>
          <a:endParaRPr lang="zh-TW" altLang="en-US"/>
        </a:p>
      </dgm:t>
    </dgm:pt>
    <dgm:pt modelId="{5FDDCD63-C4C5-479E-9CCE-1A8ACD4BE740}" type="pres">
      <dgm:prSet presAssocID="{53776D2E-B482-470C-BD4F-65CA15CDE91A}" presName="hierChild3"/>
      <dgm:spPr/>
      <dgm:t>
        <a:bodyPr/>
        <a:lstStyle/>
        <a:p/>
      </dgm:t>
    </dgm:pt>
    <dgm:pt modelId="{C4DCE039-EF09-433F-8F05-81343C1EC57B}" type="pres">
      <dgm:prSet presAssocID="{7E83A0B2-8101-4DC5-8098-8DBF0FA44869}" presName="Name10" presStyleLbl="parChTrans1D2" presStyleCnt="3"/>
      <dgm:spPr/>
      <dgm:t>
        <a:bodyPr/>
        <a:lstStyle/>
        <a:p>
          <a:endParaRPr lang="zh-TW" altLang="en-US"/>
        </a:p>
      </dgm:t>
    </dgm:pt>
    <dgm:pt modelId="{83A83F31-F51A-4FB5-BDF7-6906D558BEE6}" type="pres">
      <dgm:prSet presAssocID="{8CD25EA9-501E-43C6-8A2B-71ACD2E782C3}" presName="hierRoot2"/>
      <dgm:spPr/>
      <dgm:t>
        <a:bodyPr/>
        <a:lstStyle/>
        <a:p/>
      </dgm:t>
    </dgm:pt>
    <dgm:pt modelId="{DF8BB74A-A245-46D5-8688-0E92482B96F0}" type="pres">
      <dgm:prSet presAssocID="{8CD25EA9-501E-43C6-8A2B-71ACD2E782C3}" presName="composite2"/>
      <dgm:spPr/>
      <dgm:t>
        <a:bodyPr/>
        <a:lstStyle/>
        <a:p/>
      </dgm:t>
    </dgm:pt>
    <dgm:pt modelId="{5AA03217-8EC6-4CF0-8E85-C546147C27FD}" type="pres">
      <dgm:prSet presAssocID="{8CD25EA9-501E-43C6-8A2B-71ACD2E782C3}" presName="background2" presStyleLbl="node2" presStyleIdx="2" presStyleCnt="3"/>
      <dgm:spPr>
        <a:solidFill>
          <a:srgbClr val="336699"/>
        </a:solidFill>
      </dgm:spPr>
      <dgm:t>
        <a:bodyPr/>
        <a:lstStyle/>
        <a:p>
          <a:endParaRPr lang="zh-TW" altLang="en-US"/>
        </a:p>
      </dgm:t>
    </dgm:pt>
    <dgm:pt modelId="{B0AAA42C-B51D-45D9-AB86-C8B23BFDD6D8}" type="pres">
      <dgm:prSet presAssocID="{8CD25EA9-501E-43C6-8A2B-71ACD2E782C3}" presName="text2" presStyleLbl="fgAcc2" presStyleIdx="2" presStyleCnt="3">
        <dgm:presLayoutVars>
          <dgm:chPref val="3"/>
        </dgm:presLayoutVars>
      </dgm:prSet>
      <dgm:spPr/>
      <dgm:t>
        <a:bodyPr/>
        <a:lstStyle/>
        <a:p>
          <a:endParaRPr lang="zh-TW" altLang="en-US"/>
        </a:p>
      </dgm:t>
    </dgm:pt>
    <dgm:pt modelId="{93C0F79A-57CA-4234-8F87-16FECD6F3946}" type="pres">
      <dgm:prSet presAssocID="{8CD25EA9-501E-43C6-8A2B-71ACD2E782C3}" presName="hierChild3"/>
      <dgm:spPr/>
      <dgm:t>
        <a:bodyPr/>
        <a:lstStyle/>
        <a:p/>
      </dgm:t>
    </dgm:pt>
  </dgm:ptLst>
  <dgm:cxnLst>
    <dgm:cxn modelId="{DEBE0A0D-87C2-4FF6-AD4B-112A58D51BBA}" srcId="{82600814-EDFB-404C-868E-6344EABB5A78}" destId="{A8EF99BB-2831-4CC5-AC03-15D6D1578435}" srcOrd="0" destOrd="0" parTransId="{28025571-E4FC-4DFA-8024-9570E4ADC8C9}" sibTransId="{0EAF8CEF-9322-4E2B-AA05-2761D508A67D}"/>
    <dgm:cxn modelId="{432F69CF-6A41-4E8D-8DC9-C28DBEED4F5A}" srcId="{A8EF99BB-2831-4CC5-AC03-15D6D1578435}" destId="{5B1711E5-6DCC-4EA9-9E05-7B414398C48E}" srcOrd="0" destOrd="0" parTransId="{66670B04-9BA3-4329-AEF2-C1B3D24B8929}" sibTransId="{E97CB53B-B3E3-4EC7-986D-1441A25F8F06}"/>
    <dgm:cxn modelId="{D474A310-B72D-400C-A582-D6B96A910930}" srcId="{A8EF99BB-2831-4CC5-AC03-15D6D1578435}" destId="{53776D2E-B482-470C-BD4F-65CA15CDE91A}" srcOrd="1" destOrd="0" parTransId="{A92F321B-DE0F-44BB-9DDB-C1495A495A72}" sibTransId="{9B176E70-2727-42D1-8114-3D2D1F04FDD4}"/>
    <dgm:cxn modelId="{05FD03E3-4577-4143-B486-EDBD7F0A876A}" srcId="{A8EF99BB-2831-4CC5-AC03-15D6D1578435}" destId="{8CD25EA9-501E-43C6-8A2B-71ACD2E782C3}" srcOrd="2" destOrd="0" parTransId="{7E83A0B2-8101-4DC5-8098-8DBF0FA44869}" sibTransId="{23039C35-56BC-4EA5-B63E-2DD0C476A668}"/>
    <dgm:cxn modelId="{ED6D73CE-9882-4FC0-ADB5-268CA7F17ADC}" type="presOf" srcId="{82600814-EDFB-404C-868E-6344EABB5A78}" destId="{1FD814A6-5C3D-4979-B0FA-6221FF196FA0}" srcOrd="0" destOrd="0" presId="urn:microsoft.com/office/officeart/2005/8/layout/hierarchy1"/>
    <dgm:cxn modelId="{52653829-95A8-4A2A-85FB-14534708AEA5}" type="presParOf" srcId="{1FD814A6-5C3D-4979-B0FA-6221FF196FA0}" destId="{0158E78B-6623-4400-A6CE-507A66257EB0}" srcOrd="0" destOrd="0" presId="urn:microsoft.com/office/officeart/2005/8/layout/hierarchy1"/>
    <dgm:cxn modelId="{D6BF8726-DCFE-4489-A903-D5842C56E05C}" type="presParOf" srcId="{0158E78B-6623-4400-A6CE-507A66257EB0}" destId="{3B7E6E95-1220-4E4F-A88B-F42518FA2562}" srcOrd="0" destOrd="0" presId="urn:microsoft.com/office/officeart/2005/8/layout/hierarchy1"/>
    <dgm:cxn modelId="{20585724-5F17-40B6-BFDC-A13B6F0E8F5C}" type="presParOf" srcId="{3B7E6E95-1220-4E4F-A88B-F42518FA2562}" destId="{F311F107-0C1A-4A2A-9F0D-AC217F279AFF}" srcOrd="0" destOrd="0" presId="urn:microsoft.com/office/officeart/2005/8/layout/hierarchy1"/>
    <dgm:cxn modelId="{6CC134B7-75AC-4085-B747-324B26A97199}" type="presParOf" srcId="{3B7E6E95-1220-4E4F-A88B-F42518FA2562}" destId="{4571AF12-9E8A-45CE-B6CC-B2CB09FD8615}" srcOrd="1" destOrd="0" presId="urn:microsoft.com/office/officeart/2005/8/layout/hierarchy1"/>
    <dgm:cxn modelId="{A0BF0D28-D763-4F21-B257-310C005D08E6}" type="presOf" srcId="{A8EF99BB-2831-4CC5-AC03-15D6D1578435}" destId="{4571AF12-9E8A-45CE-B6CC-B2CB09FD8615}" srcOrd="0" destOrd="0" presId="urn:microsoft.com/office/officeart/2005/8/layout/hierarchy1"/>
    <dgm:cxn modelId="{C1F54355-D563-41FE-AF45-1DF46E9C85E3}" type="presParOf" srcId="{0158E78B-6623-4400-A6CE-507A66257EB0}" destId="{1CB0EF0E-A389-47A8-B979-1923EF8890B2}" srcOrd="1" destOrd="0" presId="urn:microsoft.com/office/officeart/2005/8/layout/hierarchy1"/>
    <dgm:cxn modelId="{CB3C9BB9-0365-43C4-8E4A-1B8316E0E694}" type="presParOf" srcId="{1CB0EF0E-A389-47A8-B979-1923EF8890B2}" destId="{275C1167-2DCF-4E61-BF95-C071147FFB43}" srcOrd="0" destOrd="0" presId="urn:microsoft.com/office/officeart/2005/8/layout/hierarchy1"/>
    <dgm:cxn modelId="{EC160AE6-B8C8-4180-8CD4-40BC24EB95BD}" type="presOf" srcId="{66670B04-9BA3-4329-AEF2-C1B3D24B8929}" destId="{275C1167-2DCF-4E61-BF95-C071147FFB43}" srcOrd="0" destOrd="0" presId="urn:microsoft.com/office/officeart/2005/8/layout/hierarchy1"/>
    <dgm:cxn modelId="{6E589141-3B17-4728-8709-88A6E9D7B071}" type="presParOf" srcId="{1CB0EF0E-A389-47A8-B979-1923EF8890B2}" destId="{6EFF93FD-49C8-4CE0-9F8A-64F769687AFD}" srcOrd="1" destOrd="0" presId="urn:microsoft.com/office/officeart/2005/8/layout/hierarchy1"/>
    <dgm:cxn modelId="{36AE3408-7BEF-4700-B2AD-FB86E6B1F76F}" type="presParOf" srcId="{6EFF93FD-49C8-4CE0-9F8A-64F769687AFD}" destId="{77762151-FB4F-4C79-9217-2C04ADEE2107}" srcOrd="0" destOrd="0" presId="urn:microsoft.com/office/officeart/2005/8/layout/hierarchy1"/>
    <dgm:cxn modelId="{25396C8D-CD76-4FFC-B36F-AAD416846792}" type="presParOf" srcId="{77762151-FB4F-4C79-9217-2C04ADEE2107}" destId="{1D4F5F70-9DD3-4EF3-882A-13594E29EF9A}" srcOrd="0" destOrd="0" presId="urn:microsoft.com/office/officeart/2005/8/layout/hierarchy1"/>
    <dgm:cxn modelId="{511A1E8A-4A31-4F1C-9D2D-6A2ADE4AADFA}" type="presParOf" srcId="{77762151-FB4F-4C79-9217-2C04ADEE2107}" destId="{DB1DC5AE-01CB-41F8-8421-6031777A0961}" srcOrd="1" destOrd="0" presId="urn:microsoft.com/office/officeart/2005/8/layout/hierarchy1"/>
    <dgm:cxn modelId="{4F9DF2C1-8EB1-490B-A75A-408EC2E07DA2}" type="presOf" srcId="{5B1711E5-6DCC-4EA9-9E05-7B414398C48E}" destId="{DB1DC5AE-01CB-41F8-8421-6031777A0961}" srcOrd="0" destOrd="0" presId="urn:microsoft.com/office/officeart/2005/8/layout/hierarchy1"/>
    <dgm:cxn modelId="{5D74C74E-20D5-4E96-BC1C-D624BA08354F}" type="presParOf" srcId="{6EFF93FD-49C8-4CE0-9F8A-64F769687AFD}" destId="{4BFA01AE-942D-48B7-BC05-B89926DE0191}" srcOrd="1" destOrd="0" presId="urn:microsoft.com/office/officeart/2005/8/layout/hierarchy1"/>
    <dgm:cxn modelId="{FCA06C32-3E89-4E0A-A18A-86C86823C1E4}" type="presParOf" srcId="{1CB0EF0E-A389-47A8-B979-1923EF8890B2}" destId="{91B18BC2-D908-4E5D-AD95-7786B515F9B8}" srcOrd="2" destOrd="0" presId="urn:microsoft.com/office/officeart/2005/8/layout/hierarchy1"/>
    <dgm:cxn modelId="{2B15A5B4-0571-4490-9432-37CB7CD4060F}" type="presOf" srcId="{A92F321B-DE0F-44BB-9DDB-C1495A495A72}" destId="{91B18BC2-D908-4E5D-AD95-7786B515F9B8}" srcOrd="0" destOrd="0" presId="urn:microsoft.com/office/officeart/2005/8/layout/hierarchy1"/>
    <dgm:cxn modelId="{4CD23700-DE3F-402C-9FAB-90780058840E}" type="presParOf" srcId="{1CB0EF0E-A389-47A8-B979-1923EF8890B2}" destId="{AE699F97-75E4-4554-8EC1-7F8E6714770A}" srcOrd="3" destOrd="0" presId="urn:microsoft.com/office/officeart/2005/8/layout/hierarchy1"/>
    <dgm:cxn modelId="{C9165980-7448-4BB5-815E-7A363B88D647}" type="presParOf" srcId="{AE699F97-75E4-4554-8EC1-7F8E6714770A}" destId="{036AE781-671A-4A8F-A2A4-F1F1DECD7FD3}" srcOrd="0" destOrd="0" presId="urn:microsoft.com/office/officeart/2005/8/layout/hierarchy1"/>
    <dgm:cxn modelId="{53B727F0-0C66-4D1A-A165-4E80C4264AAF}" type="presParOf" srcId="{036AE781-671A-4A8F-A2A4-F1F1DECD7FD3}" destId="{6B2BFC96-AAD5-4626-95FA-22502F71F2D7}" srcOrd="0" destOrd="0" presId="urn:microsoft.com/office/officeart/2005/8/layout/hierarchy1"/>
    <dgm:cxn modelId="{6F2587ED-5A63-4449-B0CB-DBB9F4363EF8}" type="presParOf" srcId="{036AE781-671A-4A8F-A2A4-F1F1DECD7FD3}" destId="{E4268269-7D34-4838-85D5-E0ECC0BD8B74}" srcOrd="1" destOrd="0" presId="urn:microsoft.com/office/officeart/2005/8/layout/hierarchy1"/>
    <dgm:cxn modelId="{3A77DAC2-DC3A-4888-92B4-5D42E1D4F176}" type="presOf" srcId="{53776D2E-B482-470C-BD4F-65CA15CDE91A}" destId="{E4268269-7D34-4838-85D5-E0ECC0BD8B74}" srcOrd="0" destOrd="0" presId="urn:microsoft.com/office/officeart/2005/8/layout/hierarchy1"/>
    <dgm:cxn modelId="{3B5DF01E-F9F7-4925-9184-1A9C3D3D4A8B}" type="presParOf" srcId="{AE699F97-75E4-4554-8EC1-7F8E6714770A}" destId="{5FDDCD63-C4C5-479E-9CCE-1A8ACD4BE740}" srcOrd="1" destOrd="0" presId="urn:microsoft.com/office/officeart/2005/8/layout/hierarchy1"/>
    <dgm:cxn modelId="{900015AA-1035-449A-AE4D-70F8A3614F2F}" type="presParOf" srcId="{1CB0EF0E-A389-47A8-B979-1923EF8890B2}" destId="{C4DCE039-EF09-433F-8F05-81343C1EC57B}" srcOrd="4" destOrd="0" presId="urn:microsoft.com/office/officeart/2005/8/layout/hierarchy1"/>
    <dgm:cxn modelId="{B511139B-90BD-4323-94B3-26823C9275D7}" type="presOf" srcId="{7E83A0B2-8101-4DC5-8098-8DBF0FA44869}" destId="{C4DCE039-EF09-433F-8F05-81343C1EC57B}" srcOrd="0" destOrd="0" presId="urn:microsoft.com/office/officeart/2005/8/layout/hierarchy1"/>
    <dgm:cxn modelId="{8DFFC697-6F49-491D-850C-1F08581C5EAB}" type="presParOf" srcId="{1CB0EF0E-A389-47A8-B979-1923EF8890B2}" destId="{83A83F31-F51A-4FB5-BDF7-6906D558BEE6}" srcOrd="5" destOrd="0" presId="urn:microsoft.com/office/officeart/2005/8/layout/hierarchy1"/>
    <dgm:cxn modelId="{A0604D93-3988-45FF-91F8-B5680B7E19F4}" type="presParOf" srcId="{83A83F31-F51A-4FB5-BDF7-6906D558BEE6}" destId="{DF8BB74A-A245-46D5-8688-0E92482B96F0}" srcOrd="0" destOrd="0" presId="urn:microsoft.com/office/officeart/2005/8/layout/hierarchy1"/>
    <dgm:cxn modelId="{7E36D94E-2527-41FD-B58E-6EDEAC6FBEB2}" type="presParOf" srcId="{DF8BB74A-A245-46D5-8688-0E92482B96F0}" destId="{5AA03217-8EC6-4CF0-8E85-C546147C27FD}" srcOrd="0" destOrd="0" presId="urn:microsoft.com/office/officeart/2005/8/layout/hierarchy1"/>
    <dgm:cxn modelId="{D419DAD7-045C-4A3E-91F6-131FCBCC6960}" type="presParOf" srcId="{DF8BB74A-A245-46D5-8688-0E92482B96F0}" destId="{B0AAA42C-B51D-45D9-AB86-C8B23BFDD6D8}" srcOrd="1" destOrd="0" presId="urn:microsoft.com/office/officeart/2005/8/layout/hierarchy1"/>
    <dgm:cxn modelId="{7305AF4E-0894-4E29-B122-BD2128871F42}" type="presOf" srcId="{8CD25EA9-501E-43C6-8A2B-71ACD2E782C3}" destId="{B0AAA42C-B51D-45D9-AB86-C8B23BFDD6D8}" srcOrd="0" destOrd="0" presId="urn:microsoft.com/office/officeart/2005/8/layout/hierarchy1"/>
    <dgm:cxn modelId="{7168FD26-02DF-4338-9B41-656285572AA2}" type="presParOf" srcId="{83A83F31-F51A-4FB5-BDF7-6906D558BEE6}" destId="{93C0F79A-57CA-4234-8F87-16FECD6F3946}" srcOrd="1" destOrd="0" presId="urn:microsoft.com/office/officeart/2005/8/layout/hierarchy1"/>
  </dgm:cxnLst>
  <dgm:bg/>
  <dgm:whole/>
  <dgm:extLst>
    <a:ext uri="http://schemas.microsoft.com/office/drawing/2008/diagram">
      <dsp:dataModelExt xmlns:dsp="http://schemas.microsoft.com/office/drawing/2008/diagram" relId="rId3" minVer="http://schemas.openxmlformats.org/drawingml/2006/main"/>
    </a:ext>
  </dgm:extLst>
</dgm:dataModel>
</file>

<file path=ppt/diagrams/data6.xml><?xml version="1.0" encoding="utf-8"?>
<dgm:dataModel xmlns:a="http://schemas.openxmlformats.org/drawingml/2006/main" xmlns:r="http://schemas.openxmlformats.org/officeDocument/2006/relationships" xmlns:dgm="http://schemas.openxmlformats.org/drawingml/2006/diagram">
  <dgm:ptLst>
    <dgm:pt modelId="{9F3DC9E3-70BD-4F17-9DF6-848EF5E2DDF5}" type="doc">
      <dgm:prSet loTypeId="urn:microsoft.com/office/officeart/2005/8/layout/hierarchy4" loCatId="list" qsTypeId="urn:microsoft.com/office/officeart/2005/8/quickstyle/simple1" qsCatId="simple" csTypeId="urn:microsoft.com/office/officeart/2005/8/colors/accent2_2" csCatId="accent2" phldr="1"/>
      <dgm:spPr/>
      <dgm:t>
        <a:bodyPr/>
        <a:lstStyle/>
        <a:p>
          <a:endParaRPr lang="zh-TW" altLang="en-US"/>
        </a:p>
      </dgm:t>
    </dgm:pt>
    <dgm:pt modelId="{3C85E598-648C-492A-8A68-08BD39A7A394}" type="parTrans" cxnId="{5696AE49-9EFD-4FC0-B0A7-3C795F5C1659}">
      <dgm:prSet custT="1"/>
      <dgm:spPr/>
      <dgm:t>
        <a:bodyPr/>
        <a:lstStyle/>
        <a:p>
          <a:pPr algn="l"/>
          <a:endParaRPr lang="zh-TW" altLang="en-US" sz="2400"/>
        </a:p>
      </dgm:t>
    </dgm:pt>
    <dgm:pt modelId="{CB845925-1C49-4F02-BF14-79344E7AAF06}">
      <dgm:prSet phldrT="[文字]" custT="1"/>
      <dgm:spPr>
        <a:xfrm>
          <a:off x="2957" y="300"/>
          <a:ext cx="8223684" cy="953461"/>
        </a:xfrm>
        <a:prstGeom prst="roundRect">
          <a:avLst>
            <a:gd name="adj" fmla="val 10000"/>
          </a:avLst>
        </a:prstGeom>
        <a:solidFill>
          <a:srgbClr val="7030A0"/>
        </a:solidFill>
        <a:ln w="25400" cap="flat" cmpd="sng" algn="ctr">
          <a:solidFill>
            <a:sysClr val="window" lastClr="FFFFFF">
              <a:hueOff val="0"/>
              <a:satOff val="0"/>
              <a:lumOff val="0"/>
              <a:alphaOff val="0"/>
            </a:sysClr>
          </a:solidFill>
          <a:prstDash val="solid"/>
        </a:ln>
      </dgm:spPr>
      <dgm:t>
        <a:bodyPr/>
        <a:lstStyle/>
        <a:p>
          <a:pPr algn="ctr"/>
          <a:r>
            <a:rPr lang="en-US" altLang="zh-TW" sz="2400" smtClean="0">
              <a:solidFill>
                <a:sysClr val="window" lastClr="FFFFFF"/>
              </a:solidFill>
              <a:latin typeface="+mn-ea"/>
              <a:ea typeface="+mn-ea"/>
              <a:cs typeface="+mn-cs"/>
            </a:rPr>
            <a:t>ISO</a:t>
          </a:r>
          <a:r>
            <a:rPr lang="en-US" altLang="en-US" sz="2400" smtClean="0">
              <a:solidFill>
                <a:sysClr val="window" lastClr="FFFFFF"/>
              </a:solidFill>
              <a:latin typeface="+mn-ea"/>
              <a:ea typeface="+mn-ea"/>
              <a:cs typeface="+mn-cs"/>
            </a:rPr>
            <a:t> </a:t>
          </a:r>
          <a:r>
            <a:rPr lang="en-US" altLang="zh-TW" sz="2400" smtClean="0">
              <a:solidFill>
                <a:sysClr val="window" lastClr="FFFFFF"/>
              </a:solidFill>
              <a:latin typeface="+mn-ea"/>
              <a:ea typeface="+mn-ea"/>
              <a:cs typeface="+mn-cs"/>
            </a:rPr>
            <a:t>27001</a:t>
          </a:r>
          <a:endParaRPr lang="zh-TW" altLang="en-US" sz="2400">
            <a:solidFill>
              <a:sysClr val="window" lastClr="FFFFFF"/>
            </a:solidFill>
            <a:latin typeface="+mn-ea"/>
            <a:ea typeface="+mn-ea"/>
            <a:cs typeface="+mn-cs"/>
          </a:endParaRPr>
        </a:p>
      </dgm:t>
    </dgm:pt>
    <dgm:pt modelId="{C2471676-411F-459B-8E70-ED4DF35AF654}" type="parTrans" cxnId="{FB0408A0-0D09-425C-892E-CBD0F24081D5}">
      <dgm:prSet custT="1"/>
      <dgm:spPr/>
      <dgm:t>
        <a:bodyPr/>
        <a:lstStyle/>
        <a:p>
          <a:pPr algn="l"/>
          <a:endParaRPr lang="zh-TW" altLang="en-US" sz="2400"/>
        </a:p>
      </dgm:t>
    </dgm:pt>
    <dgm:pt modelId="{B3298CD3-9F6F-4DB5-B087-2E5B356DBEC1}">
      <dgm:prSet phldrT="[文字]" custT="1"/>
      <dgm:spPr>
        <a:xfrm>
          <a:off x="2957" y="1039722"/>
          <a:ext cx="2595860" cy="953461"/>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A.5</a:t>
          </a:r>
          <a:r>
            <a:rPr lang="zh-TW" altLang="en-US" sz="2800" smtClean="0">
              <a:solidFill>
                <a:schemeClr val="tx1"/>
              </a:solidFill>
              <a:latin typeface="+mn-ea"/>
              <a:ea typeface="+mn-ea"/>
              <a:cs typeface="+mn-cs"/>
            </a:rPr>
            <a:t> 安全政策</a:t>
          </a:r>
          <a:endParaRPr lang="zh-TW" altLang="en-US" sz="2800">
            <a:solidFill>
              <a:schemeClr val="tx1"/>
            </a:solidFill>
            <a:latin typeface="+mn-ea"/>
            <a:ea typeface="+mn-ea"/>
            <a:cs typeface="+mn-cs"/>
          </a:endParaRPr>
        </a:p>
      </dgm:t>
    </dgm:pt>
    <dgm:pt modelId="{23863AB7-FD42-4995-B861-9338B937C05E}" type="parTrans" cxnId="{506A6F9F-464E-41F8-8EA3-F634412ACF3A}">
      <dgm:prSet custT="1"/>
      <dgm:spPr/>
      <dgm:t>
        <a:bodyPr/>
        <a:lstStyle/>
        <a:p>
          <a:pPr algn="l"/>
          <a:endParaRPr lang="zh-TW" altLang="en-US" sz="2400"/>
        </a:p>
      </dgm:t>
    </dgm:pt>
    <dgm:pt modelId="{B681D9EB-476D-4CEB-9DF0-00856172D319}">
      <dgm:prSet phldrT="[文字]" custT="1"/>
      <dgm:spPr>
        <a:xfrm>
          <a:off x="2957" y="2079144"/>
          <a:ext cx="2595860" cy="953461"/>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A.6</a:t>
          </a:r>
          <a:r>
            <a:rPr lang="zh-TW" altLang="en-US" sz="2800" smtClean="0">
              <a:solidFill>
                <a:schemeClr val="tx1"/>
              </a:solidFill>
              <a:latin typeface="+mn-ea"/>
              <a:ea typeface="+mn-ea"/>
              <a:cs typeface="+mn-cs"/>
            </a:rPr>
            <a:t> 安全組織</a:t>
          </a:r>
          <a:endParaRPr lang="zh-TW" altLang="en-US" sz="2800">
            <a:solidFill>
              <a:schemeClr val="tx1"/>
            </a:solidFill>
            <a:latin typeface="+mn-ea"/>
            <a:ea typeface="+mn-ea"/>
            <a:cs typeface="+mn-cs"/>
          </a:endParaRPr>
        </a:p>
      </dgm:t>
    </dgm:pt>
    <dgm:pt modelId="{DDE5EDD7-9450-4B8C-A030-C2E441E4F8D3}" type="parTrans" cxnId="{77DBDA6E-309E-4D8F-9A50-0F1AE021DE68}">
      <dgm:prSet custT="1"/>
      <dgm:spPr/>
      <dgm:t>
        <a:bodyPr/>
        <a:lstStyle/>
        <a:p>
          <a:pPr algn="l"/>
          <a:endParaRPr lang="zh-TW" altLang="en-US" sz="2400"/>
        </a:p>
      </dgm:t>
    </dgm:pt>
    <dgm:pt modelId="{A4A3E2D2-E2D2-4017-A35C-31CD656E467A}">
      <dgm:prSet phldrT="[文字]" custT="1"/>
      <dgm:spPr>
        <a:xfrm>
          <a:off x="2957" y="3118566"/>
          <a:ext cx="2595860" cy="953461"/>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A.7</a:t>
          </a:r>
          <a:r>
            <a:rPr lang="zh-TW" altLang="en-US" sz="2800" smtClean="0">
              <a:solidFill>
                <a:schemeClr val="tx1"/>
              </a:solidFill>
              <a:latin typeface="+mn-ea"/>
              <a:ea typeface="+mn-ea"/>
              <a:cs typeface="+mn-cs"/>
            </a:rPr>
            <a:t> 人力安全</a:t>
          </a:r>
          <a:endParaRPr lang="zh-TW" altLang="en-US" sz="2800">
            <a:solidFill>
              <a:schemeClr val="tx1"/>
            </a:solidFill>
            <a:latin typeface="+mn-ea"/>
            <a:ea typeface="+mn-ea"/>
            <a:cs typeface="+mn-cs"/>
          </a:endParaRPr>
        </a:p>
      </dgm:t>
    </dgm:pt>
    <dgm:pt modelId="{D01741D6-4FC5-421D-BFCA-F1200F42A4C4}" type="parTrans" cxnId="{B4C75FFB-909B-43E4-A9CC-3B661124C385}">
      <dgm:prSet custT="1"/>
      <dgm:spPr/>
      <dgm:t>
        <a:bodyPr/>
        <a:lstStyle/>
        <a:p>
          <a:pPr algn="l"/>
          <a:endParaRPr lang="zh-TW" altLang="en-US" sz="2400"/>
        </a:p>
      </dgm:t>
    </dgm:pt>
    <dgm:pt modelId="{095AEA57-1454-4BD2-846A-8B5EDBBBB347}">
      <dgm:prSet phldrT="[文字]" custT="1"/>
      <dgm:spPr>
        <a:xfrm>
          <a:off x="2957" y="4157988"/>
          <a:ext cx="2595860" cy="953461"/>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A.8</a:t>
          </a:r>
          <a:r>
            <a:rPr lang="zh-TW" altLang="en-US" sz="2800" smtClean="0">
              <a:solidFill>
                <a:schemeClr val="tx1"/>
              </a:solidFill>
              <a:latin typeface="+mn-ea"/>
              <a:ea typeface="+mn-ea"/>
              <a:cs typeface="+mn-cs"/>
            </a:rPr>
            <a:t> 資產管理</a:t>
          </a:r>
          <a:endParaRPr lang="zh-TW" altLang="en-US" sz="2800">
            <a:solidFill>
              <a:schemeClr val="tx1"/>
            </a:solidFill>
            <a:latin typeface="+mn-ea"/>
            <a:ea typeface="+mn-ea"/>
            <a:cs typeface="+mn-cs"/>
          </a:endParaRPr>
        </a:p>
      </dgm:t>
    </dgm:pt>
    <dgm:pt modelId="{449E565A-361B-4075-80A1-F001B55A2D13}" type="parTrans" cxnId="{672942A4-F1AA-4128-8F32-D0D9691E38E5}">
      <dgm:prSet/>
      <dgm:spPr/>
      <dgm:t>
        <a:bodyPr/>
        <a:lstStyle/>
        <a:p>
          <a:endParaRPr lang="zh-TW" altLang="en-US"/>
        </a:p>
      </dgm:t>
    </dgm:pt>
    <dgm:pt modelId="{3477268F-2549-4F92-8A05-9F82C9EF014C}">
      <dgm:prSet phldrT="[文字]" custT="1"/>
      <dgm:spPr>
        <a:xfrm>
          <a:off x="2957" y="1039722"/>
          <a:ext cx="2595860" cy="953461"/>
        </a:xfrm>
        <a:solidFill>
          <a:srgbClr val="00B0F0"/>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A.9</a:t>
          </a:r>
          <a:r>
            <a:rPr lang="zh-TW" altLang="en-US" sz="2800" smtClean="0">
              <a:solidFill>
                <a:schemeClr val="tx1"/>
              </a:solidFill>
              <a:latin typeface="+mn-ea"/>
              <a:ea typeface="+mn-ea"/>
              <a:cs typeface="+mn-cs"/>
            </a:rPr>
            <a:t> 存取控制</a:t>
          </a:r>
          <a:endParaRPr lang="zh-TW" altLang="en-US" sz="2800">
            <a:solidFill>
              <a:schemeClr val="tx1"/>
            </a:solidFill>
            <a:latin typeface="+mn-ea"/>
            <a:ea typeface="+mn-ea"/>
            <a:cs typeface="+mn-cs"/>
          </a:endParaRPr>
        </a:p>
      </dgm:t>
    </dgm:pt>
    <dgm:pt modelId="{796C41FA-19E3-453C-92E7-F7B5502E8C99}" type="sibTrans" cxnId="{672942A4-F1AA-4128-8F32-D0D9691E38E5}">
      <dgm:prSet/>
      <dgm:spPr/>
      <dgm:t>
        <a:bodyPr/>
        <a:lstStyle/>
        <a:p>
          <a:endParaRPr lang="zh-TW" altLang="en-US"/>
        </a:p>
      </dgm:t>
    </dgm:pt>
    <dgm:pt modelId="{3A0CFE91-972B-4038-B8D4-EEDD6A87A3A5}" type="sibTrans" cxnId="{B4C75FFB-909B-43E4-A9CC-3B661124C385}">
      <dgm:prSet custT="1"/>
      <dgm:spPr/>
      <dgm:t>
        <a:bodyPr/>
        <a:lstStyle/>
        <a:p>
          <a:pPr algn="l"/>
          <a:endParaRPr lang="zh-TW" altLang="en-US" sz="2400"/>
        </a:p>
      </dgm:t>
    </dgm:pt>
    <dgm:pt modelId="{E8660DDA-75C3-4E55-B4A1-078E3FDB1DB7}" type="sibTrans" cxnId="{77DBDA6E-309E-4D8F-9A50-0F1AE021DE68}">
      <dgm:prSet custT="1"/>
      <dgm:spPr/>
      <dgm:t>
        <a:bodyPr/>
        <a:lstStyle/>
        <a:p>
          <a:pPr algn="l"/>
          <a:endParaRPr lang="zh-TW" altLang="en-US" sz="2400"/>
        </a:p>
      </dgm:t>
    </dgm:pt>
    <dgm:pt modelId="{B345E0ED-AAD9-41FD-89F6-AEA63E517005}" type="sibTrans" cxnId="{506A6F9F-464E-41F8-8EA3-F634412ACF3A}">
      <dgm:prSet custT="1"/>
      <dgm:spPr/>
      <dgm:t>
        <a:bodyPr/>
        <a:lstStyle/>
        <a:p>
          <a:pPr algn="l"/>
          <a:endParaRPr lang="zh-TW" altLang="en-US" sz="2400"/>
        </a:p>
      </dgm:t>
    </dgm:pt>
    <dgm:pt modelId="{4339D1AF-425E-4264-A9A6-CA0581A7B4F0}" type="sibTrans" cxnId="{FB0408A0-0D09-425C-892E-CBD0F24081D5}">
      <dgm:prSet custT="1"/>
      <dgm:spPr/>
      <dgm:t>
        <a:bodyPr/>
        <a:lstStyle/>
        <a:p>
          <a:pPr algn="l"/>
          <a:endParaRPr lang="zh-TW" altLang="en-US" sz="2400"/>
        </a:p>
      </dgm:t>
    </dgm:pt>
    <dgm:pt modelId="{5E3AC600-8AC0-472A-BB8D-924C01421474}" type="parTrans" cxnId="{36417F3C-D0FC-4841-83CF-97EB5A14295B}">
      <dgm:prSet custT="1"/>
      <dgm:spPr/>
      <dgm:t>
        <a:bodyPr/>
        <a:lstStyle/>
        <a:p>
          <a:pPr algn="l"/>
          <a:endParaRPr lang="zh-TW" altLang="en-US" sz="2400"/>
        </a:p>
      </dgm:t>
    </dgm:pt>
    <dgm:pt modelId="{A4204DD6-C11B-43A8-8885-ED9640FDCCAA}">
      <dgm:prSet phldrT="[文字]" custT="1"/>
      <dgm:spPr>
        <a:xfrm>
          <a:off x="2816869" y="1039722"/>
          <a:ext cx="2595860" cy="953461"/>
        </a:xfrm>
        <a:prstGeom prst="roundRect">
          <a:avLst>
            <a:gd name="adj" fmla="val 10000"/>
          </a:avLst>
        </a:prstGeom>
        <a:solidFill>
          <a:srgbClr val="00FF99"/>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A.10</a:t>
          </a:r>
          <a:r>
            <a:rPr lang="zh-TW" altLang="en-US" sz="2800" smtClean="0">
              <a:solidFill>
                <a:schemeClr val="tx1"/>
              </a:solidFill>
              <a:latin typeface="+mn-ea"/>
              <a:ea typeface="+mn-ea"/>
              <a:cs typeface="+mn-cs"/>
            </a:rPr>
            <a:t> 密碼學</a:t>
          </a:r>
          <a:endParaRPr lang="zh-TW" altLang="en-US" sz="2800">
            <a:solidFill>
              <a:sysClr val="windowText" lastClr="000000"/>
            </a:solidFill>
            <a:latin typeface="+mn-ea"/>
            <a:ea typeface="+mn-ea"/>
            <a:cs typeface="+mn-cs"/>
          </a:endParaRPr>
        </a:p>
      </dgm:t>
    </dgm:pt>
    <dgm:pt modelId="{5EB6F7B9-1E11-4066-9863-01ABE00CB476}" type="parTrans" cxnId="{FE346B78-8DF9-4FCD-808A-8EB361FD711B}">
      <dgm:prSet custT="1"/>
      <dgm:spPr/>
      <dgm:t>
        <a:bodyPr/>
        <a:lstStyle/>
        <a:p>
          <a:pPr algn="l"/>
          <a:endParaRPr lang="zh-TW" altLang="en-US" sz="2400"/>
        </a:p>
      </dgm:t>
    </dgm:pt>
    <dgm:pt modelId="{7B0B3C65-F0B5-469D-BB08-C185C77782DD}">
      <dgm:prSet phldrT="[文字]" custT="1"/>
      <dgm:spPr>
        <a:xfrm>
          <a:off x="2816869" y="2079144"/>
          <a:ext cx="2595860" cy="953461"/>
        </a:xfrm>
        <a:prstGeom prst="roundRect">
          <a:avLst>
            <a:gd name="adj" fmla="val 10000"/>
          </a:avLst>
        </a:prstGeom>
        <a:solidFill>
          <a:srgbClr val="00FF99"/>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A.11</a:t>
          </a:r>
          <a:r>
            <a:rPr lang="zh-TW" altLang="en-US" sz="2800" smtClean="0">
              <a:solidFill>
                <a:schemeClr val="tx1"/>
              </a:solidFill>
              <a:latin typeface="+mn-ea"/>
              <a:ea typeface="+mn-ea"/>
              <a:cs typeface="+mn-cs"/>
            </a:rPr>
            <a:t> 實體安全</a:t>
          </a:r>
          <a:endParaRPr lang="zh-TW" altLang="en-US" sz="2800">
            <a:solidFill>
              <a:sysClr val="windowText" lastClr="000000"/>
            </a:solidFill>
            <a:latin typeface="+mn-ea"/>
            <a:ea typeface="+mn-ea"/>
            <a:cs typeface="+mn-cs"/>
          </a:endParaRPr>
        </a:p>
      </dgm:t>
    </dgm:pt>
    <dgm:pt modelId="{A2F078CB-7C8E-4371-880A-D07A411E2FDB}" type="parTrans" cxnId="{4C3993A7-356D-466E-BFBA-409BF0A0BC0E}">
      <dgm:prSet custT="1"/>
      <dgm:spPr/>
      <dgm:t>
        <a:bodyPr/>
        <a:lstStyle/>
        <a:p>
          <a:pPr algn="l"/>
          <a:endParaRPr lang="zh-TW" altLang="en-US" sz="2400"/>
        </a:p>
      </dgm:t>
    </dgm:pt>
    <dgm:pt modelId="{27BB2108-1599-4DE0-A428-4C0BDA042E7F}">
      <dgm:prSet phldrT="[文字]" custT="1"/>
      <dgm:spPr>
        <a:xfrm>
          <a:off x="2816869" y="3118566"/>
          <a:ext cx="2595860" cy="953461"/>
        </a:xfrm>
        <a:prstGeom prst="roundRect">
          <a:avLst>
            <a:gd name="adj" fmla="val 10000"/>
          </a:avLst>
        </a:prstGeom>
        <a:solidFill>
          <a:srgbClr val="00FF99"/>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A.12</a:t>
          </a:r>
          <a:r>
            <a:rPr lang="zh-TW" altLang="en-US" sz="2800" smtClean="0">
              <a:solidFill>
                <a:schemeClr val="tx1"/>
              </a:solidFill>
              <a:latin typeface="+mn-ea"/>
              <a:ea typeface="+mn-ea"/>
              <a:cs typeface="+mn-cs"/>
            </a:rPr>
            <a:t> 作業安全</a:t>
          </a:r>
          <a:endParaRPr lang="zh-TW" altLang="en-US" sz="2800">
            <a:solidFill>
              <a:sysClr val="windowText" lastClr="000000"/>
            </a:solidFill>
            <a:latin typeface="+mn-ea"/>
            <a:ea typeface="+mn-ea"/>
            <a:cs typeface="+mn-cs"/>
          </a:endParaRPr>
        </a:p>
      </dgm:t>
    </dgm:pt>
    <dgm:pt modelId="{DAA1610F-5041-4310-83F5-8C6CA1AAB59E}" type="parTrans" cxnId="{991300D7-F7FD-4277-B4BF-BCA3E13CEEA5}">
      <dgm:prSet custT="1"/>
      <dgm:spPr/>
      <dgm:t>
        <a:bodyPr/>
        <a:lstStyle/>
        <a:p>
          <a:pPr algn="l"/>
          <a:endParaRPr lang="zh-TW" altLang="en-US" sz="2400"/>
        </a:p>
      </dgm:t>
    </dgm:pt>
    <dgm:pt modelId="{076DEB55-EB75-44BB-BAC2-A56E3220BC37}">
      <dgm:prSet phldrT="[文字]" custT="1"/>
      <dgm:spPr>
        <a:xfrm>
          <a:off x="2816869" y="4157988"/>
          <a:ext cx="2595860" cy="953461"/>
        </a:xfrm>
        <a:prstGeom prst="roundRect">
          <a:avLst>
            <a:gd name="adj" fmla="val 10000"/>
          </a:avLst>
        </a:prstGeom>
        <a:solidFill>
          <a:srgbClr val="00FF99"/>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A.13</a:t>
          </a:r>
          <a:r>
            <a:rPr lang="zh-TW" altLang="en-US" sz="2800" smtClean="0">
              <a:solidFill>
                <a:schemeClr val="tx1"/>
              </a:solidFill>
              <a:latin typeface="+mn-ea"/>
              <a:ea typeface="+mn-ea"/>
              <a:cs typeface="+mn-cs"/>
            </a:rPr>
            <a:t> 通訊安全</a:t>
          </a:r>
          <a:endParaRPr lang="zh-TW" altLang="en-US" sz="2800">
            <a:solidFill>
              <a:sysClr val="windowText" lastClr="000000"/>
            </a:solidFill>
            <a:latin typeface="+mn-ea"/>
            <a:ea typeface="+mn-ea"/>
            <a:cs typeface="+mn-cs"/>
          </a:endParaRPr>
        </a:p>
      </dgm:t>
    </dgm:pt>
    <dgm:pt modelId="{82F72B07-AA5B-4DA3-86E0-CDF6A69DB2C0}" type="parTrans" cxnId="{A9C80325-AAAC-450B-90B2-350741B7836B}">
      <dgm:prSet/>
      <dgm:spPr/>
      <dgm:t>
        <a:bodyPr/>
        <a:lstStyle/>
        <a:p>
          <a:endParaRPr lang="zh-TW" altLang="en-US"/>
        </a:p>
      </dgm:t>
    </dgm:pt>
    <dgm:pt modelId="{FAEEE858-3605-4062-A45D-D3351CD41A14}">
      <dgm:prSet phldrT="[文字]" custT="1"/>
      <dgm:spPr>
        <a:xfrm>
          <a:off x="2957" y="1039722"/>
          <a:ext cx="2595860" cy="953461"/>
        </a:xfrm>
        <a:solidFill>
          <a:srgbClr val="00FF99"/>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A.14</a:t>
          </a:r>
          <a:r>
            <a:rPr lang="zh-TW" altLang="en-US" sz="2800" smtClean="0">
              <a:solidFill>
                <a:schemeClr val="tx1"/>
              </a:solidFill>
              <a:latin typeface="+mn-ea"/>
              <a:ea typeface="+mn-ea"/>
              <a:cs typeface="+mn-cs"/>
            </a:rPr>
            <a:t> </a:t>
          </a:r>
          <a:r>
            <a:rPr lang="zh-TW" altLang="en-US" sz="1800" smtClean="0">
              <a:solidFill>
                <a:schemeClr val="tx1"/>
              </a:solidFill>
              <a:latin typeface="+mn-ea"/>
              <a:ea typeface="+mn-ea"/>
              <a:cs typeface="+mn-cs"/>
            </a:rPr>
            <a:t>系統開發維護</a:t>
          </a:r>
          <a:endParaRPr lang="zh-TW" altLang="en-US" sz="1800">
            <a:solidFill>
              <a:sysClr val="windowText" lastClr="000000"/>
            </a:solidFill>
            <a:latin typeface="+mn-ea"/>
            <a:ea typeface="+mn-ea"/>
            <a:cs typeface="+mn-cs"/>
          </a:endParaRPr>
        </a:p>
      </dgm:t>
    </dgm:pt>
    <dgm:pt modelId="{86DAFDE1-DB83-4C13-8868-F88AA00A66E9}" type="sibTrans" cxnId="{A9C80325-AAAC-450B-90B2-350741B7836B}">
      <dgm:prSet/>
      <dgm:spPr/>
      <dgm:t>
        <a:bodyPr/>
        <a:lstStyle/>
        <a:p>
          <a:endParaRPr lang="zh-TW" altLang="en-US"/>
        </a:p>
      </dgm:t>
    </dgm:pt>
    <dgm:pt modelId="{D48BAAAC-E486-49E6-82E1-287E86ACAFDF}" type="sibTrans" cxnId="{991300D7-F7FD-4277-B4BF-BCA3E13CEEA5}">
      <dgm:prSet custT="1"/>
      <dgm:spPr/>
      <dgm:t>
        <a:bodyPr/>
        <a:lstStyle/>
        <a:p>
          <a:pPr algn="l"/>
          <a:endParaRPr lang="zh-TW" altLang="en-US" sz="2400"/>
        </a:p>
      </dgm:t>
    </dgm:pt>
    <dgm:pt modelId="{454966D0-9332-4748-919D-192A18F59E1C}" type="sibTrans" cxnId="{4C3993A7-356D-466E-BFBA-409BF0A0BC0E}">
      <dgm:prSet custT="1"/>
      <dgm:spPr/>
      <dgm:t>
        <a:bodyPr/>
        <a:lstStyle/>
        <a:p>
          <a:pPr algn="l"/>
          <a:endParaRPr lang="zh-TW" altLang="en-US" sz="2400"/>
        </a:p>
      </dgm:t>
    </dgm:pt>
    <dgm:pt modelId="{737AE6E4-9AF7-4439-9DE5-FF9AC81CFB50}" type="sibTrans" cxnId="{FE346B78-8DF9-4FCD-808A-8EB361FD711B}">
      <dgm:prSet custT="1"/>
      <dgm:spPr/>
      <dgm:t>
        <a:bodyPr/>
        <a:lstStyle/>
        <a:p>
          <a:pPr algn="l"/>
          <a:endParaRPr lang="zh-TW" altLang="en-US" sz="2400"/>
        </a:p>
      </dgm:t>
    </dgm:pt>
    <dgm:pt modelId="{3658C8A9-36F0-4848-8445-CFDCBFCD6017}" type="sibTrans" cxnId="{36417F3C-D0FC-4841-83CF-97EB5A14295B}">
      <dgm:prSet custT="1"/>
      <dgm:spPr/>
      <dgm:t>
        <a:bodyPr/>
        <a:lstStyle/>
        <a:p>
          <a:pPr algn="l"/>
          <a:endParaRPr lang="zh-TW" altLang="en-US" sz="2400"/>
        </a:p>
      </dgm:t>
    </dgm:pt>
    <dgm:pt modelId="{5D0E178F-5A08-4FFE-9E0C-17C6FC209904}" type="parTrans" cxnId="{FB18794E-1667-4A1A-ADAC-0F8892BCEB80}">
      <dgm:prSet custT="1"/>
      <dgm:spPr/>
      <dgm:t>
        <a:bodyPr/>
        <a:lstStyle/>
        <a:p>
          <a:pPr algn="l"/>
          <a:endParaRPr lang="zh-TW" altLang="en-US" sz="2400"/>
        </a:p>
      </dgm:t>
    </dgm:pt>
    <dgm:pt modelId="{BFE5C546-5931-444C-9EFE-4BCE8FD9CAA1}">
      <dgm:prSet phldrT="[文字]" custT="1"/>
      <dgm:spPr>
        <a:xfrm>
          <a:off x="5630782" y="1039722"/>
          <a:ext cx="2595860" cy="953461"/>
        </a:xfrm>
        <a:prstGeom prst="roundRect">
          <a:avLst>
            <a:gd name="adj" fmla="val 10000"/>
          </a:avLst>
        </a:prstGeom>
        <a:solidFill>
          <a:srgbClr val="FFFF00"/>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A.15</a:t>
          </a:r>
          <a:r>
            <a:rPr lang="zh-TW" altLang="en-US" sz="2800" smtClean="0">
              <a:solidFill>
                <a:schemeClr val="tx1"/>
              </a:solidFill>
              <a:latin typeface="+mn-ea"/>
              <a:ea typeface="+mn-ea"/>
              <a:cs typeface="+mn-cs"/>
            </a:rPr>
            <a:t> 供應商</a:t>
          </a:r>
          <a:endParaRPr lang="zh-TW" altLang="en-US" sz="2800" b="1">
            <a:solidFill>
              <a:schemeClr val="tx1"/>
            </a:solidFill>
            <a:latin typeface="+mn-ea"/>
            <a:ea typeface="+mn-ea"/>
            <a:cs typeface="+mn-cs"/>
          </a:endParaRPr>
        </a:p>
      </dgm:t>
    </dgm:pt>
    <dgm:pt modelId="{FDCC55B0-C0AE-4DCF-945E-A6EB5770D36E}" type="parTrans" cxnId="{A6CABFD7-A7A2-4464-AEDD-E6876E86333C}">
      <dgm:prSet custT="1"/>
      <dgm:spPr/>
      <dgm:t>
        <a:bodyPr/>
        <a:lstStyle/>
        <a:p>
          <a:pPr algn="l"/>
          <a:endParaRPr lang="zh-TW" altLang="en-US" sz="2400"/>
        </a:p>
      </dgm:t>
    </dgm:pt>
    <dgm:pt modelId="{FAD460C7-CFBF-4488-8FA5-2F0E0FDF463D}">
      <dgm:prSet phldrT="[文字]" custT="1"/>
      <dgm:spPr>
        <a:xfrm>
          <a:off x="5630782" y="2079144"/>
          <a:ext cx="2595860" cy="953461"/>
        </a:xfrm>
        <a:prstGeom prst="roundRect">
          <a:avLst>
            <a:gd name="adj" fmla="val 10000"/>
          </a:avLst>
        </a:prstGeom>
        <a:solidFill>
          <a:srgbClr val="FFFF00"/>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A.16</a:t>
          </a:r>
          <a:r>
            <a:rPr lang="zh-TW" altLang="en-US" sz="2800" smtClean="0">
              <a:solidFill>
                <a:schemeClr val="tx1"/>
              </a:solidFill>
              <a:latin typeface="+mn-ea"/>
              <a:ea typeface="+mn-ea"/>
              <a:cs typeface="+mn-cs"/>
            </a:rPr>
            <a:t> 事故管理</a:t>
          </a:r>
          <a:endParaRPr lang="zh-TW" altLang="en-US" sz="2800" b="1">
            <a:solidFill>
              <a:schemeClr val="tx1"/>
            </a:solidFill>
            <a:latin typeface="+mn-ea"/>
            <a:ea typeface="+mn-ea"/>
            <a:cs typeface="+mn-cs"/>
          </a:endParaRPr>
        </a:p>
      </dgm:t>
    </dgm:pt>
    <dgm:pt modelId="{74BE9D4E-E758-48AF-89D9-95691E6E983D}" type="parTrans" cxnId="{D891B996-575B-428E-8D77-95C524D346BA}">
      <dgm:prSet custT="1"/>
      <dgm:spPr/>
      <dgm:t>
        <a:bodyPr/>
        <a:lstStyle/>
        <a:p>
          <a:pPr algn="l"/>
          <a:endParaRPr lang="zh-TW" altLang="en-US" sz="2400"/>
        </a:p>
      </dgm:t>
    </dgm:pt>
    <dgm:pt modelId="{82CB6EBB-5E9D-4D26-878B-7BD983D28038}">
      <dgm:prSet phldrT="[文字]" custT="1"/>
      <dgm:spPr>
        <a:xfrm>
          <a:off x="5630782" y="3118566"/>
          <a:ext cx="2595860" cy="953461"/>
        </a:xfrm>
        <a:prstGeom prst="roundRect">
          <a:avLst>
            <a:gd name="adj" fmla="val 10000"/>
          </a:avLst>
        </a:prstGeom>
        <a:solidFill>
          <a:srgbClr val="FFFF00"/>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A.17</a:t>
          </a:r>
          <a:r>
            <a:rPr lang="zh-TW" altLang="en-US" sz="2800" smtClean="0">
              <a:solidFill>
                <a:schemeClr val="tx1"/>
              </a:solidFill>
              <a:latin typeface="+mn-ea"/>
              <a:ea typeface="+mn-ea"/>
              <a:cs typeface="+mn-cs"/>
            </a:rPr>
            <a:t> 營運管理</a:t>
          </a:r>
          <a:endParaRPr lang="zh-TW" altLang="en-US" sz="2800" b="1">
            <a:solidFill>
              <a:schemeClr val="tx1"/>
            </a:solidFill>
            <a:latin typeface="+mn-ea"/>
            <a:ea typeface="+mn-ea"/>
            <a:cs typeface="+mn-cs"/>
          </a:endParaRPr>
        </a:p>
      </dgm:t>
    </dgm:pt>
    <dgm:pt modelId="{D6C5399D-7049-4D22-81B9-490E37569ADD}" type="parTrans" cxnId="{54F31A15-DB11-4CE9-A07D-B5066F5996B4}">
      <dgm:prSet/>
      <dgm:spPr/>
      <dgm:t>
        <a:bodyPr/>
        <a:lstStyle/>
        <a:p>
          <a:endParaRPr lang="zh-TW" altLang="en-US"/>
        </a:p>
      </dgm:t>
    </dgm:pt>
    <dgm:pt modelId="{1288A5A5-CE6E-407E-9F6B-19C73A9D24C4}">
      <dgm:prSet phldrT="[文字]" custT="1"/>
      <dgm:spPr>
        <a:xfrm>
          <a:off x="2957" y="1039722"/>
          <a:ext cx="2595860" cy="953461"/>
        </a:xfrm>
        <a:solidFill>
          <a:srgbClr val="FFFF00"/>
        </a:solidFill>
        <a:ln w="25400" cap="flat" cmpd="sng" algn="ctr">
          <a:solidFill>
            <a:sysClr val="window" lastClr="FFFFFF">
              <a:hueOff val="0"/>
              <a:satOff val="0"/>
              <a:lumOff val="0"/>
              <a:alphaOff val="0"/>
            </a:sysClr>
          </a:solidFill>
          <a:prstDash val="solid"/>
        </a:ln>
      </dgm:spPr>
      <dgm:t>
        <a:bodyPr/>
        <a:lstStyle/>
        <a:p>
          <a:pPr algn="l"/>
          <a:r>
            <a:rPr lang="en-US" altLang="zh-TW" sz="2800" smtClean="0">
              <a:solidFill>
                <a:schemeClr val="tx1"/>
              </a:solidFill>
              <a:latin typeface="+mn-ea"/>
              <a:ea typeface="+mn-ea"/>
              <a:cs typeface="+mn-cs"/>
            </a:rPr>
            <a:t>A.18</a:t>
          </a:r>
          <a:r>
            <a:rPr lang="zh-TW" altLang="en-US" sz="2800" smtClean="0">
              <a:solidFill>
                <a:schemeClr val="tx1"/>
              </a:solidFill>
              <a:latin typeface="+mn-ea"/>
              <a:ea typeface="+mn-ea"/>
              <a:cs typeface="+mn-cs"/>
            </a:rPr>
            <a:t> 遵循性</a:t>
          </a:r>
          <a:endParaRPr lang="zh-TW" altLang="en-US" sz="2800" b="1">
            <a:solidFill>
              <a:schemeClr val="tx1"/>
            </a:solidFill>
            <a:latin typeface="+mn-ea"/>
            <a:ea typeface="+mn-ea"/>
            <a:cs typeface="+mn-cs"/>
          </a:endParaRPr>
        </a:p>
      </dgm:t>
    </dgm:pt>
    <dgm:pt modelId="{4D175248-9019-4D74-9CAE-7713318B4D61}" type="sibTrans" cxnId="{54F31A15-DB11-4CE9-A07D-B5066F5996B4}">
      <dgm:prSet/>
      <dgm:spPr/>
      <dgm:t>
        <a:bodyPr/>
        <a:lstStyle/>
        <a:p>
          <a:endParaRPr lang="zh-TW" altLang="en-US"/>
        </a:p>
      </dgm:t>
    </dgm:pt>
    <dgm:pt modelId="{53917F53-C628-4FA3-B22A-87B41953320D}" type="sibTrans" cxnId="{D891B996-575B-428E-8D77-95C524D346BA}">
      <dgm:prSet custT="1"/>
      <dgm:spPr/>
      <dgm:t>
        <a:bodyPr/>
        <a:lstStyle/>
        <a:p>
          <a:pPr algn="l"/>
          <a:endParaRPr lang="zh-TW" altLang="en-US" sz="2400"/>
        </a:p>
      </dgm:t>
    </dgm:pt>
    <dgm:pt modelId="{41847F90-0D3B-4683-8DE5-20BA64AE93CB}" type="sibTrans" cxnId="{A6CABFD7-A7A2-4464-AEDD-E6876E86333C}">
      <dgm:prSet custT="1"/>
      <dgm:spPr/>
      <dgm:t>
        <a:bodyPr/>
        <a:lstStyle/>
        <a:p>
          <a:pPr algn="l"/>
          <a:endParaRPr lang="zh-TW" altLang="en-US" sz="2400"/>
        </a:p>
      </dgm:t>
    </dgm:pt>
    <dgm:pt modelId="{608F7E28-D0FD-4129-87A7-F3E61435985B}" type="sibTrans" cxnId="{FB18794E-1667-4A1A-ADAC-0F8892BCEB80}">
      <dgm:prSet custT="1"/>
      <dgm:spPr/>
      <dgm:t>
        <a:bodyPr/>
        <a:lstStyle/>
        <a:p>
          <a:pPr algn="l"/>
          <a:endParaRPr lang="zh-TW" altLang="en-US" sz="2400"/>
        </a:p>
      </dgm:t>
    </dgm:pt>
    <dgm:pt modelId="{D0F65FD8-9000-4511-BDE4-A50358F332BD}" type="sibTrans" cxnId="{5696AE49-9EFD-4FC0-B0A7-3C795F5C1659}">
      <dgm:prSet custT="1"/>
      <dgm:spPr/>
      <dgm:t>
        <a:bodyPr/>
        <a:lstStyle/>
        <a:p>
          <a:pPr algn="l"/>
          <a:endParaRPr lang="zh-TW" altLang="en-US" sz="2400"/>
        </a:p>
      </dgm:t>
    </dgm:pt>
    <dgm:pt modelId="{27CAD72C-4147-4115-BB27-C4536DD01B12}" type="pres">
      <dgm:prSet presAssocID="{9F3DC9E3-70BD-4F17-9DF6-848EF5E2DDF5}" presName="Name0">
        <dgm:presLayoutVars>
          <dgm:chPref val="1"/>
          <dgm:dir/>
          <dgm:animOne val="branch"/>
          <dgm:animLvl val="lvl"/>
          <dgm:resizeHandles/>
        </dgm:presLayoutVars>
      </dgm:prSet>
      <dgm:spPr/>
      <dgm:t>
        <a:bodyPr/>
        <a:lstStyle/>
        <a:p>
          <a:endParaRPr lang="zh-TW" altLang="en-US"/>
        </a:p>
      </dgm:t>
    </dgm:pt>
    <dgm:pt modelId="{0B838F87-A687-4E0D-8B1E-33F671A74F9B}" type="pres">
      <dgm:prSet presAssocID="{CB845925-1C49-4F02-BF14-79344E7AAF06}" presName="vertOne"/>
      <dgm:spPr/>
      <dgm:t>
        <a:bodyPr/>
        <a:lstStyle/>
        <a:p/>
      </dgm:t>
    </dgm:pt>
    <dgm:pt modelId="{310D713F-8B26-436B-841E-282DA64ABD7F}" type="pres">
      <dgm:prSet presAssocID="{CB845925-1C49-4F02-BF14-79344E7AAF06}" presName="txOne" presStyleLbl="node0" presStyleCnt="1">
        <dgm:presLayoutVars>
          <dgm:chPref val="3"/>
        </dgm:presLayoutVars>
      </dgm:prSet>
      <dgm:spPr/>
      <dgm:t>
        <a:bodyPr/>
        <a:lstStyle/>
        <a:p>
          <a:endParaRPr lang="zh-TW" altLang="en-US"/>
        </a:p>
      </dgm:t>
    </dgm:pt>
    <dgm:pt modelId="{77879636-7876-42DA-98B8-303C0554AF6E}" type="pres">
      <dgm:prSet presAssocID="{CB845925-1C49-4F02-BF14-79344E7AAF06}" presName="parTransOne"/>
      <dgm:spPr/>
      <dgm:t>
        <a:bodyPr/>
        <a:lstStyle/>
        <a:p/>
      </dgm:t>
    </dgm:pt>
    <dgm:pt modelId="{87E73069-F734-4C73-A6E7-1D9D5A760B62}" type="pres">
      <dgm:prSet presAssocID="{CB845925-1C49-4F02-BF14-79344E7AAF06}" presName="horzOne"/>
      <dgm:spPr/>
      <dgm:t>
        <a:bodyPr/>
        <a:lstStyle/>
        <a:p/>
      </dgm:t>
    </dgm:pt>
    <dgm:pt modelId="{E1BCAB26-3985-4548-81D9-773C495ED19B}" type="pres">
      <dgm:prSet presAssocID="{B3298CD3-9F6F-4DB5-B087-2E5B356DBEC1}" presName="vertTwo"/>
      <dgm:spPr/>
      <dgm:t>
        <a:bodyPr/>
        <a:lstStyle/>
        <a:p/>
      </dgm:t>
    </dgm:pt>
    <dgm:pt modelId="{D1AC2CCF-7C51-4772-BFC2-BE826B26D234}" type="pres">
      <dgm:prSet presAssocID="{B3298CD3-9F6F-4DB5-B087-2E5B356DBEC1}" presName="txTwo" presStyleLbl="node2" presStyleCnt="3">
        <dgm:presLayoutVars>
          <dgm:chPref val="3"/>
        </dgm:presLayoutVars>
      </dgm:prSet>
      <dgm:spPr/>
      <dgm:t>
        <a:bodyPr/>
        <a:lstStyle/>
        <a:p>
          <a:endParaRPr lang="zh-TW" altLang="en-US"/>
        </a:p>
      </dgm:t>
    </dgm:pt>
    <dgm:pt modelId="{4DA66D14-C956-4AF7-BF36-535AF144879A}" type="pres">
      <dgm:prSet presAssocID="{B3298CD3-9F6F-4DB5-B087-2E5B356DBEC1}" presName="parTransTwo"/>
      <dgm:spPr/>
      <dgm:t>
        <a:bodyPr/>
        <a:lstStyle/>
        <a:p/>
      </dgm:t>
    </dgm:pt>
    <dgm:pt modelId="{F6C5536D-5438-45A5-A50C-0A1008E4E5FA}" type="pres">
      <dgm:prSet presAssocID="{B3298CD3-9F6F-4DB5-B087-2E5B356DBEC1}" presName="horzTwo"/>
      <dgm:spPr/>
      <dgm:t>
        <a:bodyPr/>
        <a:lstStyle/>
        <a:p/>
      </dgm:t>
    </dgm:pt>
    <dgm:pt modelId="{7F8C7C0B-CB08-4917-8CF0-E262097CDA83}" type="pres">
      <dgm:prSet presAssocID="{B681D9EB-476D-4CEB-9DF0-00856172D319}" presName="vertThree"/>
      <dgm:spPr/>
      <dgm:t>
        <a:bodyPr/>
        <a:lstStyle/>
        <a:p/>
      </dgm:t>
    </dgm:pt>
    <dgm:pt modelId="{0C77C1AC-8497-44EC-A951-885386FA180B}" type="pres">
      <dgm:prSet presAssocID="{B681D9EB-476D-4CEB-9DF0-00856172D319}" presName="txThree" presStyleLbl="node3" presStyleCnt="3">
        <dgm:presLayoutVars>
          <dgm:chPref val="3"/>
        </dgm:presLayoutVars>
      </dgm:prSet>
      <dgm:spPr/>
      <dgm:t>
        <a:bodyPr/>
        <a:lstStyle/>
        <a:p>
          <a:endParaRPr lang="zh-TW" altLang="en-US"/>
        </a:p>
      </dgm:t>
    </dgm:pt>
    <dgm:pt modelId="{1E0A888D-1E87-4893-BEA5-4B0D69A194F3}" type="pres">
      <dgm:prSet presAssocID="{B681D9EB-476D-4CEB-9DF0-00856172D319}" presName="parTransThree"/>
      <dgm:spPr/>
      <dgm:t>
        <a:bodyPr/>
        <a:lstStyle/>
        <a:p/>
      </dgm:t>
    </dgm:pt>
    <dgm:pt modelId="{A26995F2-B6E3-4394-8D67-62662F9DD8D7}" type="pres">
      <dgm:prSet presAssocID="{B681D9EB-476D-4CEB-9DF0-00856172D319}" presName="horzThree"/>
      <dgm:spPr/>
      <dgm:t>
        <a:bodyPr/>
        <a:lstStyle/>
        <a:p/>
      </dgm:t>
    </dgm:pt>
    <dgm:pt modelId="{81C1F8B3-5FD4-4B9D-A144-416E8345BDD8}" type="pres">
      <dgm:prSet presAssocID="{A4A3E2D2-E2D2-4017-A35C-31CD656E467A}" presName="vertFour">
        <dgm:presLayoutVars>
          <dgm:chPref val="3"/>
        </dgm:presLayoutVars>
      </dgm:prSet>
      <dgm:spPr/>
      <dgm:t>
        <a:bodyPr/>
        <a:lstStyle/>
        <a:p/>
      </dgm:t>
    </dgm:pt>
    <dgm:pt modelId="{DAB137EB-31AC-493A-9AC5-8100AF47ABD5}" type="pres">
      <dgm:prSet presAssocID="{A4A3E2D2-E2D2-4017-A35C-31CD656E467A}" presName="txFour" presStyleLbl="node4" presStyleCnt="8">
        <dgm:presLayoutVars>
          <dgm:chPref val="3"/>
        </dgm:presLayoutVars>
      </dgm:prSet>
      <dgm:spPr/>
      <dgm:t>
        <a:bodyPr/>
        <a:lstStyle/>
        <a:p>
          <a:endParaRPr lang="zh-TW" altLang="en-US"/>
        </a:p>
      </dgm:t>
    </dgm:pt>
    <dgm:pt modelId="{0797BCFA-2356-4F0F-A8B1-90FAA2FC7064}" type="pres">
      <dgm:prSet presAssocID="{A4A3E2D2-E2D2-4017-A35C-31CD656E467A}" presName="parTransFour"/>
      <dgm:spPr/>
      <dgm:t>
        <a:bodyPr/>
        <a:lstStyle/>
        <a:p/>
      </dgm:t>
    </dgm:pt>
    <dgm:pt modelId="{15FD7F93-ADB7-4AD2-A568-9CE2EE9D4CD7}" type="pres">
      <dgm:prSet presAssocID="{A4A3E2D2-E2D2-4017-A35C-31CD656E467A}" presName="horzFour"/>
      <dgm:spPr/>
      <dgm:t>
        <a:bodyPr/>
        <a:lstStyle/>
        <a:p/>
      </dgm:t>
    </dgm:pt>
    <dgm:pt modelId="{80004D59-81A5-4FC9-A021-608DCEF64845}" type="pres">
      <dgm:prSet presAssocID="{095AEA57-1454-4BD2-846A-8B5EDBBBB347}" presName="vertFour">
        <dgm:presLayoutVars>
          <dgm:chPref val="3"/>
        </dgm:presLayoutVars>
      </dgm:prSet>
      <dgm:spPr/>
      <dgm:t>
        <a:bodyPr/>
        <a:lstStyle/>
        <a:p/>
      </dgm:t>
    </dgm:pt>
    <dgm:pt modelId="{894F1AD4-7A9C-4AE8-A3B2-D42FB75349C3}" type="pres">
      <dgm:prSet presAssocID="{095AEA57-1454-4BD2-846A-8B5EDBBBB347}" presName="txFour" presStyleLbl="node4" presStyleIdx="1" presStyleCnt="8">
        <dgm:presLayoutVars>
          <dgm:chPref val="3"/>
        </dgm:presLayoutVars>
      </dgm:prSet>
      <dgm:spPr/>
      <dgm:t>
        <a:bodyPr/>
        <a:lstStyle/>
        <a:p>
          <a:endParaRPr lang="zh-TW" altLang="en-US"/>
        </a:p>
      </dgm:t>
    </dgm:pt>
    <dgm:pt modelId="{FB507ADD-40A6-4B6B-B744-990969AE941B}" type="pres">
      <dgm:prSet presAssocID="{095AEA57-1454-4BD2-846A-8B5EDBBBB347}" presName="parTransFour"/>
      <dgm:spPr/>
      <dgm:t>
        <a:bodyPr/>
        <a:lstStyle/>
        <a:p/>
      </dgm:t>
    </dgm:pt>
    <dgm:pt modelId="{FDF677F4-C78E-489B-87DA-F04FE895AAB8}" type="pres">
      <dgm:prSet presAssocID="{095AEA57-1454-4BD2-846A-8B5EDBBBB347}" presName="horzFour"/>
      <dgm:spPr/>
      <dgm:t>
        <a:bodyPr/>
        <a:lstStyle/>
        <a:p/>
      </dgm:t>
    </dgm:pt>
    <dgm:pt modelId="{DA1CF173-6B5B-460B-BF7F-19B890990DBA}" type="pres">
      <dgm:prSet presAssocID="{3477268F-2549-4F92-8A05-9F82C9EF014C}" presName="vertFour">
        <dgm:presLayoutVars>
          <dgm:chPref val="3"/>
        </dgm:presLayoutVars>
      </dgm:prSet>
      <dgm:spPr/>
      <dgm:t>
        <a:bodyPr/>
        <a:lstStyle/>
        <a:p/>
      </dgm:t>
    </dgm:pt>
    <dgm:pt modelId="{E620FE53-8378-4DC6-869B-B8BE4FFD98F6}" type="pres">
      <dgm:prSet presAssocID="{3477268F-2549-4F92-8A05-9F82C9EF014C}" presName="txFour" presStyleLbl="node4" presStyleIdx="2" presStyleCnt="8">
        <dgm:presLayoutVars>
          <dgm:chPref val="3"/>
        </dgm:presLayoutVars>
      </dgm:prSet>
      <dgm:spPr>
        <a:prstGeom prst="roundRect">
          <a:avLst>
            <a:gd name="adj" fmla="val 10000"/>
          </a:avLst>
        </a:prstGeom>
      </dgm:spPr>
      <dgm:t>
        <a:bodyPr/>
        <a:lstStyle/>
        <a:p>
          <a:endParaRPr lang="zh-TW" altLang="en-US"/>
        </a:p>
      </dgm:t>
    </dgm:pt>
    <dgm:pt modelId="{8B7737A2-38E3-40E1-AABE-73D3C1500FDB}" type="pres">
      <dgm:prSet presAssocID="{3477268F-2549-4F92-8A05-9F82C9EF014C}" presName="horzFour"/>
      <dgm:spPr/>
      <dgm:t>
        <a:bodyPr/>
        <a:lstStyle/>
        <a:p/>
      </dgm:t>
    </dgm:pt>
    <dgm:pt modelId="{88A7D8F8-A464-4AF5-BE11-6A6E69E87C53}" type="pres">
      <dgm:prSet presAssocID="{4339D1AF-425E-4264-A9A6-CA0581A7B4F0}" presName="sibSpaceTwo"/>
      <dgm:spPr/>
      <dgm:t>
        <a:bodyPr/>
        <a:lstStyle/>
        <a:p/>
      </dgm:t>
    </dgm:pt>
    <dgm:pt modelId="{C2C4FBC5-0739-4803-8EDD-8E2AB7556AD7}" type="pres">
      <dgm:prSet presAssocID="{A4204DD6-C11B-43A8-8885-ED9640FDCCAA}" presName="vertTwo"/>
      <dgm:spPr/>
      <dgm:t>
        <a:bodyPr/>
        <a:lstStyle/>
        <a:p/>
      </dgm:t>
    </dgm:pt>
    <dgm:pt modelId="{B4387DC0-03B0-46B5-9A4E-AD2A9954F72E}" type="pres">
      <dgm:prSet presAssocID="{A4204DD6-C11B-43A8-8885-ED9640FDCCAA}" presName="txTwo" presStyleLbl="node2" presStyleIdx="1" presStyleCnt="3">
        <dgm:presLayoutVars>
          <dgm:chPref val="3"/>
        </dgm:presLayoutVars>
      </dgm:prSet>
      <dgm:spPr/>
      <dgm:t>
        <a:bodyPr/>
        <a:lstStyle/>
        <a:p>
          <a:endParaRPr lang="zh-TW" altLang="en-US"/>
        </a:p>
      </dgm:t>
    </dgm:pt>
    <dgm:pt modelId="{FFD65A53-451D-45FC-B590-68B87E2C57C5}" type="pres">
      <dgm:prSet presAssocID="{A4204DD6-C11B-43A8-8885-ED9640FDCCAA}" presName="parTransTwo"/>
      <dgm:spPr/>
      <dgm:t>
        <a:bodyPr/>
        <a:lstStyle/>
        <a:p/>
      </dgm:t>
    </dgm:pt>
    <dgm:pt modelId="{3FC9100A-9DCE-4CCC-B0C8-283FA7E8FB42}" type="pres">
      <dgm:prSet presAssocID="{A4204DD6-C11B-43A8-8885-ED9640FDCCAA}" presName="horzTwo"/>
      <dgm:spPr/>
      <dgm:t>
        <a:bodyPr/>
        <a:lstStyle/>
        <a:p/>
      </dgm:t>
    </dgm:pt>
    <dgm:pt modelId="{CA22BEA6-8DA3-4802-B33E-49F2DE1C3AC7}" type="pres">
      <dgm:prSet presAssocID="{7B0B3C65-F0B5-469D-BB08-C185C77782DD}" presName="vertThree"/>
      <dgm:spPr/>
      <dgm:t>
        <a:bodyPr/>
        <a:lstStyle/>
        <a:p/>
      </dgm:t>
    </dgm:pt>
    <dgm:pt modelId="{4FA9E61E-4270-413F-BCFB-C15AA0896012}" type="pres">
      <dgm:prSet presAssocID="{7B0B3C65-F0B5-469D-BB08-C185C77782DD}" presName="txThree" presStyleLbl="node3" presStyleIdx="1" presStyleCnt="3">
        <dgm:presLayoutVars>
          <dgm:chPref val="3"/>
        </dgm:presLayoutVars>
      </dgm:prSet>
      <dgm:spPr/>
      <dgm:t>
        <a:bodyPr/>
        <a:lstStyle/>
        <a:p>
          <a:endParaRPr lang="zh-TW" altLang="en-US"/>
        </a:p>
      </dgm:t>
    </dgm:pt>
    <dgm:pt modelId="{52748247-16B6-423A-B9A6-0892F1C4C0B1}" type="pres">
      <dgm:prSet presAssocID="{7B0B3C65-F0B5-469D-BB08-C185C77782DD}" presName="parTransThree"/>
      <dgm:spPr/>
      <dgm:t>
        <a:bodyPr/>
        <a:lstStyle/>
        <a:p/>
      </dgm:t>
    </dgm:pt>
    <dgm:pt modelId="{DB1F5324-DC8A-4817-932E-4204CCEC0964}" type="pres">
      <dgm:prSet presAssocID="{7B0B3C65-F0B5-469D-BB08-C185C77782DD}" presName="horzThree"/>
      <dgm:spPr/>
      <dgm:t>
        <a:bodyPr/>
        <a:lstStyle/>
        <a:p/>
      </dgm:t>
    </dgm:pt>
    <dgm:pt modelId="{E2E8D8C7-C12A-4D2A-AB5E-F3C3DE6878F7}" type="pres">
      <dgm:prSet presAssocID="{27BB2108-1599-4DE0-A428-4C0BDA042E7F}" presName="vertFour">
        <dgm:presLayoutVars>
          <dgm:chPref val="3"/>
        </dgm:presLayoutVars>
      </dgm:prSet>
      <dgm:spPr/>
      <dgm:t>
        <a:bodyPr/>
        <a:lstStyle/>
        <a:p/>
      </dgm:t>
    </dgm:pt>
    <dgm:pt modelId="{D74A7B21-E684-4CD7-BCA0-1F116A3AB1CA}" type="pres">
      <dgm:prSet presAssocID="{27BB2108-1599-4DE0-A428-4C0BDA042E7F}" presName="txFour" presStyleLbl="node4" presStyleIdx="3" presStyleCnt="8">
        <dgm:presLayoutVars>
          <dgm:chPref val="3"/>
        </dgm:presLayoutVars>
      </dgm:prSet>
      <dgm:spPr/>
      <dgm:t>
        <a:bodyPr/>
        <a:lstStyle/>
        <a:p>
          <a:endParaRPr lang="zh-TW" altLang="en-US"/>
        </a:p>
      </dgm:t>
    </dgm:pt>
    <dgm:pt modelId="{3347F11D-E751-4878-9E6E-A45109D6BC0C}" type="pres">
      <dgm:prSet presAssocID="{27BB2108-1599-4DE0-A428-4C0BDA042E7F}" presName="parTransFour"/>
      <dgm:spPr/>
      <dgm:t>
        <a:bodyPr/>
        <a:lstStyle/>
        <a:p/>
      </dgm:t>
    </dgm:pt>
    <dgm:pt modelId="{7A0FBC0F-EFE3-420F-AA39-29066CBB16C4}" type="pres">
      <dgm:prSet presAssocID="{27BB2108-1599-4DE0-A428-4C0BDA042E7F}" presName="horzFour"/>
      <dgm:spPr/>
      <dgm:t>
        <a:bodyPr/>
        <a:lstStyle/>
        <a:p/>
      </dgm:t>
    </dgm:pt>
    <dgm:pt modelId="{EBA4BB6E-A13D-4C8E-9DB2-DA8353A3E07A}" type="pres">
      <dgm:prSet presAssocID="{076DEB55-EB75-44BB-BAC2-A56E3220BC37}" presName="vertFour">
        <dgm:presLayoutVars>
          <dgm:chPref val="3"/>
        </dgm:presLayoutVars>
      </dgm:prSet>
      <dgm:spPr/>
      <dgm:t>
        <a:bodyPr/>
        <a:lstStyle/>
        <a:p/>
      </dgm:t>
    </dgm:pt>
    <dgm:pt modelId="{BEB757EA-AB02-46E6-A3B0-EB9F806CE299}" type="pres">
      <dgm:prSet presAssocID="{076DEB55-EB75-44BB-BAC2-A56E3220BC37}" presName="txFour" presStyleLbl="node4" presStyleIdx="4" presStyleCnt="8">
        <dgm:presLayoutVars>
          <dgm:chPref val="3"/>
        </dgm:presLayoutVars>
      </dgm:prSet>
      <dgm:spPr/>
      <dgm:t>
        <a:bodyPr/>
        <a:lstStyle/>
        <a:p>
          <a:endParaRPr lang="zh-TW" altLang="en-US"/>
        </a:p>
      </dgm:t>
    </dgm:pt>
    <dgm:pt modelId="{B88E645A-0DEA-4558-9BCF-8BE82D64B7F3}" type="pres">
      <dgm:prSet presAssocID="{076DEB55-EB75-44BB-BAC2-A56E3220BC37}" presName="parTransFour"/>
      <dgm:spPr/>
      <dgm:t>
        <a:bodyPr/>
        <a:lstStyle/>
        <a:p/>
      </dgm:t>
    </dgm:pt>
    <dgm:pt modelId="{61F0E75D-6D0F-4645-902C-5710615389A4}" type="pres">
      <dgm:prSet presAssocID="{076DEB55-EB75-44BB-BAC2-A56E3220BC37}" presName="horzFour"/>
      <dgm:spPr/>
      <dgm:t>
        <a:bodyPr/>
        <a:lstStyle/>
        <a:p/>
      </dgm:t>
    </dgm:pt>
    <dgm:pt modelId="{6F75A515-31FA-43C3-8C24-BE6E6D6A48C0}" type="pres">
      <dgm:prSet presAssocID="{FAEEE858-3605-4062-A45D-D3351CD41A14}" presName="vertFour">
        <dgm:presLayoutVars>
          <dgm:chPref val="3"/>
        </dgm:presLayoutVars>
      </dgm:prSet>
      <dgm:spPr/>
      <dgm:t>
        <a:bodyPr/>
        <a:lstStyle/>
        <a:p/>
      </dgm:t>
    </dgm:pt>
    <dgm:pt modelId="{A7BB3757-9ECD-48ED-A399-AD3BB77F3039}" type="pres">
      <dgm:prSet presAssocID="{FAEEE858-3605-4062-A45D-D3351CD41A14}" presName="txFour" presStyleLbl="node4" presStyleIdx="5" presStyleCnt="8">
        <dgm:presLayoutVars>
          <dgm:chPref val="3"/>
        </dgm:presLayoutVars>
      </dgm:prSet>
      <dgm:spPr>
        <a:prstGeom prst="roundRect">
          <a:avLst>
            <a:gd name="adj" fmla="val 10000"/>
          </a:avLst>
        </a:prstGeom>
      </dgm:spPr>
      <dgm:t>
        <a:bodyPr/>
        <a:lstStyle/>
        <a:p>
          <a:endParaRPr lang="zh-TW" altLang="en-US"/>
        </a:p>
      </dgm:t>
    </dgm:pt>
    <dgm:pt modelId="{76479D35-DAE0-4358-BFE7-6070FF4EEE61}" type="pres">
      <dgm:prSet presAssocID="{FAEEE858-3605-4062-A45D-D3351CD41A14}" presName="horzFour"/>
      <dgm:spPr/>
      <dgm:t>
        <a:bodyPr/>
        <a:lstStyle/>
        <a:p/>
      </dgm:t>
    </dgm:pt>
    <dgm:pt modelId="{9DEA476D-8A61-47C5-8228-861DEB837E1B}" type="pres">
      <dgm:prSet presAssocID="{3658C8A9-36F0-4848-8445-CFDCBFCD6017}" presName="sibSpaceTwo"/>
      <dgm:spPr/>
      <dgm:t>
        <a:bodyPr/>
        <a:lstStyle/>
        <a:p/>
      </dgm:t>
    </dgm:pt>
    <dgm:pt modelId="{75F1A2B6-EA9D-4978-A8B3-A16D18E53A9D}" type="pres">
      <dgm:prSet presAssocID="{BFE5C546-5931-444C-9EFE-4BCE8FD9CAA1}" presName="vertTwo"/>
      <dgm:spPr/>
      <dgm:t>
        <a:bodyPr/>
        <a:lstStyle/>
        <a:p/>
      </dgm:t>
    </dgm:pt>
    <dgm:pt modelId="{B9D35D89-BCFB-4EBD-9B4B-8F13488BA284}" type="pres">
      <dgm:prSet presAssocID="{BFE5C546-5931-444C-9EFE-4BCE8FD9CAA1}" presName="txTwo" presStyleLbl="node2" presStyleIdx="2" presStyleCnt="3">
        <dgm:presLayoutVars>
          <dgm:chPref val="3"/>
        </dgm:presLayoutVars>
      </dgm:prSet>
      <dgm:spPr/>
      <dgm:t>
        <a:bodyPr/>
        <a:lstStyle/>
        <a:p>
          <a:endParaRPr lang="zh-TW" altLang="en-US"/>
        </a:p>
      </dgm:t>
    </dgm:pt>
    <dgm:pt modelId="{E06DFDA6-6DF5-4E2A-9687-05CEAFCD14A6}" type="pres">
      <dgm:prSet presAssocID="{BFE5C546-5931-444C-9EFE-4BCE8FD9CAA1}" presName="parTransTwo"/>
      <dgm:spPr/>
      <dgm:t>
        <a:bodyPr/>
        <a:lstStyle/>
        <a:p/>
      </dgm:t>
    </dgm:pt>
    <dgm:pt modelId="{485F276C-1558-4E4C-885B-383DF12BCEB1}" type="pres">
      <dgm:prSet presAssocID="{BFE5C546-5931-444C-9EFE-4BCE8FD9CAA1}" presName="horzTwo"/>
      <dgm:spPr/>
      <dgm:t>
        <a:bodyPr/>
        <a:lstStyle/>
        <a:p/>
      </dgm:t>
    </dgm:pt>
    <dgm:pt modelId="{7D88FEEC-F2BE-4E09-9542-11E34B211B6E}" type="pres">
      <dgm:prSet presAssocID="{FAD460C7-CFBF-4488-8FA5-2F0E0FDF463D}" presName="vertThree"/>
      <dgm:spPr/>
      <dgm:t>
        <a:bodyPr/>
        <a:lstStyle/>
        <a:p/>
      </dgm:t>
    </dgm:pt>
    <dgm:pt modelId="{0FF292CF-1F88-4295-9F8A-7CF202B30942}" type="pres">
      <dgm:prSet presAssocID="{FAD460C7-CFBF-4488-8FA5-2F0E0FDF463D}" presName="txThree" presStyleLbl="node3" presStyleIdx="2" presStyleCnt="3">
        <dgm:presLayoutVars>
          <dgm:chPref val="3"/>
        </dgm:presLayoutVars>
      </dgm:prSet>
      <dgm:spPr/>
      <dgm:t>
        <a:bodyPr/>
        <a:lstStyle/>
        <a:p>
          <a:endParaRPr lang="zh-TW" altLang="en-US"/>
        </a:p>
      </dgm:t>
    </dgm:pt>
    <dgm:pt modelId="{1629EF19-75CD-4B58-B458-A537AE14AEFA}" type="pres">
      <dgm:prSet presAssocID="{FAD460C7-CFBF-4488-8FA5-2F0E0FDF463D}" presName="parTransThree"/>
      <dgm:spPr/>
      <dgm:t>
        <a:bodyPr/>
        <a:lstStyle/>
        <a:p/>
      </dgm:t>
    </dgm:pt>
    <dgm:pt modelId="{3DB33379-60C8-4DF8-970F-F40F64ADBED4}" type="pres">
      <dgm:prSet presAssocID="{FAD460C7-CFBF-4488-8FA5-2F0E0FDF463D}" presName="horzThree"/>
      <dgm:spPr/>
      <dgm:t>
        <a:bodyPr/>
        <a:lstStyle/>
        <a:p/>
      </dgm:t>
    </dgm:pt>
    <dgm:pt modelId="{B625A741-AEA2-4D63-9D4C-3CC191BACE94}" type="pres">
      <dgm:prSet presAssocID="{82CB6EBB-5E9D-4D26-878B-7BD983D28038}" presName="vertFour">
        <dgm:presLayoutVars>
          <dgm:chPref val="3"/>
        </dgm:presLayoutVars>
      </dgm:prSet>
      <dgm:spPr/>
      <dgm:t>
        <a:bodyPr/>
        <a:lstStyle/>
        <a:p/>
      </dgm:t>
    </dgm:pt>
    <dgm:pt modelId="{E6AD5D09-A0EF-4A39-8AF2-D01C92AF905A}" type="pres">
      <dgm:prSet presAssocID="{82CB6EBB-5E9D-4D26-878B-7BD983D28038}" presName="txFour" presStyleLbl="node4" presStyleIdx="6" presStyleCnt="8">
        <dgm:presLayoutVars>
          <dgm:chPref val="3"/>
        </dgm:presLayoutVars>
      </dgm:prSet>
      <dgm:spPr/>
      <dgm:t>
        <a:bodyPr/>
        <a:lstStyle/>
        <a:p>
          <a:endParaRPr lang="zh-TW" altLang="en-US"/>
        </a:p>
      </dgm:t>
    </dgm:pt>
    <dgm:pt modelId="{5F4D9AF4-E7B0-4D9F-A037-AEB53A2D5FED}" type="pres">
      <dgm:prSet presAssocID="{82CB6EBB-5E9D-4D26-878B-7BD983D28038}" presName="parTransFour"/>
      <dgm:spPr/>
      <dgm:t>
        <a:bodyPr/>
        <a:lstStyle/>
        <a:p/>
      </dgm:t>
    </dgm:pt>
    <dgm:pt modelId="{C71B1148-20F5-4454-80BC-8A0F97618A0D}" type="pres">
      <dgm:prSet presAssocID="{82CB6EBB-5E9D-4D26-878B-7BD983D28038}" presName="horzFour"/>
      <dgm:spPr/>
      <dgm:t>
        <a:bodyPr/>
        <a:lstStyle/>
        <a:p/>
      </dgm:t>
    </dgm:pt>
    <dgm:pt modelId="{46AB0A5B-B9EA-4BDE-8528-69DAFBF7B9FF}" type="pres">
      <dgm:prSet presAssocID="{1288A5A5-CE6E-407E-9F6B-19C73A9D24C4}" presName="vertFour">
        <dgm:presLayoutVars>
          <dgm:chPref val="3"/>
        </dgm:presLayoutVars>
      </dgm:prSet>
      <dgm:spPr/>
      <dgm:t>
        <a:bodyPr/>
        <a:lstStyle/>
        <a:p/>
      </dgm:t>
    </dgm:pt>
    <dgm:pt modelId="{BA0CD09A-295C-4BBA-BEF0-7B8DD03D4E18}" type="pres">
      <dgm:prSet presAssocID="{1288A5A5-CE6E-407E-9F6B-19C73A9D24C4}" presName="txFour" presStyleLbl="node4" presStyleIdx="7" presStyleCnt="8">
        <dgm:presLayoutVars>
          <dgm:chPref val="3"/>
        </dgm:presLayoutVars>
      </dgm:prSet>
      <dgm:spPr>
        <a:prstGeom prst="roundRect">
          <a:avLst>
            <a:gd name="adj" fmla="val 10000"/>
          </a:avLst>
        </a:prstGeom>
      </dgm:spPr>
      <dgm:t>
        <a:bodyPr/>
        <a:lstStyle/>
        <a:p>
          <a:endParaRPr lang="zh-TW" altLang="en-US"/>
        </a:p>
      </dgm:t>
    </dgm:pt>
    <dgm:pt modelId="{66B5B68B-7726-4B11-9AAD-45AC35189B0E}" type="pres">
      <dgm:prSet presAssocID="{1288A5A5-CE6E-407E-9F6B-19C73A9D24C4}" presName="horzFour"/>
      <dgm:spPr/>
      <dgm:t>
        <a:bodyPr/>
        <a:lstStyle/>
        <a:p/>
      </dgm:t>
    </dgm:pt>
  </dgm:ptLst>
  <dgm:cxnLst>
    <dgm:cxn modelId="{5696AE49-9EFD-4FC0-B0A7-3C795F5C1659}" srcId="{9F3DC9E3-70BD-4F17-9DF6-848EF5E2DDF5}" destId="{CB845925-1C49-4F02-BF14-79344E7AAF06}" srcOrd="0" destOrd="0" parTransId="{3C85E598-648C-492A-8A68-08BD39A7A394}" sibTransId="{D0F65FD8-9000-4511-BDE4-A50358F332BD}"/>
    <dgm:cxn modelId="{FB0408A0-0D09-425C-892E-CBD0F24081D5}" srcId="{CB845925-1C49-4F02-BF14-79344E7AAF06}" destId="{B3298CD3-9F6F-4DB5-B087-2E5B356DBEC1}" srcOrd="0" destOrd="0" parTransId="{C2471676-411F-459B-8E70-ED4DF35AF654}" sibTransId="{4339D1AF-425E-4264-A9A6-CA0581A7B4F0}"/>
    <dgm:cxn modelId="{506A6F9F-464E-41F8-8EA3-F634412ACF3A}" srcId="{B3298CD3-9F6F-4DB5-B087-2E5B356DBEC1}" destId="{B681D9EB-476D-4CEB-9DF0-00856172D319}" srcOrd="0" destOrd="0" parTransId="{23863AB7-FD42-4995-B861-9338B937C05E}" sibTransId="{B345E0ED-AAD9-41FD-89F6-AEA63E517005}"/>
    <dgm:cxn modelId="{77DBDA6E-309E-4D8F-9A50-0F1AE021DE68}" srcId="{B681D9EB-476D-4CEB-9DF0-00856172D319}" destId="{A4A3E2D2-E2D2-4017-A35C-31CD656E467A}" srcOrd="0" destOrd="0" parTransId="{DDE5EDD7-9450-4B8C-A030-C2E441E4F8D3}" sibTransId="{E8660DDA-75C3-4E55-B4A1-078E3FDB1DB7}"/>
    <dgm:cxn modelId="{B4C75FFB-909B-43E4-A9CC-3B661124C385}" srcId="{A4A3E2D2-E2D2-4017-A35C-31CD656E467A}" destId="{095AEA57-1454-4BD2-846A-8B5EDBBBB347}" srcOrd="0" destOrd="0" parTransId="{D01741D6-4FC5-421D-BFCA-F1200F42A4C4}" sibTransId="{3A0CFE91-972B-4038-B8D4-EEDD6A87A3A5}"/>
    <dgm:cxn modelId="{672942A4-F1AA-4128-8F32-D0D9691E38E5}" srcId="{095AEA57-1454-4BD2-846A-8B5EDBBBB347}" destId="{3477268F-2549-4F92-8A05-9F82C9EF014C}" srcOrd="0" destOrd="0" parTransId="{449E565A-361B-4075-80A1-F001B55A2D13}" sibTransId="{796C41FA-19E3-453C-92E7-F7B5502E8C99}"/>
    <dgm:cxn modelId="{36417F3C-D0FC-4841-83CF-97EB5A14295B}" srcId="{CB845925-1C49-4F02-BF14-79344E7AAF06}" destId="{A4204DD6-C11B-43A8-8885-ED9640FDCCAA}" srcOrd="1" destOrd="0" parTransId="{5E3AC600-8AC0-472A-BB8D-924C01421474}" sibTransId="{3658C8A9-36F0-4848-8445-CFDCBFCD6017}"/>
    <dgm:cxn modelId="{FE346B78-8DF9-4FCD-808A-8EB361FD711B}" srcId="{A4204DD6-C11B-43A8-8885-ED9640FDCCAA}" destId="{7B0B3C65-F0B5-469D-BB08-C185C77782DD}" srcOrd="0" destOrd="0" parTransId="{5EB6F7B9-1E11-4066-9863-01ABE00CB476}" sibTransId="{737AE6E4-9AF7-4439-9DE5-FF9AC81CFB50}"/>
    <dgm:cxn modelId="{4C3993A7-356D-466E-BFBA-409BF0A0BC0E}" srcId="{7B0B3C65-F0B5-469D-BB08-C185C77782DD}" destId="{27BB2108-1599-4DE0-A428-4C0BDA042E7F}" srcOrd="0" destOrd="0" parTransId="{A2F078CB-7C8E-4371-880A-D07A411E2FDB}" sibTransId="{454966D0-9332-4748-919D-192A18F59E1C}"/>
    <dgm:cxn modelId="{991300D7-F7FD-4277-B4BF-BCA3E13CEEA5}" srcId="{27BB2108-1599-4DE0-A428-4C0BDA042E7F}" destId="{076DEB55-EB75-44BB-BAC2-A56E3220BC37}" srcOrd="0" destOrd="0" parTransId="{DAA1610F-5041-4310-83F5-8C6CA1AAB59E}" sibTransId="{D48BAAAC-E486-49E6-82E1-287E86ACAFDF}"/>
    <dgm:cxn modelId="{A9C80325-AAAC-450B-90B2-350741B7836B}" srcId="{076DEB55-EB75-44BB-BAC2-A56E3220BC37}" destId="{FAEEE858-3605-4062-A45D-D3351CD41A14}" srcOrd="0" destOrd="0" parTransId="{82F72B07-AA5B-4DA3-86E0-CDF6A69DB2C0}" sibTransId="{86DAFDE1-DB83-4C13-8868-F88AA00A66E9}"/>
    <dgm:cxn modelId="{FB18794E-1667-4A1A-ADAC-0F8892BCEB80}" srcId="{CB845925-1C49-4F02-BF14-79344E7AAF06}" destId="{BFE5C546-5931-444C-9EFE-4BCE8FD9CAA1}" srcOrd="2" destOrd="0" parTransId="{5D0E178F-5A08-4FFE-9E0C-17C6FC209904}" sibTransId="{608F7E28-D0FD-4129-87A7-F3E61435985B}"/>
    <dgm:cxn modelId="{A6CABFD7-A7A2-4464-AEDD-E6876E86333C}" srcId="{BFE5C546-5931-444C-9EFE-4BCE8FD9CAA1}" destId="{FAD460C7-CFBF-4488-8FA5-2F0E0FDF463D}" srcOrd="0" destOrd="0" parTransId="{FDCC55B0-C0AE-4DCF-945E-A6EB5770D36E}" sibTransId="{41847F90-0D3B-4683-8DE5-20BA64AE93CB}"/>
    <dgm:cxn modelId="{D891B996-575B-428E-8D77-95C524D346BA}" srcId="{FAD460C7-CFBF-4488-8FA5-2F0E0FDF463D}" destId="{82CB6EBB-5E9D-4D26-878B-7BD983D28038}" srcOrd="0" destOrd="0" parTransId="{74BE9D4E-E758-48AF-89D9-95691E6E983D}" sibTransId="{53917F53-C628-4FA3-B22A-87B41953320D}"/>
    <dgm:cxn modelId="{54F31A15-DB11-4CE9-A07D-B5066F5996B4}" srcId="{82CB6EBB-5E9D-4D26-878B-7BD983D28038}" destId="{1288A5A5-CE6E-407E-9F6B-19C73A9D24C4}" srcOrd="0" destOrd="0" parTransId="{D6C5399D-7049-4D22-81B9-490E37569ADD}" sibTransId="{4D175248-9019-4D74-9CAE-7713318B4D61}"/>
    <dgm:cxn modelId="{55D64B04-46AF-46BF-B9FF-B2D171177A55}" type="presOf" srcId="{9F3DC9E3-70BD-4F17-9DF6-848EF5E2DDF5}" destId="{27CAD72C-4147-4115-BB27-C4536DD01B12}" srcOrd="0" destOrd="0" presId="urn:microsoft.com/office/officeart/2005/8/layout/hierarchy4"/>
    <dgm:cxn modelId="{BB6DE4A0-4EB2-4EC6-916F-D030DAAF1623}" type="presParOf" srcId="{27CAD72C-4147-4115-BB27-C4536DD01B12}" destId="{0B838F87-A687-4E0D-8B1E-33F671A74F9B}" srcOrd="0" destOrd="0" presId="urn:microsoft.com/office/officeart/2005/8/layout/hierarchy4"/>
    <dgm:cxn modelId="{EA722865-CA29-4FF6-B0C7-63CF659D3513}" type="presParOf" srcId="{0B838F87-A687-4E0D-8B1E-33F671A74F9B}" destId="{310D713F-8B26-436B-841E-282DA64ABD7F}" srcOrd="0" destOrd="0" presId="urn:microsoft.com/office/officeart/2005/8/layout/hierarchy4"/>
    <dgm:cxn modelId="{7E8C3309-D22D-46AA-8606-2DED32945D4B}" type="presOf" srcId="{CB845925-1C49-4F02-BF14-79344E7AAF06}" destId="{310D713F-8B26-436B-841E-282DA64ABD7F}" srcOrd="0" destOrd="0" presId="urn:microsoft.com/office/officeart/2005/8/layout/hierarchy4"/>
    <dgm:cxn modelId="{5B3EF38A-55DA-4051-AA3B-50C48D6AC78C}" type="presParOf" srcId="{0B838F87-A687-4E0D-8B1E-33F671A74F9B}" destId="{77879636-7876-42DA-98B8-303C0554AF6E}" srcOrd="1" destOrd="0" presId="urn:microsoft.com/office/officeart/2005/8/layout/hierarchy4"/>
    <dgm:cxn modelId="{69AF56AE-684A-41D7-97DB-F418A52035A8}" type="presParOf" srcId="{0B838F87-A687-4E0D-8B1E-33F671A74F9B}" destId="{87E73069-F734-4C73-A6E7-1D9D5A760B62}" srcOrd="2" destOrd="0" presId="urn:microsoft.com/office/officeart/2005/8/layout/hierarchy4"/>
    <dgm:cxn modelId="{385A0A49-9852-4AA7-B6BA-98776F378FBA}" type="presParOf" srcId="{87E73069-F734-4C73-A6E7-1D9D5A760B62}" destId="{E1BCAB26-3985-4548-81D9-773C495ED19B}" srcOrd="0" destOrd="0" presId="urn:microsoft.com/office/officeart/2005/8/layout/hierarchy4"/>
    <dgm:cxn modelId="{B46B9BE7-6E69-4DE4-A402-F3817DFDFE37}" type="presParOf" srcId="{E1BCAB26-3985-4548-81D9-773C495ED19B}" destId="{D1AC2CCF-7C51-4772-BFC2-BE826B26D234}" srcOrd="0" destOrd="0" presId="urn:microsoft.com/office/officeart/2005/8/layout/hierarchy4"/>
    <dgm:cxn modelId="{CD0ED232-41B1-42A5-9FFB-C841094677FF}" type="presOf" srcId="{B3298CD3-9F6F-4DB5-B087-2E5B356DBEC1}" destId="{D1AC2CCF-7C51-4772-BFC2-BE826B26D234}" srcOrd="0" destOrd="0" presId="urn:microsoft.com/office/officeart/2005/8/layout/hierarchy4"/>
    <dgm:cxn modelId="{F5C4EC7B-04F0-4EFD-8E75-7217C8339834}" type="presParOf" srcId="{E1BCAB26-3985-4548-81D9-773C495ED19B}" destId="{4DA66D14-C956-4AF7-BF36-535AF144879A}" srcOrd="1" destOrd="0" presId="urn:microsoft.com/office/officeart/2005/8/layout/hierarchy4"/>
    <dgm:cxn modelId="{835560AA-065B-400C-98A8-E460C139C9F3}" type="presParOf" srcId="{E1BCAB26-3985-4548-81D9-773C495ED19B}" destId="{F6C5536D-5438-45A5-A50C-0A1008E4E5FA}" srcOrd="2" destOrd="0" presId="urn:microsoft.com/office/officeart/2005/8/layout/hierarchy4"/>
    <dgm:cxn modelId="{BDBE1167-71DE-40FD-AAE0-40283669859A}" type="presParOf" srcId="{F6C5536D-5438-45A5-A50C-0A1008E4E5FA}" destId="{7F8C7C0B-CB08-4917-8CF0-E262097CDA83}" srcOrd="0" destOrd="0" presId="urn:microsoft.com/office/officeart/2005/8/layout/hierarchy4"/>
    <dgm:cxn modelId="{9CFE7DF6-EEF1-400E-B25B-7C6EE9FB04BA}" type="presParOf" srcId="{7F8C7C0B-CB08-4917-8CF0-E262097CDA83}" destId="{0C77C1AC-8497-44EC-A951-885386FA180B}" srcOrd="0" destOrd="0" presId="urn:microsoft.com/office/officeart/2005/8/layout/hierarchy4"/>
    <dgm:cxn modelId="{29BC6670-70F9-490A-878C-065322EF637D}" type="presOf" srcId="{B681D9EB-476D-4CEB-9DF0-00856172D319}" destId="{0C77C1AC-8497-44EC-A951-885386FA180B}" srcOrd="0" destOrd="0" presId="urn:microsoft.com/office/officeart/2005/8/layout/hierarchy4"/>
    <dgm:cxn modelId="{92D64FB2-8715-4B8A-AC92-2F7F64275641}" type="presParOf" srcId="{7F8C7C0B-CB08-4917-8CF0-E262097CDA83}" destId="{1E0A888D-1E87-4893-BEA5-4B0D69A194F3}" srcOrd="1" destOrd="0" presId="urn:microsoft.com/office/officeart/2005/8/layout/hierarchy4"/>
    <dgm:cxn modelId="{C79E69F1-7E7F-47C4-8211-D0B44E8B928E}" type="presParOf" srcId="{7F8C7C0B-CB08-4917-8CF0-E262097CDA83}" destId="{A26995F2-B6E3-4394-8D67-62662F9DD8D7}" srcOrd="2" destOrd="0" presId="urn:microsoft.com/office/officeart/2005/8/layout/hierarchy4"/>
    <dgm:cxn modelId="{F13A49AB-66CD-48E2-95EA-ECFE670B3EBD}" type="presParOf" srcId="{A26995F2-B6E3-4394-8D67-62662F9DD8D7}" destId="{81C1F8B3-5FD4-4B9D-A144-416E8345BDD8}" srcOrd="0" destOrd="0" presId="urn:microsoft.com/office/officeart/2005/8/layout/hierarchy4"/>
    <dgm:cxn modelId="{F44578D8-C4E4-46B4-BFFC-E18F2BA1851C}" type="presParOf" srcId="{81C1F8B3-5FD4-4B9D-A144-416E8345BDD8}" destId="{DAB137EB-31AC-493A-9AC5-8100AF47ABD5}" srcOrd="0" destOrd="0" presId="urn:microsoft.com/office/officeart/2005/8/layout/hierarchy4"/>
    <dgm:cxn modelId="{2B5678F7-DD0F-4A63-9E93-6CE907365E9A}" type="presOf" srcId="{A4A3E2D2-E2D2-4017-A35C-31CD656E467A}" destId="{DAB137EB-31AC-493A-9AC5-8100AF47ABD5}" srcOrd="0" destOrd="0" presId="urn:microsoft.com/office/officeart/2005/8/layout/hierarchy4"/>
    <dgm:cxn modelId="{2E263DC8-94D5-4C02-9024-D7F836BC80CD}" type="presParOf" srcId="{81C1F8B3-5FD4-4B9D-A144-416E8345BDD8}" destId="{0797BCFA-2356-4F0F-A8B1-90FAA2FC7064}" srcOrd="1" destOrd="0" presId="urn:microsoft.com/office/officeart/2005/8/layout/hierarchy4"/>
    <dgm:cxn modelId="{1C46476A-380E-449C-A410-D2328A012FFB}" type="presParOf" srcId="{81C1F8B3-5FD4-4B9D-A144-416E8345BDD8}" destId="{15FD7F93-ADB7-4AD2-A568-9CE2EE9D4CD7}" srcOrd="2" destOrd="0" presId="urn:microsoft.com/office/officeart/2005/8/layout/hierarchy4"/>
    <dgm:cxn modelId="{E5EB658F-06E5-4623-85C7-C8C5DA37394D}" type="presParOf" srcId="{15FD7F93-ADB7-4AD2-A568-9CE2EE9D4CD7}" destId="{80004D59-81A5-4FC9-A021-608DCEF64845}" srcOrd="0" destOrd="0" presId="urn:microsoft.com/office/officeart/2005/8/layout/hierarchy4"/>
    <dgm:cxn modelId="{86630716-EFE1-4928-B717-52CB4C5416AA}" type="presParOf" srcId="{80004D59-81A5-4FC9-A021-608DCEF64845}" destId="{894F1AD4-7A9C-4AE8-A3B2-D42FB75349C3}" srcOrd="0" destOrd="0" presId="urn:microsoft.com/office/officeart/2005/8/layout/hierarchy4"/>
    <dgm:cxn modelId="{49F45292-B702-4C37-844C-F0E5323A45AC}" type="presOf" srcId="{095AEA57-1454-4BD2-846A-8B5EDBBBB347}" destId="{894F1AD4-7A9C-4AE8-A3B2-D42FB75349C3}" srcOrd="0" destOrd="0" presId="urn:microsoft.com/office/officeart/2005/8/layout/hierarchy4"/>
    <dgm:cxn modelId="{382B7BA5-BF03-48EC-81A7-9AEA58B9FEF0}" type="presParOf" srcId="{80004D59-81A5-4FC9-A021-608DCEF64845}" destId="{FB507ADD-40A6-4B6B-B744-990969AE941B}" srcOrd="1" destOrd="0" presId="urn:microsoft.com/office/officeart/2005/8/layout/hierarchy4"/>
    <dgm:cxn modelId="{DBD3A102-FB6A-4C7A-AC3A-A926D1C440AB}" type="presParOf" srcId="{80004D59-81A5-4FC9-A021-608DCEF64845}" destId="{FDF677F4-C78E-489B-87DA-F04FE895AAB8}" srcOrd="2" destOrd="0" presId="urn:microsoft.com/office/officeart/2005/8/layout/hierarchy4"/>
    <dgm:cxn modelId="{18CCFA01-0454-4C41-8560-C91001059CA6}" type="presParOf" srcId="{FDF677F4-C78E-489B-87DA-F04FE895AAB8}" destId="{DA1CF173-6B5B-460B-BF7F-19B890990DBA}" srcOrd="0" destOrd="0" presId="urn:microsoft.com/office/officeart/2005/8/layout/hierarchy4"/>
    <dgm:cxn modelId="{6A5592B0-F531-454B-8D06-A33079010DD7}" type="presParOf" srcId="{DA1CF173-6B5B-460B-BF7F-19B890990DBA}" destId="{E620FE53-8378-4DC6-869B-B8BE4FFD98F6}" srcOrd="0" destOrd="0" presId="urn:microsoft.com/office/officeart/2005/8/layout/hierarchy4"/>
    <dgm:cxn modelId="{FE80DD67-22CF-45BF-8C28-AA4567F66442}" type="presOf" srcId="{3477268F-2549-4F92-8A05-9F82C9EF014C}" destId="{E620FE53-8378-4DC6-869B-B8BE4FFD98F6}" srcOrd="0" destOrd="0" presId="urn:microsoft.com/office/officeart/2005/8/layout/hierarchy4"/>
    <dgm:cxn modelId="{F24A3DC6-96E0-4849-A610-270EE4B31A89}" type="presParOf" srcId="{DA1CF173-6B5B-460B-BF7F-19B890990DBA}" destId="{8B7737A2-38E3-40E1-AABE-73D3C1500FDB}" srcOrd="1" destOrd="0" presId="urn:microsoft.com/office/officeart/2005/8/layout/hierarchy4"/>
    <dgm:cxn modelId="{E020D821-BC27-4081-A458-97E32F90C2BB}" type="presParOf" srcId="{87E73069-F734-4C73-A6E7-1D9D5A760B62}" destId="{88A7D8F8-A464-4AF5-BE11-6A6E69E87C53}" srcOrd="1" destOrd="0" presId="urn:microsoft.com/office/officeart/2005/8/layout/hierarchy4"/>
    <dgm:cxn modelId="{B4DA25A4-447B-4B70-9A55-D53BE6559E73}" type="presParOf" srcId="{87E73069-F734-4C73-A6E7-1D9D5A760B62}" destId="{C2C4FBC5-0739-4803-8EDD-8E2AB7556AD7}" srcOrd="2" destOrd="0" presId="urn:microsoft.com/office/officeart/2005/8/layout/hierarchy4"/>
    <dgm:cxn modelId="{09BA586D-EBF9-4697-8AE7-0B7825119185}" type="presParOf" srcId="{C2C4FBC5-0739-4803-8EDD-8E2AB7556AD7}" destId="{B4387DC0-03B0-46B5-9A4E-AD2A9954F72E}" srcOrd="0" destOrd="0" presId="urn:microsoft.com/office/officeart/2005/8/layout/hierarchy4"/>
    <dgm:cxn modelId="{0E7F0964-ED20-4AF5-983C-3CD3DFC43F6D}" type="presOf" srcId="{A4204DD6-C11B-43A8-8885-ED9640FDCCAA}" destId="{B4387DC0-03B0-46B5-9A4E-AD2A9954F72E}" srcOrd="0" destOrd="0" presId="urn:microsoft.com/office/officeart/2005/8/layout/hierarchy4"/>
    <dgm:cxn modelId="{56D509C0-F5F4-49D4-ABE8-D4EDD7CA0791}" type="presParOf" srcId="{C2C4FBC5-0739-4803-8EDD-8E2AB7556AD7}" destId="{FFD65A53-451D-45FC-B590-68B87E2C57C5}" srcOrd="1" destOrd="0" presId="urn:microsoft.com/office/officeart/2005/8/layout/hierarchy4"/>
    <dgm:cxn modelId="{91946F66-E23D-481C-95CC-07F8A6CB2B57}" type="presParOf" srcId="{C2C4FBC5-0739-4803-8EDD-8E2AB7556AD7}" destId="{3FC9100A-9DCE-4CCC-B0C8-283FA7E8FB42}" srcOrd="2" destOrd="0" presId="urn:microsoft.com/office/officeart/2005/8/layout/hierarchy4"/>
    <dgm:cxn modelId="{221CE7AB-44CD-4BB9-A977-3E1E48D9D0E5}" type="presParOf" srcId="{3FC9100A-9DCE-4CCC-B0C8-283FA7E8FB42}" destId="{CA22BEA6-8DA3-4802-B33E-49F2DE1C3AC7}" srcOrd="0" destOrd="0" presId="urn:microsoft.com/office/officeart/2005/8/layout/hierarchy4"/>
    <dgm:cxn modelId="{3115FB0E-CD87-4BFA-B42B-7FFA6DB313BD}" type="presParOf" srcId="{CA22BEA6-8DA3-4802-B33E-49F2DE1C3AC7}" destId="{4FA9E61E-4270-413F-BCFB-C15AA0896012}" srcOrd="0" destOrd="0" presId="urn:microsoft.com/office/officeart/2005/8/layout/hierarchy4"/>
    <dgm:cxn modelId="{AC65AC26-C04E-4C9C-BCA8-B116B8AED0D2}" type="presOf" srcId="{7B0B3C65-F0B5-469D-BB08-C185C77782DD}" destId="{4FA9E61E-4270-413F-BCFB-C15AA0896012}" srcOrd="0" destOrd="0" presId="urn:microsoft.com/office/officeart/2005/8/layout/hierarchy4"/>
    <dgm:cxn modelId="{1D51543D-2809-460B-A00C-55C86F37890F}" type="presParOf" srcId="{CA22BEA6-8DA3-4802-B33E-49F2DE1C3AC7}" destId="{52748247-16B6-423A-B9A6-0892F1C4C0B1}" srcOrd="1" destOrd="0" presId="urn:microsoft.com/office/officeart/2005/8/layout/hierarchy4"/>
    <dgm:cxn modelId="{17B6D96F-4858-41EC-AE71-717B7F0DC06D}" type="presParOf" srcId="{CA22BEA6-8DA3-4802-B33E-49F2DE1C3AC7}" destId="{DB1F5324-DC8A-4817-932E-4204CCEC0964}" srcOrd="2" destOrd="0" presId="urn:microsoft.com/office/officeart/2005/8/layout/hierarchy4"/>
    <dgm:cxn modelId="{87566338-C466-4ADA-B191-C7A7BCB28AF4}" type="presParOf" srcId="{DB1F5324-DC8A-4817-932E-4204CCEC0964}" destId="{E2E8D8C7-C12A-4D2A-AB5E-F3C3DE6878F7}" srcOrd="0" destOrd="0" presId="urn:microsoft.com/office/officeart/2005/8/layout/hierarchy4"/>
    <dgm:cxn modelId="{82D2ECAC-3DBD-4319-90DD-26C0824FF698}" type="presParOf" srcId="{E2E8D8C7-C12A-4D2A-AB5E-F3C3DE6878F7}" destId="{D74A7B21-E684-4CD7-BCA0-1F116A3AB1CA}" srcOrd="0" destOrd="0" presId="urn:microsoft.com/office/officeart/2005/8/layout/hierarchy4"/>
    <dgm:cxn modelId="{B971D1B1-05AF-411B-A409-E27108E78C14}" type="presOf" srcId="{27BB2108-1599-4DE0-A428-4C0BDA042E7F}" destId="{D74A7B21-E684-4CD7-BCA0-1F116A3AB1CA}" srcOrd="0" destOrd="0" presId="urn:microsoft.com/office/officeart/2005/8/layout/hierarchy4"/>
    <dgm:cxn modelId="{7948A392-99BC-4EC2-AF55-0FEE0A777575}" type="presParOf" srcId="{E2E8D8C7-C12A-4D2A-AB5E-F3C3DE6878F7}" destId="{3347F11D-E751-4878-9E6E-A45109D6BC0C}" srcOrd="1" destOrd="0" presId="urn:microsoft.com/office/officeart/2005/8/layout/hierarchy4"/>
    <dgm:cxn modelId="{917409FD-2E27-4B76-BE3B-3A3DFB9A02C8}" type="presParOf" srcId="{E2E8D8C7-C12A-4D2A-AB5E-F3C3DE6878F7}" destId="{7A0FBC0F-EFE3-420F-AA39-29066CBB16C4}" srcOrd="2" destOrd="0" presId="urn:microsoft.com/office/officeart/2005/8/layout/hierarchy4"/>
    <dgm:cxn modelId="{39612B93-3233-4A38-9C03-78182DA8C531}" type="presParOf" srcId="{7A0FBC0F-EFE3-420F-AA39-29066CBB16C4}" destId="{EBA4BB6E-A13D-4C8E-9DB2-DA8353A3E07A}" srcOrd="0" destOrd="0" presId="urn:microsoft.com/office/officeart/2005/8/layout/hierarchy4"/>
    <dgm:cxn modelId="{AF617742-2E5E-4DD2-B27D-8977AC49635A}" type="presParOf" srcId="{EBA4BB6E-A13D-4C8E-9DB2-DA8353A3E07A}" destId="{BEB757EA-AB02-46E6-A3B0-EB9F806CE299}" srcOrd="0" destOrd="0" presId="urn:microsoft.com/office/officeart/2005/8/layout/hierarchy4"/>
    <dgm:cxn modelId="{C68803C3-21D8-4555-9029-C87A5D73722C}" type="presOf" srcId="{076DEB55-EB75-44BB-BAC2-A56E3220BC37}" destId="{BEB757EA-AB02-46E6-A3B0-EB9F806CE299}" srcOrd="0" destOrd="0" presId="urn:microsoft.com/office/officeart/2005/8/layout/hierarchy4"/>
    <dgm:cxn modelId="{1C5D8F80-87F3-4E95-801C-FAE0C34A2897}" type="presParOf" srcId="{EBA4BB6E-A13D-4C8E-9DB2-DA8353A3E07A}" destId="{B88E645A-0DEA-4558-9BCF-8BE82D64B7F3}" srcOrd="1" destOrd="0" presId="urn:microsoft.com/office/officeart/2005/8/layout/hierarchy4"/>
    <dgm:cxn modelId="{11C3C102-1ADC-47D1-BAD0-7026BF389981}" type="presParOf" srcId="{EBA4BB6E-A13D-4C8E-9DB2-DA8353A3E07A}" destId="{61F0E75D-6D0F-4645-902C-5710615389A4}" srcOrd="2" destOrd="0" presId="urn:microsoft.com/office/officeart/2005/8/layout/hierarchy4"/>
    <dgm:cxn modelId="{431095FB-5477-458E-B8D9-645C916364B5}" type="presParOf" srcId="{61F0E75D-6D0F-4645-902C-5710615389A4}" destId="{6F75A515-31FA-43C3-8C24-BE6E6D6A48C0}" srcOrd="0" destOrd="0" presId="urn:microsoft.com/office/officeart/2005/8/layout/hierarchy4"/>
    <dgm:cxn modelId="{D44DB1F1-3C53-4B72-A223-106D378A2456}" type="presParOf" srcId="{6F75A515-31FA-43C3-8C24-BE6E6D6A48C0}" destId="{A7BB3757-9ECD-48ED-A399-AD3BB77F3039}" srcOrd="0" destOrd="0" presId="urn:microsoft.com/office/officeart/2005/8/layout/hierarchy4"/>
    <dgm:cxn modelId="{4FDC5E01-AD52-4E1F-A64C-6E063D695E43}" type="presOf" srcId="{FAEEE858-3605-4062-A45D-D3351CD41A14}" destId="{A7BB3757-9ECD-48ED-A399-AD3BB77F3039}" srcOrd="0" destOrd="0" presId="urn:microsoft.com/office/officeart/2005/8/layout/hierarchy4"/>
    <dgm:cxn modelId="{B72831F4-85FB-4BC2-877A-2B248DCA99C2}" type="presParOf" srcId="{6F75A515-31FA-43C3-8C24-BE6E6D6A48C0}" destId="{76479D35-DAE0-4358-BFE7-6070FF4EEE61}" srcOrd="1" destOrd="0" presId="urn:microsoft.com/office/officeart/2005/8/layout/hierarchy4"/>
    <dgm:cxn modelId="{8E2F1A8F-10D2-492D-9F92-7724238662C5}" type="presParOf" srcId="{87E73069-F734-4C73-A6E7-1D9D5A760B62}" destId="{9DEA476D-8A61-47C5-8228-861DEB837E1B}" srcOrd="3" destOrd="0" presId="urn:microsoft.com/office/officeart/2005/8/layout/hierarchy4"/>
    <dgm:cxn modelId="{8616D040-2664-40F1-AE01-BF8CB43A5A7D}" type="presParOf" srcId="{87E73069-F734-4C73-A6E7-1D9D5A760B62}" destId="{75F1A2B6-EA9D-4978-A8B3-A16D18E53A9D}" srcOrd="4" destOrd="0" presId="urn:microsoft.com/office/officeart/2005/8/layout/hierarchy4"/>
    <dgm:cxn modelId="{7A547B35-479F-41E7-A775-8C3427E71F08}" type="presParOf" srcId="{75F1A2B6-EA9D-4978-A8B3-A16D18E53A9D}" destId="{B9D35D89-BCFB-4EBD-9B4B-8F13488BA284}" srcOrd="0" destOrd="0" presId="urn:microsoft.com/office/officeart/2005/8/layout/hierarchy4"/>
    <dgm:cxn modelId="{2B2FD0BB-D3A1-4DBC-AAB4-71844A684F7A}" type="presOf" srcId="{BFE5C546-5931-444C-9EFE-4BCE8FD9CAA1}" destId="{B9D35D89-BCFB-4EBD-9B4B-8F13488BA284}" srcOrd="0" destOrd="0" presId="urn:microsoft.com/office/officeart/2005/8/layout/hierarchy4"/>
    <dgm:cxn modelId="{D528E1A0-3296-41DB-B9A2-C633AAE732FC}" type="presParOf" srcId="{75F1A2B6-EA9D-4978-A8B3-A16D18E53A9D}" destId="{E06DFDA6-6DF5-4E2A-9687-05CEAFCD14A6}" srcOrd="1" destOrd="0" presId="urn:microsoft.com/office/officeart/2005/8/layout/hierarchy4"/>
    <dgm:cxn modelId="{FE9580CC-AC68-4A08-A65D-8E8C28FFA529}" type="presParOf" srcId="{75F1A2B6-EA9D-4978-A8B3-A16D18E53A9D}" destId="{485F276C-1558-4E4C-885B-383DF12BCEB1}" srcOrd="2" destOrd="0" presId="urn:microsoft.com/office/officeart/2005/8/layout/hierarchy4"/>
    <dgm:cxn modelId="{C3189AEA-5499-4B81-8DF2-F77D64CDC34D}" type="presParOf" srcId="{485F276C-1558-4E4C-885B-383DF12BCEB1}" destId="{7D88FEEC-F2BE-4E09-9542-11E34B211B6E}" srcOrd="0" destOrd="0" presId="urn:microsoft.com/office/officeart/2005/8/layout/hierarchy4"/>
    <dgm:cxn modelId="{604ED512-3BEF-4B12-9D8F-37D585552F1E}" type="presParOf" srcId="{7D88FEEC-F2BE-4E09-9542-11E34B211B6E}" destId="{0FF292CF-1F88-4295-9F8A-7CF202B30942}" srcOrd="0" destOrd="0" presId="urn:microsoft.com/office/officeart/2005/8/layout/hierarchy4"/>
    <dgm:cxn modelId="{07603C76-D88B-4E40-A345-483CDA044D29}" type="presOf" srcId="{FAD460C7-CFBF-4488-8FA5-2F0E0FDF463D}" destId="{0FF292CF-1F88-4295-9F8A-7CF202B30942}" srcOrd="0" destOrd="0" presId="urn:microsoft.com/office/officeart/2005/8/layout/hierarchy4"/>
    <dgm:cxn modelId="{4B657391-008A-46E5-8C97-B3A88D4AE62A}" type="presParOf" srcId="{7D88FEEC-F2BE-4E09-9542-11E34B211B6E}" destId="{1629EF19-75CD-4B58-B458-A537AE14AEFA}" srcOrd="1" destOrd="0" presId="urn:microsoft.com/office/officeart/2005/8/layout/hierarchy4"/>
    <dgm:cxn modelId="{7B8A48D2-BB77-4F27-817E-E6297AC1D0A6}" type="presParOf" srcId="{7D88FEEC-F2BE-4E09-9542-11E34B211B6E}" destId="{3DB33379-60C8-4DF8-970F-F40F64ADBED4}" srcOrd="2" destOrd="0" presId="urn:microsoft.com/office/officeart/2005/8/layout/hierarchy4"/>
    <dgm:cxn modelId="{0CED6E30-3C45-4E18-B257-A4A1DAC9398A}" type="presParOf" srcId="{3DB33379-60C8-4DF8-970F-F40F64ADBED4}" destId="{B625A741-AEA2-4D63-9D4C-3CC191BACE94}" srcOrd="0" destOrd="0" presId="urn:microsoft.com/office/officeart/2005/8/layout/hierarchy4"/>
    <dgm:cxn modelId="{D6463C99-1018-464B-B690-E31AED22FBCD}" type="presParOf" srcId="{B625A741-AEA2-4D63-9D4C-3CC191BACE94}" destId="{E6AD5D09-A0EF-4A39-8AF2-D01C92AF905A}" srcOrd="0" destOrd="0" presId="urn:microsoft.com/office/officeart/2005/8/layout/hierarchy4"/>
    <dgm:cxn modelId="{81C0E992-7FC0-482C-926E-C9495653F135}" type="presOf" srcId="{82CB6EBB-5E9D-4D26-878B-7BD983D28038}" destId="{E6AD5D09-A0EF-4A39-8AF2-D01C92AF905A}" srcOrd="0" destOrd="0" presId="urn:microsoft.com/office/officeart/2005/8/layout/hierarchy4"/>
    <dgm:cxn modelId="{048E5F13-5E7B-43C1-B46B-AB4571A1CE70}" type="presParOf" srcId="{B625A741-AEA2-4D63-9D4C-3CC191BACE94}" destId="{5F4D9AF4-E7B0-4D9F-A037-AEB53A2D5FED}" srcOrd="1" destOrd="0" presId="urn:microsoft.com/office/officeart/2005/8/layout/hierarchy4"/>
    <dgm:cxn modelId="{DB25341D-3502-4D5F-86C0-BE4B01A82933}" type="presParOf" srcId="{B625A741-AEA2-4D63-9D4C-3CC191BACE94}" destId="{C71B1148-20F5-4454-80BC-8A0F97618A0D}" srcOrd="2" destOrd="0" presId="urn:microsoft.com/office/officeart/2005/8/layout/hierarchy4"/>
    <dgm:cxn modelId="{FA57CDE9-7A54-4660-A6A7-ECF9B108FB00}" type="presParOf" srcId="{C71B1148-20F5-4454-80BC-8A0F97618A0D}" destId="{46AB0A5B-B9EA-4BDE-8528-69DAFBF7B9FF}" srcOrd="0" destOrd="0" presId="urn:microsoft.com/office/officeart/2005/8/layout/hierarchy4"/>
    <dgm:cxn modelId="{A5ED6729-7829-4072-ABC6-B6327CD35E3C}" type="presParOf" srcId="{46AB0A5B-B9EA-4BDE-8528-69DAFBF7B9FF}" destId="{BA0CD09A-295C-4BBA-BEF0-7B8DD03D4E18}" srcOrd="0" destOrd="0" presId="urn:microsoft.com/office/officeart/2005/8/layout/hierarchy4"/>
    <dgm:cxn modelId="{618E2B9C-D87E-4AD3-A748-ACF9AF825546}" type="presOf" srcId="{1288A5A5-CE6E-407E-9F6B-19C73A9D24C4}" destId="{BA0CD09A-295C-4BBA-BEF0-7B8DD03D4E18}" srcOrd="0" destOrd="0" presId="urn:microsoft.com/office/officeart/2005/8/layout/hierarchy4"/>
    <dgm:cxn modelId="{9ED04F87-E4A0-4E4E-A04B-E9ACFFEA2C86}" type="presParOf" srcId="{46AB0A5B-B9EA-4BDE-8528-69DAFBF7B9FF}" destId="{66B5B68B-7726-4B11-9AAD-45AC35189B0E}" srcOrd="1" destOrd="0" presId="urn:microsoft.com/office/officeart/2005/8/layout/hierarchy4"/>
  </dgm:cxnLst>
  <dgm:bg/>
  <dgm:whole>
    <a:ln>
      <a:noFill/>
    </a:ln>
  </dgm:whole>
  <dgm:extLst>
    <a:ext uri="http://schemas.microsoft.com/office/drawing/2008/diagram">
      <dsp:dataModelExt xmlns:dsp="http://schemas.microsoft.com/office/drawing/2008/diagram" relId="rId3" minVer="http://schemas.openxmlformats.org/drawingml/2006/main"/>
    </a:ext>
  </dgm:extLst>
</dgm:dataModel>
</file>

<file path=ppt/diagrams/data7.xml><?xml version="1.0" encoding="utf-8"?>
<dgm:dataModel xmlns:a="http://schemas.openxmlformats.org/drawingml/2006/main" xmlns:r="http://schemas.openxmlformats.org/officeDocument/2006/relationships" xmlns:dgm="http://schemas.openxmlformats.org/drawingml/2006/diagram">
  <dgm:ptLst>
    <dgm:pt modelId="{116F60F2-B77A-46E8-9664-4FAE6CCC7FCF}"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zh-TW" altLang="en-US"/>
        </a:p>
      </dgm:t>
    </dgm:pt>
    <dgm:pt modelId="{0AB813C8-D404-4448-A25B-707A5B809131}" type="parTrans" cxnId="{2FDE35C3-9AD5-4145-BA14-D27F49B68C1E}">
      <dgm:prSet/>
      <dgm:spPr/>
      <dgm:t>
        <a:bodyPr/>
        <a:lstStyle/>
        <a:p>
          <a:endParaRPr lang="zh-TW" altLang="en-US" u="none">
            <a:latin typeface="標楷體" pitchFamily="65" charset="-120"/>
            <a:ea typeface="標楷體" panose="03000509000000000000" pitchFamily="65" charset="-120"/>
          </a:endParaRPr>
        </a:p>
      </dgm:t>
    </dgm:pt>
    <dgm:pt modelId="{012D363B-67A5-4A2D-A8BE-C391388018E0}">
      <dgm:prSet phldrT="[文字]"/>
      <dgm:spPr/>
      <dgm:t>
        <a:bodyPr/>
        <a:lstStyle/>
        <a:p>
          <a:r>
            <a:rPr lang="zh-TW" altLang="en-US" b="1" u="none">
              <a:solidFill>
                <a:srgbClr val="FF0000"/>
              </a:solidFill>
              <a:latin typeface="標楷體" panose="03000509000000000000" pitchFamily="65" charset="-120"/>
              <a:ea typeface="標楷體" pitchFamily="65" charset="-120"/>
            </a:rPr>
            <a:t>能源</a:t>
          </a:r>
          <a:endParaRPr lang="zh-TW" altLang="en-US" u="none">
            <a:solidFill>
              <a:srgbClr val="FF0000"/>
            </a:solidFill>
            <a:latin typeface="標楷體" pitchFamily="65" charset="-120"/>
            <a:ea typeface="標楷體" panose="03000509000000000000" pitchFamily="65" charset="-120"/>
          </a:endParaRPr>
        </a:p>
      </dgm:t>
    </dgm:pt>
    <dgm:pt modelId="{A6808697-CDB7-416C-B841-F6C83A425B95}" type="sibTrans" cxnId="{2FDE35C3-9AD5-4145-BA14-D27F49B68C1E}">
      <dgm:prSet/>
      <dgm:spPr/>
      <dgm:t>
        <a:bodyPr/>
        <a:lstStyle/>
        <a:p>
          <a:endParaRPr lang="zh-TW" altLang="en-US" u="none">
            <a:latin typeface="標楷體" panose="03000509000000000000" pitchFamily="65" charset="-120"/>
            <a:ea typeface="標楷體" pitchFamily="65" charset="-120"/>
          </a:endParaRPr>
        </a:p>
      </dgm:t>
    </dgm:pt>
    <dgm:pt modelId="{41020470-445B-46D7-9F11-D3DF3A5FF7CD}" type="parTrans" cxnId="{0D1E03D6-5D26-4D85-B493-E5BD96CC5D85}">
      <dgm:prSet/>
      <dgm:spPr/>
      <dgm:t>
        <a:bodyPr/>
        <a:lstStyle/>
        <a:p>
          <a:endParaRPr lang="zh-TW" altLang="en-US" u="none">
            <a:latin typeface="標楷體" panose="03000509000000000000" pitchFamily="65" charset="-120"/>
            <a:ea typeface="標楷體" pitchFamily="65" charset="-120"/>
          </a:endParaRPr>
        </a:p>
      </dgm:t>
    </dgm:pt>
    <dgm:pt modelId="{366B0956-DA4C-43CB-97E9-FA483A0CDD0B}">
      <dgm:prSet/>
      <dgm:spPr/>
      <dgm:t>
        <a:bodyPr/>
        <a:lstStyle/>
        <a:p>
          <a:r>
            <a:rPr lang="zh-TW" altLang="en-US" b="1" u="none">
              <a:solidFill>
                <a:srgbClr val="FF0000"/>
              </a:solidFill>
              <a:latin typeface="標楷體" panose="03000509000000000000" pitchFamily="65" charset="-120"/>
              <a:ea typeface="標楷體" pitchFamily="65" charset="-120"/>
            </a:rPr>
            <a:t>水資源</a:t>
          </a:r>
          <a:endParaRPr lang="zh-TW" altLang="en-US" u="none">
            <a:solidFill>
              <a:srgbClr val="FF0000"/>
            </a:solidFill>
            <a:latin typeface="標楷體" panose="03000509000000000000" pitchFamily="65" charset="-120"/>
            <a:ea typeface="標楷體" pitchFamily="65" charset="-120"/>
          </a:endParaRPr>
        </a:p>
      </dgm:t>
    </dgm:pt>
    <dgm:pt modelId="{AA4DB751-C3CA-4688-A7E2-FA689A9E313B}" type="sibTrans" cxnId="{0D1E03D6-5D26-4D85-B493-E5BD96CC5D85}">
      <dgm:prSet/>
      <dgm:spPr/>
      <dgm:t>
        <a:bodyPr/>
        <a:lstStyle/>
        <a:p>
          <a:endParaRPr lang="zh-TW" altLang="en-US" u="none">
            <a:latin typeface="標楷體" panose="03000509000000000000" pitchFamily="65" charset="-120"/>
            <a:ea typeface="標楷體" pitchFamily="65" charset="-120"/>
          </a:endParaRPr>
        </a:p>
      </dgm:t>
    </dgm:pt>
    <dgm:pt modelId="{06F56A6B-2C4B-46C3-BE37-C7DF5361A724}" type="parTrans" cxnId="{A188BAEF-CE9A-409A-BF4B-BFA674BA4212}">
      <dgm:prSet/>
      <dgm:spPr/>
      <dgm:t>
        <a:bodyPr/>
        <a:lstStyle/>
        <a:p>
          <a:endParaRPr lang="zh-TW" altLang="en-US" u="none">
            <a:latin typeface="標楷體" panose="03000509000000000000" pitchFamily="65" charset="-120"/>
            <a:ea typeface="標楷體" pitchFamily="65" charset="-120"/>
          </a:endParaRPr>
        </a:p>
      </dgm:t>
    </dgm:pt>
    <dgm:pt modelId="{12FB00B2-F6B7-4FD3-A294-39DDDC018C9A}">
      <dgm:prSet/>
      <dgm:spPr/>
      <dgm:t>
        <a:bodyPr/>
        <a:lstStyle/>
        <a:p>
          <a:r>
            <a:rPr lang="zh-TW" altLang="en-US" b="1" u="none">
              <a:solidFill>
                <a:srgbClr val="FF0000"/>
              </a:solidFill>
              <a:latin typeface="標楷體" panose="03000509000000000000" pitchFamily="65" charset="-120"/>
              <a:ea typeface="標楷體" pitchFamily="65" charset="-120"/>
            </a:rPr>
            <a:t>通訊傳播</a:t>
          </a:r>
          <a:endParaRPr lang="zh-TW" altLang="en-US" u="none">
            <a:solidFill>
              <a:srgbClr val="FF0000"/>
            </a:solidFill>
            <a:latin typeface="標楷體" panose="03000509000000000000" pitchFamily="65" charset="-120"/>
            <a:ea typeface="標楷體" pitchFamily="65" charset="-120"/>
          </a:endParaRPr>
        </a:p>
      </dgm:t>
    </dgm:pt>
    <dgm:pt modelId="{6D8D097F-12AF-439F-A47D-D69F6F6E0BF3}" type="sibTrans" cxnId="{A188BAEF-CE9A-409A-BF4B-BFA674BA4212}">
      <dgm:prSet/>
      <dgm:spPr/>
      <dgm:t>
        <a:bodyPr/>
        <a:lstStyle/>
        <a:p>
          <a:endParaRPr lang="zh-TW" altLang="en-US" u="none">
            <a:latin typeface="標楷體" panose="03000509000000000000" pitchFamily="65" charset="-120"/>
            <a:ea typeface="標楷體" pitchFamily="65" charset="-120"/>
          </a:endParaRPr>
        </a:p>
      </dgm:t>
    </dgm:pt>
    <dgm:pt modelId="{C2DD2B33-173D-4788-BE91-71E73F565AD3}" type="parTrans" cxnId="{78F6178B-5688-48F4-8EA0-024EC5B0736B}">
      <dgm:prSet/>
      <dgm:spPr/>
      <dgm:t>
        <a:bodyPr/>
        <a:lstStyle/>
        <a:p>
          <a:endParaRPr lang="zh-TW" altLang="en-US" u="none">
            <a:latin typeface="標楷體" panose="03000509000000000000" pitchFamily="65" charset="-120"/>
            <a:ea typeface="標楷體" pitchFamily="65" charset="-120"/>
          </a:endParaRPr>
        </a:p>
      </dgm:t>
    </dgm:pt>
    <dgm:pt modelId="{F6B48312-7CC3-44A6-B55A-23078BBE754D}">
      <dgm:prSet/>
      <dgm:spPr/>
      <dgm:t>
        <a:bodyPr/>
        <a:lstStyle/>
        <a:p>
          <a:r>
            <a:rPr lang="zh-TW" altLang="en-US" b="1" u="none">
              <a:solidFill>
                <a:srgbClr val="FF0000"/>
              </a:solidFill>
              <a:latin typeface="標楷體" panose="03000509000000000000" pitchFamily="65" charset="-120"/>
              <a:ea typeface="標楷體" pitchFamily="65" charset="-120"/>
            </a:rPr>
            <a:t>交通</a:t>
          </a:r>
          <a:endParaRPr lang="zh-TW" altLang="en-US" u="none">
            <a:solidFill>
              <a:srgbClr val="FF0000"/>
            </a:solidFill>
            <a:latin typeface="標楷體" panose="03000509000000000000" pitchFamily="65" charset="-120"/>
            <a:ea typeface="標楷體" pitchFamily="65" charset="-120"/>
          </a:endParaRPr>
        </a:p>
      </dgm:t>
    </dgm:pt>
    <dgm:pt modelId="{317DF572-BCCD-4BBB-A898-407E997D3221}" type="sibTrans" cxnId="{78F6178B-5688-48F4-8EA0-024EC5B0736B}">
      <dgm:prSet/>
      <dgm:spPr/>
      <dgm:t>
        <a:bodyPr/>
        <a:lstStyle/>
        <a:p>
          <a:endParaRPr lang="zh-TW" altLang="en-US" u="none">
            <a:latin typeface="標楷體" panose="03000509000000000000" pitchFamily="65" charset="-120"/>
            <a:ea typeface="標楷體" pitchFamily="65" charset="-120"/>
          </a:endParaRPr>
        </a:p>
      </dgm:t>
    </dgm:pt>
    <dgm:pt modelId="{0F3B061E-87BB-4B86-A59F-24ADB617B5D2}" type="parTrans" cxnId="{9354709E-CAD7-4DB1-9337-B341702CEE3F}">
      <dgm:prSet/>
      <dgm:spPr/>
      <dgm:t>
        <a:bodyPr/>
        <a:lstStyle/>
        <a:p>
          <a:endParaRPr lang="zh-TW" altLang="en-US" u="none">
            <a:latin typeface="標楷體" panose="03000509000000000000" pitchFamily="65" charset="-120"/>
            <a:ea typeface="標楷體" pitchFamily="65" charset="-120"/>
          </a:endParaRPr>
        </a:p>
      </dgm:t>
    </dgm:pt>
    <dgm:pt modelId="{9754E885-EC04-4528-AE9B-9FDB7912140F}">
      <dgm:prSet phldrT="[文字]"/>
      <dgm:spPr/>
      <dgm:t>
        <a:bodyPr/>
        <a:lstStyle/>
        <a:p>
          <a:r>
            <a:rPr lang="zh-TW" altLang="en-US" b="1" u="none">
              <a:solidFill>
                <a:srgbClr val="FF0000"/>
              </a:solidFill>
              <a:latin typeface="標楷體" panose="03000509000000000000" pitchFamily="65" charset="-120"/>
              <a:ea typeface="標楷體" pitchFamily="65" charset="-120"/>
            </a:rPr>
            <a:t>金融</a:t>
          </a:r>
          <a:endParaRPr lang="zh-TW" altLang="en-US" u="none">
            <a:solidFill>
              <a:srgbClr val="FF0000"/>
            </a:solidFill>
            <a:latin typeface="標楷體" panose="03000509000000000000" pitchFamily="65" charset="-120"/>
            <a:ea typeface="標楷體" pitchFamily="65" charset="-120"/>
          </a:endParaRPr>
        </a:p>
      </dgm:t>
    </dgm:pt>
    <dgm:pt modelId="{A2A167EB-A315-4B73-8518-3AA88FB6A229}" type="sibTrans" cxnId="{9354709E-CAD7-4DB1-9337-B341702CEE3F}">
      <dgm:prSet/>
      <dgm:spPr/>
      <dgm:t>
        <a:bodyPr/>
        <a:lstStyle/>
        <a:p>
          <a:endParaRPr lang="zh-TW" altLang="en-US" u="none">
            <a:latin typeface="標楷體" panose="03000509000000000000" pitchFamily="65" charset="-120"/>
            <a:ea typeface="標楷體" pitchFamily="65" charset="-120"/>
          </a:endParaRPr>
        </a:p>
      </dgm:t>
    </dgm:pt>
    <dgm:pt modelId="{4E8E3D56-84CF-4CE8-AD68-105C4F5AD589}" type="parTrans" cxnId="{C5553E88-68B2-48C7-862F-D90F9BC37739}">
      <dgm:prSet/>
      <dgm:spPr/>
      <dgm:t>
        <a:bodyPr/>
        <a:lstStyle/>
        <a:p>
          <a:endParaRPr lang="zh-TW" altLang="en-US" u="none">
            <a:latin typeface="標楷體" panose="03000509000000000000" pitchFamily="65" charset="-120"/>
            <a:ea typeface="標楷體" pitchFamily="65" charset="-120"/>
          </a:endParaRPr>
        </a:p>
      </dgm:t>
    </dgm:pt>
    <dgm:pt modelId="{712DF5DF-5E05-4B45-9C6B-990A13DE058B}">
      <dgm:prSet phldrT="[文字]"/>
      <dgm:spPr/>
      <dgm:t>
        <a:bodyPr/>
        <a:lstStyle/>
        <a:p>
          <a:r>
            <a:rPr lang="zh-TW" altLang="en-US" b="1" u="none">
              <a:solidFill>
                <a:srgbClr val="FF0000"/>
              </a:solidFill>
              <a:latin typeface="標楷體" panose="03000509000000000000" pitchFamily="65" charset="-120"/>
              <a:ea typeface="標楷體" pitchFamily="65" charset="-120"/>
            </a:rPr>
            <a:t>醫療</a:t>
          </a:r>
          <a:endParaRPr lang="zh-TW" altLang="en-US" u="none">
            <a:solidFill>
              <a:srgbClr val="FF0000"/>
            </a:solidFill>
            <a:latin typeface="標楷體" panose="03000509000000000000" pitchFamily="65" charset="-120"/>
            <a:ea typeface="標楷體" pitchFamily="65" charset="-120"/>
          </a:endParaRPr>
        </a:p>
      </dgm:t>
    </dgm:pt>
    <dgm:pt modelId="{43F6366D-5437-40AE-B83B-C0C77429A563}" type="sibTrans" cxnId="{C5553E88-68B2-48C7-862F-D90F9BC37739}">
      <dgm:prSet/>
      <dgm:spPr/>
      <dgm:t>
        <a:bodyPr/>
        <a:lstStyle/>
        <a:p>
          <a:endParaRPr lang="zh-TW" altLang="en-US" u="none">
            <a:latin typeface="標楷體" panose="03000509000000000000" pitchFamily="65" charset="-120"/>
            <a:ea typeface="標楷體" pitchFamily="65" charset="-120"/>
          </a:endParaRPr>
        </a:p>
      </dgm:t>
    </dgm:pt>
    <dgm:pt modelId="{9105B17D-16AC-437D-A693-ABC06B9A9F58}" type="parTrans" cxnId="{EB1FDDA1-4318-47F3-9E5D-802CB457CDA0}">
      <dgm:prSet/>
      <dgm:spPr/>
      <dgm:t>
        <a:bodyPr/>
        <a:lstStyle/>
        <a:p>
          <a:endParaRPr lang="zh-TW" altLang="en-US" u="none">
            <a:latin typeface="標楷體" panose="03000509000000000000" pitchFamily="65" charset="-120"/>
            <a:ea typeface="標楷體" pitchFamily="65" charset="-120"/>
          </a:endParaRPr>
        </a:p>
      </dgm:t>
    </dgm:pt>
    <dgm:pt modelId="{949E7DBF-1DFF-44A5-8683-C2CF28413359}">
      <dgm:prSet phldrT="[文字]"/>
      <dgm:spPr/>
      <dgm:t>
        <a:bodyPr/>
        <a:lstStyle/>
        <a:p>
          <a:r>
            <a:rPr lang="zh-TW" altLang="en-US" b="1" u="none">
              <a:solidFill>
                <a:srgbClr val="FF0000"/>
              </a:solidFill>
              <a:latin typeface="標楷體" panose="03000509000000000000" pitchFamily="65" charset="-120"/>
              <a:ea typeface="標楷體" pitchFamily="65" charset="-120"/>
            </a:rPr>
            <a:t>中央與地方機關</a:t>
          </a:r>
          <a:endParaRPr lang="zh-TW" altLang="en-US" u="none">
            <a:solidFill>
              <a:srgbClr val="FF0000"/>
            </a:solidFill>
            <a:latin typeface="標楷體" panose="03000509000000000000" pitchFamily="65" charset="-120"/>
            <a:ea typeface="標楷體" pitchFamily="65" charset="-120"/>
          </a:endParaRPr>
        </a:p>
      </dgm:t>
    </dgm:pt>
    <dgm:pt modelId="{28F8DFD9-26AF-45BB-9171-7F1C2C5E542D}" type="sibTrans" cxnId="{EB1FDDA1-4318-47F3-9E5D-802CB457CDA0}">
      <dgm:prSet/>
      <dgm:spPr/>
      <dgm:t>
        <a:bodyPr/>
        <a:lstStyle/>
        <a:p>
          <a:endParaRPr lang="zh-TW" altLang="en-US" u="none">
            <a:latin typeface="標楷體" panose="03000509000000000000" pitchFamily="65" charset="-120"/>
            <a:ea typeface="標楷體" pitchFamily="65" charset="-120"/>
          </a:endParaRPr>
        </a:p>
      </dgm:t>
    </dgm:pt>
    <dgm:pt modelId="{86C2D91B-1FB2-497A-B9BA-F2FD7E6022C5}" type="parTrans" cxnId="{DD8C9259-07FA-4F00-ADFD-5C1FD174E137}">
      <dgm:prSet/>
      <dgm:spPr/>
      <dgm:t>
        <a:bodyPr/>
        <a:lstStyle/>
        <a:p>
          <a:endParaRPr lang="zh-TW" altLang="en-US" u="none">
            <a:latin typeface="標楷體" panose="03000509000000000000" pitchFamily="65" charset="-120"/>
            <a:ea typeface="標楷體" pitchFamily="65" charset="-120"/>
          </a:endParaRPr>
        </a:p>
      </dgm:t>
    </dgm:pt>
    <dgm:pt modelId="{1435714A-252E-40E6-BFA7-5BD557C00F07}">
      <dgm:prSet phldrT="[文字]"/>
      <dgm:spPr/>
      <dgm:t>
        <a:bodyPr/>
        <a:lstStyle/>
        <a:p>
          <a:r>
            <a:rPr lang="zh-TW" altLang="en-US" b="1" u="none">
              <a:solidFill>
                <a:srgbClr val="FF0000"/>
              </a:solidFill>
              <a:latin typeface="標楷體" panose="03000509000000000000" pitchFamily="65" charset="-120"/>
              <a:ea typeface="標楷體" pitchFamily="65" charset="-120"/>
            </a:rPr>
            <a:t>高科技園區</a:t>
          </a:r>
          <a:endParaRPr lang="zh-TW" altLang="en-US" u="none">
            <a:solidFill>
              <a:srgbClr val="FF0000"/>
            </a:solidFill>
            <a:latin typeface="標楷體" panose="03000509000000000000" pitchFamily="65" charset="-120"/>
            <a:ea typeface="標楷體" pitchFamily="65" charset="-120"/>
          </a:endParaRPr>
        </a:p>
      </dgm:t>
    </dgm:pt>
    <dgm:pt modelId="{887C6D43-18EF-4B0B-B369-B50B65B5EBD4}" type="sibTrans" cxnId="{DD8C9259-07FA-4F00-ADFD-5C1FD174E137}">
      <dgm:prSet/>
      <dgm:spPr/>
      <dgm:t>
        <a:bodyPr/>
        <a:lstStyle/>
        <a:p>
          <a:endParaRPr lang="zh-TW" altLang="en-US" u="none">
            <a:latin typeface="標楷體" panose="03000509000000000000" pitchFamily="65" charset="-120"/>
            <a:ea typeface="標楷體" pitchFamily="65" charset="-120"/>
          </a:endParaRPr>
        </a:p>
      </dgm:t>
    </dgm:pt>
    <dgm:pt modelId="{3E075993-22E3-42D7-8AD0-2A6F2B56956A}" type="pres">
      <dgm:prSet presAssocID="{116F60F2-B77A-46E8-9664-4FAE6CCC7FCF}" presName="diagram">
        <dgm:presLayoutVars>
          <dgm:dir/>
          <dgm:resizeHandles val="exact"/>
        </dgm:presLayoutVars>
      </dgm:prSet>
      <dgm:spPr/>
      <dgm:t>
        <a:bodyPr/>
        <a:lstStyle/>
        <a:p>
          <a:endParaRPr lang="zh-TW" altLang="en-US"/>
        </a:p>
      </dgm:t>
    </dgm:pt>
    <dgm:pt modelId="{67D037E8-1280-4FB5-9043-2875C5F7FB4D}" type="pres">
      <dgm:prSet presAssocID="{012D363B-67A5-4A2D-A8BE-C391388018E0}" presName="node" presStyleLbl="node1" presStyleCnt="8">
        <dgm:presLayoutVars>
          <dgm:bulletEnabled val="1"/>
        </dgm:presLayoutVars>
      </dgm:prSet>
      <dgm:spPr/>
      <dgm:t>
        <a:bodyPr/>
        <a:lstStyle/>
        <a:p>
          <a:endParaRPr lang="zh-TW" altLang="en-US"/>
        </a:p>
      </dgm:t>
    </dgm:pt>
    <dgm:pt modelId="{D715ACF1-AC5A-46CB-9981-9AA45C2D87AF}" type="pres">
      <dgm:prSet presAssocID="{A6808697-CDB7-416C-B841-F6C83A425B95}" presName="sibTrans"/>
      <dgm:spPr/>
      <dgm:t>
        <a:bodyPr/>
        <a:lstStyle/>
        <a:p/>
      </dgm:t>
    </dgm:pt>
    <dgm:pt modelId="{ED458A55-BF0D-4B36-A266-CF7A2963F80F}" type="pres">
      <dgm:prSet presAssocID="{366B0956-DA4C-43CB-97E9-FA483A0CDD0B}" presName="node" presStyleLbl="node1" presStyleIdx="1" presStyleCnt="8">
        <dgm:presLayoutVars>
          <dgm:bulletEnabled val="1"/>
        </dgm:presLayoutVars>
      </dgm:prSet>
      <dgm:spPr/>
      <dgm:t>
        <a:bodyPr/>
        <a:lstStyle/>
        <a:p>
          <a:endParaRPr lang="zh-TW" altLang="en-US"/>
        </a:p>
      </dgm:t>
    </dgm:pt>
    <dgm:pt modelId="{732BB4E9-7722-40DC-9187-C4DBE6DC0AE2}" type="pres">
      <dgm:prSet presAssocID="{AA4DB751-C3CA-4688-A7E2-FA689A9E313B}" presName="sibTrans"/>
      <dgm:spPr/>
      <dgm:t>
        <a:bodyPr/>
        <a:lstStyle/>
        <a:p/>
      </dgm:t>
    </dgm:pt>
    <dgm:pt modelId="{92164BD7-C366-4EF9-93C2-3D69A9661B47}" type="pres">
      <dgm:prSet presAssocID="{12FB00B2-F6B7-4FD3-A294-39DDDC018C9A}" presName="node" presStyleLbl="node1" presStyleIdx="2" presStyleCnt="8">
        <dgm:presLayoutVars>
          <dgm:bulletEnabled val="1"/>
        </dgm:presLayoutVars>
      </dgm:prSet>
      <dgm:spPr/>
      <dgm:t>
        <a:bodyPr/>
        <a:lstStyle/>
        <a:p>
          <a:endParaRPr lang="zh-TW" altLang="en-US"/>
        </a:p>
      </dgm:t>
    </dgm:pt>
    <dgm:pt modelId="{0EE806AE-6C81-4FDE-B6DE-B82F0710E554}" type="pres">
      <dgm:prSet presAssocID="{6D8D097F-12AF-439F-A47D-D69F6F6E0BF3}" presName="sibTrans"/>
      <dgm:spPr/>
      <dgm:t>
        <a:bodyPr/>
        <a:lstStyle/>
        <a:p/>
      </dgm:t>
    </dgm:pt>
    <dgm:pt modelId="{EC35111E-33E2-468C-B67A-E858D84802A2}" type="pres">
      <dgm:prSet presAssocID="{F6B48312-7CC3-44A6-B55A-23078BBE754D}" presName="node" presStyleLbl="node1" presStyleIdx="3" presStyleCnt="8">
        <dgm:presLayoutVars>
          <dgm:bulletEnabled val="1"/>
        </dgm:presLayoutVars>
      </dgm:prSet>
      <dgm:spPr/>
      <dgm:t>
        <a:bodyPr/>
        <a:lstStyle/>
        <a:p>
          <a:endParaRPr lang="zh-TW" altLang="en-US"/>
        </a:p>
      </dgm:t>
    </dgm:pt>
    <dgm:pt modelId="{EB3FE56C-3CB9-4783-8391-D74865FE04AA}" type="pres">
      <dgm:prSet presAssocID="{317DF572-BCCD-4BBB-A898-407E997D3221}" presName="sibTrans"/>
      <dgm:spPr/>
      <dgm:t>
        <a:bodyPr/>
        <a:lstStyle/>
        <a:p/>
      </dgm:t>
    </dgm:pt>
    <dgm:pt modelId="{8D89017E-4E0F-423A-95A0-783785980E6A}" type="pres">
      <dgm:prSet presAssocID="{9754E885-EC04-4528-AE9B-9FDB7912140F}" presName="node" presStyleLbl="node1" presStyleIdx="4" presStyleCnt="8">
        <dgm:presLayoutVars>
          <dgm:bulletEnabled val="1"/>
        </dgm:presLayoutVars>
      </dgm:prSet>
      <dgm:spPr/>
      <dgm:t>
        <a:bodyPr/>
        <a:lstStyle/>
        <a:p>
          <a:endParaRPr lang="zh-TW" altLang="en-US"/>
        </a:p>
      </dgm:t>
    </dgm:pt>
    <dgm:pt modelId="{093EA659-318D-4C0B-B0B7-CA9293D55E18}" type="pres">
      <dgm:prSet presAssocID="{A2A167EB-A315-4B73-8518-3AA88FB6A229}" presName="sibTrans"/>
      <dgm:spPr/>
      <dgm:t>
        <a:bodyPr/>
        <a:lstStyle/>
        <a:p/>
      </dgm:t>
    </dgm:pt>
    <dgm:pt modelId="{91CBFDF8-DB9D-47A7-9DA3-EDFB9F7C10F1}" type="pres">
      <dgm:prSet presAssocID="{712DF5DF-5E05-4B45-9C6B-990A13DE058B}" presName="node" presStyleLbl="node1" presStyleIdx="5" presStyleCnt="8">
        <dgm:presLayoutVars>
          <dgm:bulletEnabled val="1"/>
        </dgm:presLayoutVars>
      </dgm:prSet>
      <dgm:spPr/>
      <dgm:t>
        <a:bodyPr/>
        <a:lstStyle/>
        <a:p>
          <a:endParaRPr lang="zh-TW" altLang="en-US"/>
        </a:p>
      </dgm:t>
    </dgm:pt>
    <dgm:pt modelId="{068FBBB8-4068-4EDF-9CCE-DEAD41F9C01C}" type="pres">
      <dgm:prSet presAssocID="{43F6366D-5437-40AE-B83B-C0C77429A563}" presName="sibTrans"/>
      <dgm:spPr/>
      <dgm:t>
        <a:bodyPr/>
        <a:lstStyle/>
        <a:p/>
      </dgm:t>
    </dgm:pt>
    <dgm:pt modelId="{84368152-DCC8-4E70-9AC0-BB552176618D}" type="pres">
      <dgm:prSet presAssocID="{949E7DBF-1DFF-44A5-8683-C2CF28413359}" presName="node" presStyleLbl="node1" presStyleIdx="6" presStyleCnt="8">
        <dgm:presLayoutVars>
          <dgm:bulletEnabled val="1"/>
        </dgm:presLayoutVars>
      </dgm:prSet>
      <dgm:spPr/>
      <dgm:t>
        <a:bodyPr/>
        <a:lstStyle/>
        <a:p>
          <a:endParaRPr lang="zh-TW" altLang="en-US"/>
        </a:p>
      </dgm:t>
    </dgm:pt>
    <dgm:pt modelId="{FDFD294E-DAD4-4787-B637-93588653E24B}" type="pres">
      <dgm:prSet presAssocID="{28F8DFD9-26AF-45BB-9171-7F1C2C5E542D}" presName="sibTrans"/>
      <dgm:spPr/>
      <dgm:t>
        <a:bodyPr/>
        <a:lstStyle/>
        <a:p/>
      </dgm:t>
    </dgm:pt>
    <dgm:pt modelId="{6F1B5908-8758-4C12-8FC7-C2031DBC39BF}" type="pres">
      <dgm:prSet presAssocID="{1435714A-252E-40E6-BFA7-5BD557C00F07}" presName="node" presStyleLbl="node1" presStyleIdx="7" presStyleCnt="8">
        <dgm:presLayoutVars>
          <dgm:bulletEnabled val="1"/>
        </dgm:presLayoutVars>
      </dgm:prSet>
      <dgm:spPr/>
      <dgm:t>
        <a:bodyPr/>
        <a:lstStyle/>
        <a:p>
          <a:endParaRPr lang="zh-TW" altLang="en-US"/>
        </a:p>
      </dgm:t>
    </dgm:pt>
  </dgm:ptLst>
  <dgm:cxnLst>
    <dgm:cxn modelId="{2FDE35C3-9AD5-4145-BA14-D27F49B68C1E}" srcId="{116F60F2-B77A-46E8-9664-4FAE6CCC7FCF}" destId="{012D363B-67A5-4A2D-A8BE-C391388018E0}" srcOrd="0" destOrd="0" parTransId="{0AB813C8-D404-4448-A25B-707A5B809131}" sibTransId="{A6808697-CDB7-416C-B841-F6C83A425B95}"/>
    <dgm:cxn modelId="{0D1E03D6-5D26-4D85-B493-E5BD96CC5D85}" srcId="{116F60F2-B77A-46E8-9664-4FAE6CCC7FCF}" destId="{366B0956-DA4C-43CB-97E9-FA483A0CDD0B}" srcOrd="1" destOrd="0" parTransId="{41020470-445B-46D7-9F11-D3DF3A5FF7CD}" sibTransId="{AA4DB751-C3CA-4688-A7E2-FA689A9E313B}"/>
    <dgm:cxn modelId="{A188BAEF-CE9A-409A-BF4B-BFA674BA4212}" srcId="{116F60F2-B77A-46E8-9664-4FAE6CCC7FCF}" destId="{12FB00B2-F6B7-4FD3-A294-39DDDC018C9A}" srcOrd="2" destOrd="0" parTransId="{06F56A6B-2C4B-46C3-BE37-C7DF5361A724}" sibTransId="{6D8D097F-12AF-439F-A47D-D69F6F6E0BF3}"/>
    <dgm:cxn modelId="{78F6178B-5688-48F4-8EA0-024EC5B0736B}" srcId="{116F60F2-B77A-46E8-9664-4FAE6CCC7FCF}" destId="{F6B48312-7CC3-44A6-B55A-23078BBE754D}" srcOrd="3" destOrd="0" parTransId="{C2DD2B33-173D-4788-BE91-71E73F565AD3}" sibTransId="{317DF572-BCCD-4BBB-A898-407E997D3221}"/>
    <dgm:cxn modelId="{9354709E-CAD7-4DB1-9337-B341702CEE3F}" srcId="{116F60F2-B77A-46E8-9664-4FAE6CCC7FCF}" destId="{9754E885-EC04-4528-AE9B-9FDB7912140F}" srcOrd="4" destOrd="0" parTransId="{0F3B061E-87BB-4B86-A59F-24ADB617B5D2}" sibTransId="{A2A167EB-A315-4B73-8518-3AA88FB6A229}"/>
    <dgm:cxn modelId="{C5553E88-68B2-48C7-862F-D90F9BC37739}" srcId="{116F60F2-B77A-46E8-9664-4FAE6CCC7FCF}" destId="{712DF5DF-5E05-4B45-9C6B-990A13DE058B}" srcOrd="5" destOrd="0" parTransId="{4E8E3D56-84CF-4CE8-AD68-105C4F5AD589}" sibTransId="{43F6366D-5437-40AE-B83B-C0C77429A563}"/>
    <dgm:cxn modelId="{EB1FDDA1-4318-47F3-9E5D-802CB457CDA0}" srcId="{116F60F2-B77A-46E8-9664-4FAE6CCC7FCF}" destId="{949E7DBF-1DFF-44A5-8683-C2CF28413359}" srcOrd="6" destOrd="0" parTransId="{9105B17D-16AC-437D-A693-ABC06B9A9F58}" sibTransId="{28F8DFD9-26AF-45BB-9171-7F1C2C5E542D}"/>
    <dgm:cxn modelId="{DD8C9259-07FA-4F00-ADFD-5C1FD174E137}" srcId="{116F60F2-B77A-46E8-9664-4FAE6CCC7FCF}" destId="{1435714A-252E-40E6-BFA7-5BD557C00F07}" srcOrd="7" destOrd="0" parTransId="{86C2D91B-1FB2-497A-B9BA-F2FD7E6022C5}" sibTransId="{887C6D43-18EF-4B0B-B369-B50B65B5EBD4}"/>
    <dgm:cxn modelId="{B1CED829-5516-4E0D-ABCE-5907BA1504DC}" type="presOf" srcId="{116F60F2-B77A-46E8-9664-4FAE6CCC7FCF}" destId="{3E075993-22E3-42D7-8AD0-2A6F2B56956A}" srcOrd="0" destOrd="0" presId="urn:microsoft.com/office/officeart/2005/8/layout/default"/>
    <dgm:cxn modelId="{B92B41FE-977F-450E-AF97-0F86CAACE545}" type="presParOf" srcId="{3E075993-22E3-42D7-8AD0-2A6F2B56956A}" destId="{67D037E8-1280-4FB5-9043-2875C5F7FB4D}" srcOrd="0" destOrd="0" presId="urn:microsoft.com/office/officeart/2005/8/layout/default"/>
    <dgm:cxn modelId="{FBF49356-8122-46C0-A0C3-A6FB073C36D8}" type="presOf" srcId="{012D363B-67A5-4A2D-A8BE-C391388018E0}" destId="{67D037E8-1280-4FB5-9043-2875C5F7FB4D}" srcOrd="0" destOrd="0" presId="urn:microsoft.com/office/officeart/2005/8/layout/default"/>
    <dgm:cxn modelId="{AF6307DE-8FF7-478F-A96A-BA668AB96F5A}" type="presParOf" srcId="{3E075993-22E3-42D7-8AD0-2A6F2B56956A}" destId="{D715ACF1-AC5A-46CB-9981-9AA45C2D87AF}" srcOrd="1" destOrd="0" presId="urn:microsoft.com/office/officeart/2005/8/layout/default"/>
    <dgm:cxn modelId="{3146928E-957A-4974-BDFB-9A5DB7F82B74}" type="presParOf" srcId="{3E075993-22E3-42D7-8AD0-2A6F2B56956A}" destId="{ED458A55-BF0D-4B36-A266-CF7A2963F80F}" srcOrd="2" destOrd="0" presId="urn:microsoft.com/office/officeart/2005/8/layout/default"/>
    <dgm:cxn modelId="{FC3B5E8C-0148-478A-8B7E-1BC345A5C519}" type="presOf" srcId="{366B0956-DA4C-43CB-97E9-FA483A0CDD0B}" destId="{ED458A55-BF0D-4B36-A266-CF7A2963F80F}" srcOrd="0" destOrd="0" presId="urn:microsoft.com/office/officeart/2005/8/layout/default"/>
    <dgm:cxn modelId="{0CB8B832-EA05-432A-8809-525DF4EB681E}" type="presParOf" srcId="{3E075993-22E3-42D7-8AD0-2A6F2B56956A}" destId="{732BB4E9-7722-40DC-9187-C4DBE6DC0AE2}" srcOrd="3" destOrd="0" presId="urn:microsoft.com/office/officeart/2005/8/layout/default"/>
    <dgm:cxn modelId="{692E39B0-D6BE-4A47-B93D-13AA8B77E650}" type="presParOf" srcId="{3E075993-22E3-42D7-8AD0-2A6F2B56956A}" destId="{92164BD7-C366-4EF9-93C2-3D69A9661B47}" srcOrd="4" destOrd="0" presId="urn:microsoft.com/office/officeart/2005/8/layout/default"/>
    <dgm:cxn modelId="{4F656E4E-7AD2-44B1-BD6D-B31DE50FF018}" type="presOf" srcId="{12FB00B2-F6B7-4FD3-A294-39DDDC018C9A}" destId="{92164BD7-C366-4EF9-93C2-3D69A9661B47}" srcOrd="0" destOrd="0" presId="urn:microsoft.com/office/officeart/2005/8/layout/default"/>
    <dgm:cxn modelId="{1E966B1C-46D7-47B0-953E-5C77EFC22B5C}" type="presParOf" srcId="{3E075993-22E3-42D7-8AD0-2A6F2B56956A}" destId="{0EE806AE-6C81-4FDE-B6DE-B82F0710E554}" srcOrd="5" destOrd="0" presId="urn:microsoft.com/office/officeart/2005/8/layout/default"/>
    <dgm:cxn modelId="{8D2FC46C-463A-4C5F-9BDC-D2F9080E4F22}" type="presParOf" srcId="{3E075993-22E3-42D7-8AD0-2A6F2B56956A}" destId="{EC35111E-33E2-468C-B67A-E858D84802A2}" srcOrd="6" destOrd="0" presId="urn:microsoft.com/office/officeart/2005/8/layout/default"/>
    <dgm:cxn modelId="{C2A09E93-5956-458B-A666-055018BBBAF2}" type="presOf" srcId="{F6B48312-7CC3-44A6-B55A-23078BBE754D}" destId="{EC35111E-33E2-468C-B67A-E858D84802A2}" srcOrd="0" destOrd="0" presId="urn:microsoft.com/office/officeart/2005/8/layout/default"/>
    <dgm:cxn modelId="{E3DBF9CD-DA95-439A-B1C0-3A93F7D35F5D}" type="presParOf" srcId="{3E075993-22E3-42D7-8AD0-2A6F2B56956A}" destId="{EB3FE56C-3CB9-4783-8391-D74865FE04AA}" srcOrd="7" destOrd="0" presId="urn:microsoft.com/office/officeart/2005/8/layout/default"/>
    <dgm:cxn modelId="{31DFF529-9DCA-4069-AC1E-CD34A0BFE71A}" type="presParOf" srcId="{3E075993-22E3-42D7-8AD0-2A6F2B56956A}" destId="{8D89017E-4E0F-423A-95A0-783785980E6A}" srcOrd="8" destOrd="0" presId="urn:microsoft.com/office/officeart/2005/8/layout/default"/>
    <dgm:cxn modelId="{7D882984-62C0-4B4B-8FE1-76C536E04133}" type="presOf" srcId="{9754E885-EC04-4528-AE9B-9FDB7912140F}" destId="{8D89017E-4E0F-423A-95A0-783785980E6A}" srcOrd="0" destOrd="0" presId="urn:microsoft.com/office/officeart/2005/8/layout/default"/>
    <dgm:cxn modelId="{DD8B3C72-D1FD-4EA7-9B8B-B576DD133247}" type="presParOf" srcId="{3E075993-22E3-42D7-8AD0-2A6F2B56956A}" destId="{093EA659-318D-4C0B-B0B7-CA9293D55E18}" srcOrd="9" destOrd="0" presId="urn:microsoft.com/office/officeart/2005/8/layout/default"/>
    <dgm:cxn modelId="{BF338BE2-D4BF-4923-AE28-D450E28420EF}" type="presParOf" srcId="{3E075993-22E3-42D7-8AD0-2A6F2B56956A}" destId="{91CBFDF8-DB9D-47A7-9DA3-EDFB9F7C10F1}" srcOrd="10" destOrd="0" presId="urn:microsoft.com/office/officeart/2005/8/layout/default"/>
    <dgm:cxn modelId="{DEC8A0EB-5276-4119-8454-F3CDF5AFA773}" type="presOf" srcId="{712DF5DF-5E05-4B45-9C6B-990A13DE058B}" destId="{91CBFDF8-DB9D-47A7-9DA3-EDFB9F7C10F1}" srcOrd="0" destOrd="0" presId="urn:microsoft.com/office/officeart/2005/8/layout/default"/>
    <dgm:cxn modelId="{C3B2EE5A-C358-4642-96AA-C393A2BFCD94}" type="presParOf" srcId="{3E075993-22E3-42D7-8AD0-2A6F2B56956A}" destId="{068FBBB8-4068-4EDF-9CCE-DEAD41F9C01C}" srcOrd="11" destOrd="0" presId="urn:microsoft.com/office/officeart/2005/8/layout/default"/>
    <dgm:cxn modelId="{F5D60FC3-750B-4AD0-ACB1-C1ABB6093B18}" type="presParOf" srcId="{3E075993-22E3-42D7-8AD0-2A6F2B56956A}" destId="{84368152-DCC8-4E70-9AC0-BB552176618D}" srcOrd="12" destOrd="0" presId="urn:microsoft.com/office/officeart/2005/8/layout/default"/>
    <dgm:cxn modelId="{6CBD68ED-3A32-44E0-8EF2-CAEDB2F3A10D}" type="presOf" srcId="{949E7DBF-1DFF-44A5-8683-C2CF28413359}" destId="{84368152-DCC8-4E70-9AC0-BB552176618D}" srcOrd="0" destOrd="0" presId="urn:microsoft.com/office/officeart/2005/8/layout/default"/>
    <dgm:cxn modelId="{EF842223-9309-44FE-A3A1-2E30322C65DB}" type="presParOf" srcId="{3E075993-22E3-42D7-8AD0-2A6F2B56956A}" destId="{FDFD294E-DAD4-4787-B637-93588653E24B}" srcOrd="13" destOrd="0" presId="urn:microsoft.com/office/officeart/2005/8/layout/default"/>
    <dgm:cxn modelId="{5CD99062-29B0-4786-A8D7-6A45252C82B6}" type="presParOf" srcId="{3E075993-22E3-42D7-8AD0-2A6F2B56956A}" destId="{6F1B5908-8758-4C12-8FC7-C2031DBC39BF}" srcOrd="14" destOrd="0" presId="urn:microsoft.com/office/officeart/2005/8/layout/default"/>
    <dgm:cxn modelId="{A3208D33-337E-47CF-BDF5-D07AE7ECBCEA}" type="presOf" srcId="{1435714A-252E-40E6-BFA7-5BD557C00F07}" destId="{6F1B5908-8758-4C12-8FC7-C2031DBC39BF}" srcOrd="0" destOrd="0" presId="urn:microsoft.com/office/officeart/2005/8/layout/default"/>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rawing1.xml><?xml version="1.0" encoding="utf-8"?>
<dsp:drawing xmlns:a="http://schemas.openxmlformats.org/drawingml/2006/main" xmlns:r="http://schemas.openxmlformats.org/officeDocument/2006/relationships" xmlns:dsp="http://schemas.microsoft.com/office/drawing/2008/diagram">
  <dsp:spTree>
    <dsp:nvGrpSpPr>
      <dsp:cNvPr id="11" name=""/>
      <dsp:cNvGrpSpPr/>
    </dsp:nvGrpSpPr>
    <dsp:grpSpPr/>
    <dsp:sp modelId="{8BD92CB5-665B-4166-9B44-0999FB1C5694}">
      <dsp:nvSpPr>
        <dsp:cNvPr id="12" name=""/>
        <dsp:cNvSpPr/>
      </dsp:nvSpPr>
      <dsp:spPr>
        <a:xfrm>
          <a:off x="2656998" y="60741"/>
          <a:ext cx="2915602" cy="2915602"/>
        </a:xfrm>
        <a:prstGeom prst="ellipse">
          <a:avLst/>
        </a:prstGeom>
        <a:solidFill>
          <a:srgbClr val="FF0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zh-TW" altLang="en-US" sz="6500" kern="1200" smtClean="0"/>
            <a:t>攻擊</a:t>
          </a:r>
          <a:endParaRPr lang="zh-TW" altLang="en-US" sz="6500" kern="1200"/>
        </a:p>
      </dsp:txBody>
      <dsp:txXfrm>
        <a:off x="3045745" y="570972"/>
        <a:ext cx="2138108" cy="1312021"/>
      </dsp:txXfrm>
    </dsp:sp>
    <dsp:sp modelId="{73C3AF09-D654-425A-BE22-1B0C24E4CC0F}">
      <dsp:nvSpPr>
        <dsp:cNvPr id="13" name=""/>
        <dsp:cNvSpPr/>
      </dsp:nvSpPr>
      <dsp:spPr>
        <a:xfrm>
          <a:off x="3709045" y="1882993"/>
          <a:ext cx="2915602" cy="2915602"/>
        </a:xfrm>
        <a:prstGeom prst="ellipse">
          <a:avLst/>
        </a:prstGeom>
        <a:solidFill>
          <a:srgbClr val="0070C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zh-TW" altLang="en-US" sz="6500" kern="1200" smtClean="0"/>
            <a:t>防護</a:t>
          </a:r>
          <a:endParaRPr lang="zh-TW" altLang="en-US" sz="6500" kern="1200"/>
        </a:p>
      </dsp:txBody>
      <dsp:txXfrm>
        <a:off x="4600733" y="2636190"/>
        <a:ext cx="1749361" cy="1603581"/>
      </dsp:txXfrm>
    </dsp:sp>
    <dsp:sp modelId="{14258E8E-E812-4247-956E-B7F3FC23E8E1}">
      <dsp:nvSpPr>
        <dsp:cNvPr id="14" name=""/>
        <dsp:cNvSpPr/>
      </dsp:nvSpPr>
      <dsp:spPr>
        <a:xfrm>
          <a:off x="1604951" y="1882993"/>
          <a:ext cx="2915602" cy="2915602"/>
        </a:xfrm>
        <a:prstGeom prst="ellipse">
          <a:avLst/>
        </a:prstGeom>
        <a:solidFill>
          <a:srgbClr val="33CC33">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zh-TW" altLang="en-US" sz="6500" kern="1200" smtClean="0"/>
            <a:t>鑑識</a:t>
          </a:r>
          <a:endParaRPr lang="zh-TW" altLang="en-US" sz="6500" kern="1200"/>
        </a:p>
      </dsp:txBody>
      <dsp:txXfrm>
        <a:off x="1879504" y="2636190"/>
        <a:ext cx="1749361" cy="1603581"/>
      </dsp:txXfrm>
    </dsp:sp>
  </dsp:spTree>
</dsp:drawing>
</file>

<file path=ppt/diagrams/drawing2.xml><?xml version="1.0" encoding="utf-8"?>
<dsp:drawing xmlns:a="http://schemas.openxmlformats.org/drawingml/2006/main" xmlns:r="http://schemas.openxmlformats.org/officeDocument/2006/relationships" xmlns:dsp="http://schemas.microsoft.com/office/drawing/2008/diagram">
  <dsp:spTree>
    <dsp:nvGrpSpPr>
      <dsp:cNvPr id="13" name=""/>
      <dsp:cNvGrpSpPr/>
    </dsp:nvGrpSpPr>
    <dsp:grpSpPr/>
    <dsp:sp modelId="{753DA121-69BB-41B1-A614-C072C83C39EB}">
      <dsp:nvSpPr>
        <dsp:cNvPr id="14" name=""/>
        <dsp:cNvSpPr/>
      </dsp:nvSpPr>
      <dsp:spPr>
        <a:xfrm>
          <a:off x="1876105" y="-33317"/>
          <a:ext cx="5608828" cy="5608828"/>
        </a:xfrm>
        <a:prstGeom prst="circularArrow">
          <a:avLst>
            <a:gd name="adj1" fmla="val 5544"/>
            <a:gd name="adj2" fmla="val 330680"/>
            <a:gd name="adj3" fmla="val 14491878"/>
            <a:gd name="adj4" fmla="val 16963911"/>
            <a:gd name="adj5" fmla="val 5757"/>
          </a:avLst>
        </a:prstGeom>
        <a:solidFill>
          <a:schemeClr val="accent1">
            <a:tint val="4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dsp:style>
      <dsp:txBody>
        <a:bodyPr/>
        <a:lstStyle/>
        <a:p/>
      </dsp:txBody>
    </dsp:sp>
    <dsp:sp modelId="{57C1F086-40C6-434F-9285-C76E1BE495DF}">
      <dsp:nvSpPr>
        <dsp:cNvPr id="15" name=""/>
        <dsp:cNvSpPr/>
      </dsp:nvSpPr>
      <dsp:spPr>
        <a:xfrm>
          <a:off x="3792638" y="3514"/>
          <a:ext cx="1775763" cy="887881"/>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kern="1200" smtClean="0"/>
            <a:t>威脅主體</a:t>
          </a:r>
          <a:endParaRPr lang="zh-TW" altLang="en-US" sz="2800" kern="1200"/>
        </a:p>
      </dsp:txBody>
      <dsp:txXfrm>
        <a:off x="3835981" y="46857"/>
        <a:ext cx="1689077" cy="801195"/>
      </dsp:txXfrm>
    </dsp:sp>
    <dsp:sp modelId="{AD7430F0-1040-45DA-ACA2-0362BF3B62FE}">
      <dsp:nvSpPr>
        <dsp:cNvPr id="16" name=""/>
        <dsp:cNvSpPr/>
      </dsp:nvSpPr>
      <dsp:spPr>
        <a:xfrm>
          <a:off x="5662641" y="904060"/>
          <a:ext cx="1775763" cy="887881"/>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kern="1200" smtClean="0"/>
            <a:t>威脅</a:t>
          </a:r>
          <a:endParaRPr lang="zh-TW" altLang="en-US" sz="2800" kern="1200"/>
        </a:p>
      </dsp:txBody>
      <dsp:txXfrm>
        <a:off x="5705984" y="947403"/>
        <a:ext cx="1689077" cy="801195"/>
      </dsp:txXfrm>
    </dsp:sp>
    <dsp:sp modelId="{92E0A7EC-0F5E-4948-A2E8-191E7421F623}">
      <dsp:nvSpPr>
        <dsp:cNvPr id="17" name=""/>
        <dsp:cNvSpPr/>
      </dsp:nvSpPr>
      <dsp:spPr>
        <a:xfrm>
          <a:off x="6124494" y="2927569"/>
          <a:ext cx="1775763" cy="887881"/>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kern="1200" smtClean="0"/>
            <a:t>脆弱性</a:t>
          </a:r>
          <a:endParaRPr lang="zh-TW" altLang="en-US" sz="2800" kern="1200"/>
        </a:p>
      </dsp:txBody>
      <dsp:txXfrm>
        <a:off x="6167836" y="2970912"/>
        <a:ext cx="1689077" cy="801195"/>
      </dsp:txXfrm>
    </dsp:sp>
    <dsp:sp modelId="{BCB5EBA9-ED58-494D-88BE-9BE6C4F65816}">
      <dsp:nvSpPr>
        <dsp:cNvPr id="18" name=""/>
        <dsp:cNvSpPr/>
      </dsp:nvSpPr>
      <dsp:spPr>
        <a:xfrm>
          <a:off x="4830411" y="4550297"/>
          <a:ext cx="1775763" cy="887881"/>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kern="1200" smtClean="0"/>
            <a:t>風險</a:t>
          </a:r>
          <a:endParaRPr lang="zh-TW" altLang="en-US" sz="2800" kern="1200"/>
        </a:p>
      </dsp:txBody>
      <dsp:txXfrm>
        <a:off x="4873754" y="4593640"/>
        <a:ext cx="1689077" cy="801195"/>
      </dsp:txXfrm>
    </dsp:sp>
    <dsp:sp modelId="{076AA616-EB8D-40B5-8248-103ECE4908A5}">
      <dsp:nvSpPr>
        <dsp:cNvPr id="19" name=""/>
        <dsp:cNvSpPr/>
      </dsp:nvSpPr>
      <dsp:spPr>
        <a:xfrm>
          <a:off x="2754864" y="4550297"/>
          <a:ext cx="1775763" cy="887881"/>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kern="1200" smtClean="0"/>
            <a:t>資產</a:t>
          </a:r>
          <a:endParaRPr lang="zh-TW" altLang="en-US" sz="2800" kern="1200"/>
        </a:p>
      </dsp:txBody>
      <dsp:txXfrm>
        <a:off x="2798207" y="4593640"/>
        <a:ext cx="1689077" cy="801195"/>
      </dsp:txXfrm>
    </dsp:sp>
    <dsp:sp modelId="{C6FA888A-D332-476A-BD0D-37CA4644778E}">
      <dsp:nvSpPr>
        <dsp:cNvPr id="20" name=""/>
        <dsp:cNvSpPr/>
      </dsp:nvSpPr>
      <dsp:spPr>
        <a:xfrm>
          <a:off x="1460781" y="2927569"/>
          <a:ext cx="1775763" cy="887881"/>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kern="1200" smtClean="0"/>
            <a:t>漏洞利用</a:t>
          </a:r>
          <a:endParaRPr lang="zh-TW" altLang="en-US" sz="2800" kern="1200"/>
        </a:p>
      </dsp:txBody>
      <dsp:txXfrm>
        <a:off x="1504124" y="2970912"/>
        <a:ext cx="1689077" cy="801195"/>
      </dsp:txXfrm>
    </dsp:sp>
    <dsp:sp modelId="{C053FD08-49A7-457C-9BB7-806705F4F06B}">
      <dsp:nvSpPr>
        <dsp:cNvPr id="21" name=""/>
        <dsp:cNvSpPr/>
      </dsp:nvSpPr>
      <dsp:spPr>
        <a:xfrm>
          <a:off x="1922634" y="904060"/>
          <a:ext cx="1775763" cy="887881"/>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TW" altLang="en-US" sz="2800" kern="1200" smtClean="0"/>
            <a:t>保護措施</a:t>
          </a:r>
          <a:endParaRPr lang="zh-TW" altLang="en-US" sz="2800" kern="1200"/>
        </a:p>
      </dsp:txBody>
      <dsp:txXfrm>
        <a:off x="1965977" y="947403"/>
        <a:ext cx="1689077" cy="801195"/>
      </dsp:txXfrm>
    </dsp:sp>
  </dsp:spTree>
</dsp:drawing>
</file>

<file path=ppt/diagrams/drawing3.xml><?xml version="1.0" encoding="utf-8"?>
<dsp:drawing xmlns:a="http://schemas.openxmlformats.org/drawingml/2006/main" xmlns:r="http://schemas.openxmlformats.org/officeDocument/2006/relationships" xmlns:dsp="http://schemas.microsoft.com/office/drawing/2008/diagram">
  <dsp:spTree>
    <dsp:nvGrpSpPr>
      <dsp:cNvPr id="111619" name=""/>
      <dsp:cNvGrpSpPr/>
    </dsp:nvGrpSpPr>
    <dsp:grpSpPr/>
    <dsp:sp modelId="{72DC7FE4-AB3A-4CF7-805F-9ECA261C7A31}">
      <dsp:nvSpPr>
        <dsp:cNvPr id="111620" name=""/>
        <dsp:cNvSpPr/>
      </dsp:nvSpPr>
      <dsp:spPr>
        <a:xfrm>
          <a:off x="1016620" y="0"/>
          <a:ext cx="4077072" cy="4077072"/>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zh-TW" altLang="en-US" sz="1300" kern="1200" smtClean="0"/>
            <a:t>物理安全</a:t>
          </a:r>
          <a:endParaRPr lang="zh-TW" altLang="en-US" sz="1300" kern="1200"/>
        </a:p>
      </dsp:txBody>
      <dsp:txXfrm>
        <a:off x="2290705" y="203853"/>
        <a:ext cx="1528902" cy="407707"/>
      </dsp:txXfrm>
    </dsp:sp>
    <dsp:sp modelId="{88246F57-CFD3-4167-B34B-0DE7A275F53A}">
      <dsp:nvSpPr>
        <dsp:cNvPr id="111621" name=""/>
        <dsp:cNvSpPr/>
      </dsp:nvSpPr>
      <dsp:spPr>
        <a:xfrm>
          <a:off x="1322400" y="611560"/>
          <a:ext cx="3465511" cy="3465511"/>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zh-TW" altLang="en-US" sz="1300" kern="1200" smtClean="0"/>
            <a:t>防火牆</a:t>
          </a:r>
          <a:endParaRPr lang="zh-TW" altLang="en-US" sz="1300" kern="1200"/>
        </a:p>
      </dsp:txBody>
      <dsp:txXfrm>
        <a:off x="2307905" y="810827"/>
        <a:ext cx="1494501" cy="398533"/>
      </dsp:txXfrm>
    </dsp:sp>
    <dsp:sp modelId="{B1CE9D1C-6C27-47F7-B86E-A6FC9C7FA7DF}">
      <dsp:nvSpPr>
        <dsp:cNvPr id="111622" name=""/>
        <dsp:cNvSpPr/>
      </dsp:nvSpPr>
      <dsp:spPr>
        <a:xfrm>
          <a:off x="1640195" y="1223121"/>
          <a:ext cx="2853950" cy="2853950"/>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zh-TW" altLang="en-US" sz="1300" kern="1200" smtClean="0"/>
            <a:t>帳戶管理</a:t>
          </a:r>
          <a:endParaRPr lang="zh-TW" altLang="en-US" sz="1300" kern="1200"/>
        </a:p>
      </dsp:txBody>
      <dsp:txXfrm>
        <a:off x="2328711" y="1420044"/>
        <a:ext cx="1476919" cy="393845"/>
      </dsp:txXfrm>
    </dsp:sp>
    <dsp:sp modelId="{D4C6FF43-CABB-44C9-AB57-01DAE6CAD5EA}">
      <dsp:nvSpPr>
        <dsp:cNvPr id="111623" name=""/>
        <dsp:cNvSpPr/>
      </dsp:nvSpPr>
      <dsp:spPr>
        <a:xfrm>
          <a:off x="1933961" y="1834682"/>
          <a:ext cx="2242389" cy="2242389"/>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zh-TW" altLang="en-US" sz="1300" kern="1200" smtClean="0"/>
            <a:t>防毒掃描</a:t>
          </a:r>
          <a:endParaRPr lang="zh-TW" altLang="en-US" sz="1300" kern="1200"/>
        </a:p>
      </dsp:txBody>
      <dsp:txXfrm>
        <a:off x="2449710" y="2036497"/>
        <a:ext cx="1210890" cy="403630"/>
      </dsp:txXfrm>
    </dsp:sp>
    <dsp:sp modelId="{6DBF5A9C-1C44-4370-A907-CCF2F9178BF2}">
      <dsp:nvSpPr>
        <dsp:cNvPr id="111624" name=""/>
        <dsp:cNvSpPr/>
      </dsp:nvSpPr>
      <dsp:spPr>
        <a:xfrm>
          <a:off x="2239741" y="2446243"/>
          <a:ext cx="1630828" cy="1630828"/>
        </a:xfrm>
        <a:prstGeom prst="ellips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zh-TW" altLang="en-US" sz="1300" kern="1200" smtClean="0"/>
            <a:t>個人主機  </a:t>
          </a:r>
          <a:r>
            <a:rPr lang="en-US" altLang="zh-TW" sz="1300" kern="1200" smtClean="0"/>
            <a:t>(</a:t>
          </a:r>
          <a:r>
            <a:rPr lang="zh-TW" altLang="en-US" sz="1300" kern="1200" smtClean="0"/>
            <a:t>資產</a:t>
          </a:r>
          <a:r>
            <a:rPr lang="en-US" altLang="zh-TW" sz="1300" kern="1200" smtClean="0"/>
            <a:t>)</a:t>
          </a:r>
          <a:endParaRPr lang="zh-TW" altLang="en-US" sz="1300" kern="1200"/>
        </a:p>
      </dsp:txBody>
      <dsp:txXfrm>
        <a:off x="2478570" y="2853950"/>
        <a:ext cx="1153170" cy="815414"/>
      </dsp:txXfrm>
    </dsp:sp>
  </dsp:spTree>
</dsp:drawing>
</file>

<file path=ppt/diagrams/drawing4.xml><?xml version="1.0" encoding="utf-8"?>
<dsp:drawing xmlns:a="http://schemas.openxmlformats.org/drawingml/2006/main" xmlns:r="http://schemas.openxmlformats.org/officeDocument/2006/relationships" xmlns:dsp="http://schemas.microsoft.com/office/drawing/2008/diagram">
  <dsp:spTree>
    <dsp:nvGrpSpPr>
      <dsp:cNvPr id="18" name=""/>
      <dsp:cNvGrpSpPr/>
    </dsp:nvGrpSpPr>
    <dsp:grpSpPr/>
    <dsp:sp modelId="{FAE8C44F-F2D7-45BC-A8EA-5C98D1356D76}">
      <dsp:nvSpPr>
        <dsp:cNvPr id="19" name=""/>
        <dsp:cNvSpPr/>
      </dsp:nvSpPr>
      <dsp:spPr>
        <a:xfrm>
          <a:off x="3202271" y="2935052"/>
          <a:ext cx="1473256" cy="656998"/>
        </a:xfrm>
        <a:custGeom>
          <a:rect l="0" t="0" r="0" b="0"/>
          <a:pathLst>
            <a:path>
              <a:moveTo>
                <a:pt x="0" y="0"/>
              </a:moveTo>
              <a:lnTo>
                <a:pt x="0" y="391672"/>
              </a:lnTo>
              <a:lnTo>
                <a:pt x="1473256" y="391672"/>
              </a:lnTo>
              <a:lnTo>
                <a:pt x="1473256" y="6569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a:lstStyle/>
        <a:p/>
      </dsp:txBody>
    </dsp:sp>
    <dsp:sp modelId="{843AC684-177E-4080-96F8-411C75059CB7}">
      <dsp:nvSpPr>
        <dsp:cNvPr id="20" name=""/>
        <dsp:cNvSpPr/>
      </dsp:nvSpPr>
      <dsp:spPr>
        <a:xfrm>
          <a:off x="1729015" y="2935052"/>
          <a:ext cx="1473256" cy="656998"/>
        </a:xfrm>
        <a:custGeom>
          <a:rect l="0" t="0" r="0" b="0"/>
          <a:pathLst>
            <a:path>
              <a:moveTo>
                <a:pt x="1473256" y="0"/>
              </a:moveTo>
              <a:lnTo>
                <a:pt x="1473256" y="391672"/>
              </a:lnTo>
              <a:lnTo>
                <a:pt x="0" y="391672"/>
              </a:lnTo>
              <a:lnTo>
                <a:pt x="0" y="65699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a:lstStyle/>
        <a:p/>
      </dsp:txBody>
    </dsp:sp>
    <dsp:sp modelId="{B944C2CA-5848-4238-9FDA-2842520BE48C}">
      <dsp:nvSpPr>
        <dsp:cNvPr id="21" name=""/>
        <dsp:cNvSpPr/>
      </dsp:nvSpPr>
      <dsp:spPr>
        <a:xfrm>
          <a:off x="3156551" y="1140940"/>
          <a:ext cx="91440" cy="656998"/>
        </a:xfrm>
        <a:custGeom>
          <a:rect l="0" t="0" r="0" b="0"/>
          <a:pathLst>
            <a:path>
              <a:moveTo>
                <a:pt x="45720" y="0"/>
              </a:moveTo>
              <a:lnTo>
                <a:pt x="45720" y="6569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a:lstStyle/>
        <a:p/>
      </dsp:txBody>
    </dsp:sp>
    <dsp:sp modelId="{FBEEB78E-F467-44F7-AED8-84603C000109}">
      <dsp:nvSpPr>
        <dsp:cNvPr id="22" name=""/>
        <dsp:cNvSpPr/>
      </dsp:nvSpPr>
      <dsp:spPr>
        <a:xfrm>
          <a:off x="2104153" y="3826"/>
          <a:ext cx="2196235" cy="1137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0459" numCol="1" spcCol="1270" anchor="ctr" anchorCtr="0">
          <a:noAutofit/>
        </a:bodyPr>
        <a:lstStyle/>
        <a:p>
          <a:pPr lvl="0" algn="ctr" defTabSz="933450">
            <a:lnSpc>
              <a:spcPct val="90000"/>
            </a:lnSpc>
            <a:spcBef>
              <a:spcPct val="0"/>
            </a:spcBef>
            <a:spcAft>
              <a:spcPct val="35000"/>
            </a:spcAft>
          </a:pPr>
          <a:r>
            <a:rPr lang="en-US" altLang="zh-TW" sz="2100" kern="1200" smtClean="0">
              <a:solidFill>
                <a:srgbClr val="0000FF"/>
              </a:solidFill>
              <a:latin typeface="+mn-ea"/>
              <a:ea typeface="+mn-ea"/>
            </a:rPr>
            <a:t>ISMS</a:t>
          </a:r>
          <a:r>
            <a:rPr lang="zh-TW" altLang="en-US" sz="2100" kern="1200" smtClean="0">
              <a:solidFill>
                <a:srgbClr val="0000FF"/>
              </a:solidFill>
              <a:latin typeface="+mn-ea"/>
              <a:ea typeface="+mn-ea"/>
            </a:rPr>
            <a:t>是什麼</a:t>
          </a:r>
          <a:r>
            <a:rPr lang="en-US" altLang="zh-TW" sz="2100" kern="1200" smtClean="0">
              <a:solidFill>
                <a:srgbClr val="0000FF"/>
              </a:solidFill>
              <a:latin typeface="+mn-ea"/>
              <a:ea typeface="+mn-ea"/>
            </a:rPr>
            <a:t>?</a:t>
          </a:r>
        </a:p>
        <a:p>
          <a:pPr lvl="0" algn="ctr" defTabSz="933450">
            <a:lnSpc>
              <a:spcPct val="90000"/>
            </a:lnSpc>
            <a:spcBef>
              <a:spcPct val="0"/>
            </a:spcBef>
            <a:spcAft>
              <a:spcPct val="35000"/>
            </a:spcAft>
          </a:pPr>
          <a:r>
            <a:rPr lang="zh-TW" altLang="en-US" sz="2100" kern="1200" smtClean="0">
              <a:solidFill>
                <a:srgbClr val="0000FF"/>
              </a:solidFill>
              <a:latin typeface="+mn-ea"/>
              <a:ea typeface="+mn-ea"/>
            </a:rPr>
            <a:t>必須做些什麼</a:t>
          </a:r>
          <a:endParaRPr lang="zh-TW" altLang="en-US" sz="2100" kern="1200">
            <a:solidFill>
              <a:srgbClr val="0000FF"/>
            </a:solidFill>
            <a:latin typeface="+mn-ea"/>
            <a:ea typeface="+mn-ea"/>
          </a:endParaRPr>
        </a:p>
      </dsp:txBody>
      <dsp:txXfrm>
        <a:off x="2104153" y="3826"/>
        <a:ext cx="2196235" cy="1137113"/>
      </dsp:txXfrm>
    </dsp:sp>
    <dsp:sp modelId="{FFDCDAEE-BC48-4787-BA07-7B74F33B5A52}">
      <dsp:nvSpPr>
        <dsp:cNvPr id="23" name=""/>
        <dsp:cNvSpPr/>
      </dsp:nvSpPr>
      <dsp:spPr>
        <a:xfrm>
          <a:off x="2543400" y="888248"/>
          <a:ext cx="1976612" cy="3790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040" tIns="16510" rIns="66040" bIns="16510" numCol="1" spcCol="1270" anchor="ctr" anchorCtr="0">
          <a:noAutofit/>
        </a:bodyPr>
        <a:lstStyle/>
        <a:p>
          <a:pPr lvl="0" algn="ctr" defTabSz="1155700">
            <a:lnSpc>
              <a:spcPct val="90000"/>
            </a:lnSpc>
            <a:spcBef>
              <a:spcPct val="0"/>
            </a:spcBef>
            <a:spcAft>
              <a:spcPct val="35000"/>
            </a:spcAft>
          </a:pPr>
          <a:r>
            <a:rPr lang="en-US" altLang="zh-TW" sz="2600" kern="1200" smtClean="0"/>
            <a:t>ISO</a:t>
          </a:r>
          <a:r>
            <a:rPr lang="zh-TW" altLang="en-US" sz="2600" kern="1200" smtClean="0"/>
            <a:t> </a:t>
          </a:r>
          <a:r>
            <a:rPr lang="en-US" altLang="zh-TW" sz="2600" kern="1200" smtClean="0"/>
            <a:t>27001</a:t>
          </a:r>
          <a:endParaRPr lang="zh-TW" altLang="en-US" sz="2600" kern="1200"/>
        </a:p>
      </dsp:txBody>
      <dsp:txXfrm>
        <a:off x="2543400" y="888248"/>
        <a:ext cx="1976612" cy="379037"/>
      </dsp:txXfrm>
    </dsp:sp>
    <dsp:sp modelId="{8DFF884A-145E-4AC3-BE9A-A7AB462F2C9C}">
      <dsp:nvSpPr>
        <dsp:cNvPr id="24" name=""/>
        <dsp:cNvSpPr/>
      </dsp:nvSpPr>
      <dsp:spPr>
        <a:xfrm>
          <a:off x="2104153" y="1797939"/>
          <a:ext cx="2196235" cy="1137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0459" numCol="1" spcCol="1270" anchor="ctr" anchorCtr="0">
          <a:noAutofit/>
        </a:bodyPr>
        <a:lstStyle/>
        <a:p>
          <a:pPr lvl="0" algn="ctr" defTabSz="933450">
            <a:lnSpc>
              <a:spcPct val="90000"/>
            </a:lnSpc>
            <a:spcBef>
              <a:spcPct val="0"/>
            </a:spcBef>
            <a:spcAft>
              <a:spcPct val="35000"/>
            </a:spcAft>
          </a:pPr>
          <a:r>
            <a:rPr lang="en-US" altLang="zh-TW" sz="2100" kern="1200" smtClean="0">
              <a:solidFill>
                <a:srgbClr val="0000FF"/>
              </a:solidFill>
              <a:latin typeface="+mn-ea"/>
              <a:ea typeface="+mn-ea"/>
            </a:rPr>
            <a:t>ISMS</a:t>
          </a:r>
          <a:r>
            <a:rPr lang="zh-TW" altLang="en-US" sz="2100" kern="1200" smtClean="0">
              <a:solidFill>
                <a:srgbClr val="0000FF"/>
              </a:solidFill>
              <a:latin typeface="+mn-ea"/>
              <a:ea typeface="+mn-ea"/>
            </a:rPr>
            <a:t>如何提供資訊安全</a:t>
          </a:r>
          <a:r>
            <a:rPr lang="en-US" altLang="zh-TW" sz="2100" kern="1200" smtClean="0">
              <a:solidFill>
                <a:srgbClr val="0000FF"/>
              </a:solidFill>
              <a:latin typeface="+mn-ea"/>
              <a:ea typeface="+mn-ea"/>
            </a:rPr>
            <a:t>??</a:t>
          </a:r>
          <a:endParaRPr lang="zh-TW" altLang="en-US" sz="2100" kern="1200">
            <a:solidFill>
              <a:srgbClr val="0000FF"/>
            </a:solidFill>
            <a:latin typeface="+mn-ea"/>
            <a:ea typeface="+mn-ea"/>
          </a:endParaRPr>
        </a:p>
      </dsp:txBody>
      <dsp:txXfrm>
        <a:off x="2104153" y="1797939"/>
        <a:ext cx="2196235" cy="1137113"/>
      </dsp:txXfrm>
    </dsp:sp>
    <dsp:sp modelId="{DDE96109-2566-4FC3-ADE6-941C91C7E930}">
      <dsp:nvSpPr>
        <dsp:cNvPr id="25" name=""/>
        <dsp:cNvSpPr/>
      </dsp:nvSpPr>
      <dsp:spPr>
        <a:xfrm>
          <a:off x="2543400" y="2682360"/>
          <a:ext cx="1976612" cy="3790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040" tIns="16510" rIns="66040" bIns="16510" numCol="1" spcCol="1270" anchor="ctr" anchorCtr="0">
          <a:noAutofit/>
        </a:bodyPr>
        <a:lstStyle/>
        <a:p>
          <a:pPr lvl="0" algn="ctr" defTabSz="1155700">
            <a:lnSpc>
              <a:spcPct val="90000"/>
            </a:lnSpc>
            <a:spcBef>
              <a:spcPct val="0"/>
            </a:spcBef>
            <a:spcAft>
              <a:spcPct val="35000"/>
            </a:spcAft>
          </a:pPr>
          <a:r>
            <a:rPr lang="en-US" altLang="zh-TW" sz="2600" kern="1200" smtClean="0"/>
            <a:t>ISO</a:t>
          </a:r>
          <a:r>
            <a:rPr lang="zh-TW" altLang="en-US" sz="2600" kern="1200" smtClean="0"/>
            <a:t> </a:t>
          </a:r>
          <a:r>
            <a:rPr lang="en-US" altLang="zh-TW" sz="2600" kern="1200" smtClean="0"/>
            <a:t>27002</a:t>
          </a:r>
          <a:endParaRPr lang="zh-TW" altLang="en-US" sz="2600" kern="1200"/>
        </a:p>
      </dsp:txBody>
      <dsp:txXfrm>
        <a:off x="2543400" y="2682360"/>
        <a:ext cx="1976612" cy="379037"/>
      </dsp:txXfrm>
    </dsp:sp>
    <dsp:sp modelId="{9A817744-76ED-4551-B8B8-C56F68C08293}">
      <dsp:nvSpPr>
        <dsp:cNvPr id="26" name=""/>
        <dsp:cNvSpPr/>
      </dsp:nvSpPr>
      <dsp:spPr>
        <a:xfrm>
          <a:off x="630897" y="3592051"/>
          <a:ext cx="2196235" cy="1137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0459" numCol="1" spcCol="1270" anchor="ctr" anchorCtr="0">
          <a:noAutofit/>
        </a:bodyPr>
        <a:lstStyle/>
        <a:p>
          <a:pPr lvl="0" algn="ctr" defTabSz="933450">
            <a:lnSpc>
              <a:spcPct val="90000"/>
            </a:lnSpc>
            <a:spcBef>
              <a:spcPct val="0"/>
            </a:spcBef>
            <a:spcAft>
              <a:spcPct val="35000"/>
            </a:spcAft>
          </a:pPr>
          <a:r>
            <a:rPr lang="zh-TW" altLang="en-US" sz="2100" kern="1200" smtClean="0">
              <a:solidFill>
                <a:srgbClr val="0000FF"/>
              </a:solidFill>
              <a:latin typeface="+mn-ea"/>
              <a:ea typeface="+mn-ea"/>
            </a:rPr>
            <a:t>金融機構如何實施</a:t>
          </a:r>
          <a:r>
            <a:rPr lang="en-US" altLang="zh-TW" sz="2100" kern="1200" smtClean="0">
              <a:solidFill>
                <a:srgbClr val="0000FF"/>
              </a:solidFill>
              <a:latin typeface="+mn-ea"/>
              <a:ea typeface="+mn-ea"/>
            </a:rPr>
            <a:t>ISMS</a:t>
          </a:r>
          <a:r>
            <a:rPr lang="zh-TW" altLang="en-US" sz="2100" kern="1200" smtClean="0">
              <a:solidFill>
                <a:srgbClr val="0000FF"/>
              </a:solidFill>
              <a:latin typeface="+mn-ea"/>
              <a:ea typeface="+mn-ea"/>
            </a:rPr>
            <a:t>的資訊安全</a:t>
          </a:r>
          <a:r>
            <a:rPr lang="en-US" altLang="zh-TW" sz="2100" kern="1200" smtClean="0">
              <a:solidFill>
                <a:srgbClr val="0000FF"/>
              </a:solidFill>
              <a:latin typeface="+mn-ea"/>
              <a:ea typeface="+mn-ea"/>
            </a:rPr>
            <a:t>?</a:t>
          </a:r>
          <a:endParaRPr lang="zh-TW" altLang="en-US" sz="2100" kern="1200">
            <a:solidFill>
              <a:srgbClr val="0000FF"/>
            </a:solidFill>
            <a:latin typeface="+mn-ea"/>
            <a:ea typeface="+mn-ea"/>
          </a:endParaRPr>
        </a:p>
      </dsp:txBody>
      <dsp:txXfrm>
        <a:off x="630897" y="3592051"/>
        <a:ext cx="2196235" cy="1137113"/>
      </dsp:txXfrm>
    </dsp:sp>
    <dsp:sp modelId="{56275E4B-E49E-4A2D-8557-52818AFD3A9B}">
      <dsp:nvSpPr>
        <dsp:cNvPr id="27" name=""/>
        <dsp:cNvSpPr/>
      </dsp:nvSpPr>
      <dsp:spPr>
        <a:xfrm>
          <a:off x="1070144" y="4476473"/>
          <a:ext cx="1976612" cy="3790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040" tIns="16510" rIns="66040" bIns="16510" numCol="1" spcCol="1270" anchor="ctr" anchorCtr="0">
          <a:noAutofit/>
        </a:bodyPr>
        <a:lstStyle/>
        <a:p>
          <a:pPr lvl="0" algn="ctr" defTabSz="1155700">
            <a:lnSpc>
              <a:spcPct val="90000"/>
            </a:lnSpc>
            <a:spcBef>
              <a:spcPct val="0"/>
            </a:spcBef>
            <a:spcAft>
              <a:spcPct val="35000"/>
            </a:spcAft>
          </a:pPr>
          <a:r>
            <a:rPr lang="en-US" altLang="zh-TW" sz="2600" kern="1200" smtClean="0"/>
            <a:t>ISO</a:t>
          </a:r>
          <a:r>
            <a:rPr lang="zh-TW" altLang="en-US" sz="2600" kern="1200" smtClean="0"/>
            <a:t> </a:t>
          </a:r>
          <a:r>
            <a:rPr lang="en-US" altLang="zh-TW" sz="2600" kern="1200" smtClean="0"/>
            <a:t>27015</a:t>
          </a:r>
          <a:endParaRPr lang="zh-TW" altLang="en-US" sz="2600" kern="1200"/>
        </a:p>
      </dsp:txBody>
      <dsp:txXfrm>
        <a:off x="1070144" y="4476473"/>
        <a:ext cx="1976612" cy="379037"/>
      </dsp:txXfrm>
    </dsp:sp>
    <dsp:sp modelId="{6F1699AD-827B-4CB9-9E39-F521E38CB29E}">
      <dsp:nvSpPr>
        <dsp:cNvPr id="28" name=""/>
        <dsp:cNvSpPr/>
      </dsp:nvSpPr>
      <dsp:spPr>
        <a:xfrm>
          <a:off x="3577409" y="3592051"/>
          <a:ext cx="2196235" cy="1137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60459" numCol="1" spcCol="1270" anchor="ctr" anchorCtr="0">
          <a:noAutofit/>
        </a:bodyPr>
        <a:lstStyle/>
        <a:p>
          <a:pPr lvl="0" algn="ctr" defTabSz="933450">
            <a:lnSpc>
              <a:spcPct val="90000"/>
            </a:lnSpc>
            <a:spcBef>
              <a:spcPct val="0"/>
            </a:spcBef>
            <a:spcAft>
              <a:spcPct val="35000"/>
            </a:spcAft>
          </a:pPr>
          <a:r>
            <a:rPr lang="zh-TW" altLang="en-US" sz="2100" kern="1200" smtClean="0">
              <a:solidFill>
                <a:srgbClr val="0000FF"/>
              </a:solidFill>
              <a:latin typeface="+mn-ea"/>
              <a:ea typeface="+mn-ea"/>
            </a:rPr>
            <a:t>醫療機構如何實施</a:t>
          </a:r>
          <a:r>
            <a:rPr lang="en-US" altLang="zh-TW" sz="2100" kern="1200" smtClean="0">
              <a:solidFill>
                <a:srgbClr val="0000FF"/>
              </a:solidFill>
              <a:latin typeface="+mn-ea"/>
              <a:ea typeface="+mn-ea"/>
            </a:rPr>
            <a:t>ISMS</a:t>
          </a:r>
          <a:r>
            <a:rPr lang="zh-TW" altLang="en-US" sz="2100" kern="1200" smtClean="0">
              <a:solidFill>
                <a:srgbClr val="0000FF"/>
              </a:solidFill>
              <a:latin typeface="+mn-ea"/>
              <a:ea typeface="+mn-ea"/>
            </a:rPr>
            <a:t>的資訊安全</a:t>
          </a:r>
          <a:r>
            <a:rPr lang="en-US" altLang="zh-TW" sz="2100" kern="1200" smtClean="0">
              <a:solidFill>
                <a:srgbClr val="0000FF"/>
              </a:solidFill>
              <a:latin typeface="+mn-ea"/>
              <a:ea typeface="+mn-ea"/>
            </a:rPr>
            <a:t>?</a:t>
          </a:r>
          <a:endParaRPr lang="zh-TW" altLang="en-US" sz="2100" kern="1200"/>
        </a:p>
      </dsp:txBody>
      <dsp:txXfrm>
        <a:off x="3577409" y="3592051"/>
        <a:ext cx="2196235" cy="1137113"/>
      </dsp:txXfrm>
    </dsp:sp>
    <dsp:sp modelId="{D1CF7755-2B95-40E5-BFB3-00AE9A262010}">
      <dsp:nvSpPr>
        <dsp:cNvPr id="29" name=""/>
        <dsp:cNvSpPr/>
      </dsp:nvSpPr>
      <dsp:spPr>
        <a:xfrm>
          <a:off x="4016656" y="4476473"/>
          <a:ext cx="1976612" cy="3790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040" tIns="16510" rIns="66040" bIns="16510" numCol="1" spcCol="1270" anchor="ctr" anchorCtr="0">
          <a:noAutofit/>
        </a:bodyPr>
        <a:lstStyle/>
        <a:p>
          <a:pPr lvl="0" algn="ctr" defTabSz="1155700">
            <a:lnSpc>
              <a:spcPct val="90000"/>
            </a:lnSpc>
            <a:spcBef>
              <a:spcPct val="0"/>
            </a:spcBef>
            <a:spcAft>
              <a:spcPct val="35000"/>
            </a:spcAft>
          </a:pPr>
          <a:r>
            <a:rPr lang="en-US" altLang="zh-TW" sz="2600" kern="1200" smtClean="0"/>
            <a:t>ISO</a:t>
          </a:r>
          <a:r>
            <a:rPr lang="zh-TW" altLang="en-US" sz="2600" kern="1200" smtClean="0"/>
            <a:t> </a:t>
          </a:r>
          <a:r>
            <a:rPr lang="en-US" altLang="en-US" sz="2600" kern="1200" smtClean="0"/>
            <a:t>27799</a:t>
          </a:r>
          <a:endParaRPr lang="zh-TW" altLang="en-US" sz="2600" kern="1200"/>
        </a:p>
      </dsp:txBody>
      <dsp:txXfrm>
        <a:off x="4016656" y="4476473"/>
        <a:ext cx="1976612" cy="379037"/>
      </dsp:txXfrm>
    </dsp:sp>
  </dsp:spTree>
</dsp:drawing>
</file>

<file path=ppt/diagrams/drawing5.xml><?xml version="1.0" encoding="utf-8"?>
<dsp:drawing xmlns:a="http://schemas.openxmlformats.org/drawingml/2006/main" xmlns:r="http://schemas.openxmlformats.org/officeDocument/2006/relationships" xmlns:dsp="http://schemas.microsoft.com/office/drawing/2008/diagram">
  <dsp:spTree>
    <dsp:nvGrpSpPr>
      <dsp:cNvPr id="18436" name=""/>
      <dsp:cNvGrpSpPr/>
    </dsp:nvGrpSpPr>
    <dsp:grpSpPr/>
    <dsp:sp modelId="{C4DCE039-EF09-433F-8F05-81343C1EC57B}">
      <dsp:nvSpPr>
        <dsp:cNvPr id="18437" name=""/>
        <dsp:cNvSpPr/>
      </dsp:nvSpPr>
      <dsp:spPr>
        <a:xfrm>
          <a:off x="3979292" y="2091584"/>
          <a:ext cx="2824013" cy="671986"/>
        </a:xfrm>
        <a:custGeom>
          <a:rect l="0" t="0" r="0" b="0"/>
          <a:pathLst>
            <a:path>
              <a:moveTo>
                <a:pt x="0" y="0"/>
              </a:moveTo>
              <a:lnTo>
                <a:pt x="0" y="457939"/>
              </a:lnTo>
              <a:lnTo>
                <a:pt x="2824013" y="457939"/>
              </a:lnTo>
              <a:lnTo>
                <a:pt x="2824013" y="67198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a:lstStyle/>
        <a:p/>
      </dsp:txBody>
    </dsp:sp>
    <dsp:sp modelId="{91B18BC2-D908-4E5D-AD95-7786B515F9B8}">
      <dsp:nvSpPr>
        <dsp:cNvPr id="18438" name=""/>
        <dsp:cNvSpPr/>
      </dsp:nvSpPr>
      <dsp:spPr>
        <a:xfrm>
          <a:off x="3933572" y="2091584"/>
          <a:ext cx="91440" cy="671986"/>
        </a:xfrm>
        <a:custGeom>
          <a:rect l="0" t="0" r="0" b="0"/>
          <a:pathLst>
            <a:path>
              <a:moveTo>
                <a:pt x="45720" y="0"/>
              </a:moveTo>
              <a:lnTo>
                <a:pt x="45720" y="67198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a:lstStyle/>
        <a:p/>
      </dsp:txBody>
    </dsp:sp>
    <dsp:sp modelId="{275C1167-2DCF-4E61-BF95-C071147FFB43}">
      <dsp:nvSpPr>
        <dsp:cNvPr id="18439" name=""/>
        <dsp:cNvSpPr/>
      </dsp:nvSpPr>
      <dsp:spPr>
        <a:xfrm>
          <a:off x="1155278" y="2091584"/>
          <a:ext cx="2824013" cy="671986"/>
        </a:xfrm>
        <a:custGeom>
          <a:rect l="0" t="0" r="0" b="0"/>
          <a:pathLst>
            <a:path>
              <a:moveTo>
                <a:pt x="2824013" y="0"/>
              </a:moveTo>
              <a:lnTo>
                <a:pt x="2824013" y="457939"/>
              </a:lnTo>
              <a:lnTo>
                <a:pt x="0" y="457939"/>
              </a:lnTo>
              <a:lnTo>
                <a:pt x="0" y="67198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a:lstStyle/>
        <a:p/>
      </dsp:txBody>
    </dsp:sp>
    <dsp:sp modelId="{F311F107-0C1A-4A2A-9F0D-AC217F279AFF}">
      <dsp:nvSpPr>
        <dsp:cNvPr id="18440" name=""/>
        <dsp:cNvSpPr/>
      </dsp:nvSpPr>
      <dsp:spPr>
        <a:xfrm>
          <a:off x="2824013" y="624380"/>
          <a:ext cx="2310556" cy="1467203"/>
        </a:xfrm>
        <a:prstGeom prst="roundRect">
          <a:avLst>
            <a:gd name="adj" fmla="val 10000"/>
          </a:avLst>
        </a:prstGeom>
        <a:solidFill>
          <a:srgbClr val="336699"/>
        </a:solidFill>
        <a:ln w="25400" cap="flat" cmpd="sng" algn="ctr">
          <a:solidFill>
            <a:srgbClr val="336699"/>
          </a:solidFill>
          <a:prstDash val="solid"/>
        </a:ln>
        <a:effectLst/>
      </dsp:spPr>
      <dsp:style>
        <a:lnRef idx="2">
          <a:scrgbClr r="0" g="0" b="0"/>
        </a:lnRef>
        <a:fillRef idx="1">
          <a:scrgbClr r="0" g="0" b="0"/>
        </a:fillRef>
        <a:effectRef idx="0">
          <a:scrgbClr r="0" g="0" b="0"/>
        </a:effectRef>
        <a:fontRef idx="minor">
          <a:schemeClr val="lt1"/>
        </a:fontRef>
      </dsp:style>
      <dsp:txBody>
        <a:bodyPr/>
        <a:lstStyle/>
        <a:p/>
      </dsp:txBody>
    </dsp:sp>
    <dsp:sp modelId="{4571AF12-9E8A-45CE-B6CC-B2CB09FD8615}">
      <dsp:nvSpPr>
        <dsp:cNvPr id="18441" name=""/>
        <dsp:cNvSpPr/>
      </dsp:nvSpPr>
      <dsp:spPr>
        <a:xfrm>
          <a:off x="3080742" y="868273"/>
          <a:ext cx="2310556" cy="1467203"/>
        </a:xfrm>
        <a:prstGeom prst="roundRect">
          <a:avLst>
            <a:gd name="adj" fmla="val 10000"/>
          </a:avLst>
        </a:prstGeom>
        <a:solidFill>
          <a:schemeClr val="lt1">
            <a:alpha val="90000"/>
            <a:hueOff val="0"/>
            <a:satOff val="0"/>
            <a:lumOff val="0"/>
            <a:alphaOff val="0"/>
          </a:schemeClr>
        </a:solidFill>
        <a:ln w="25400" cap="flat" cmpd="sng" algn="ctr">
          <a:solidFill>
            <a:srgbClr val="336699"/>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TW" altLang="en-US" sz="2000" kern="1200" baseline="0" smtClean="0">
              <a:latin typeface="Calibri" pitchFamily="34" charset="0"/>
              <a:ea typeface="標楷體" pitchFamily="65" charset="-120"/>
            </a:rPr>
            <a:t>資訊安全的目標  </a:t>
          </a:r>
          <a:r>
            <a:rPr lang="en-US" altLang="zh-TW" sz="2000" kern="1200" baseline="0" smtClean="0">
              <a:latin typeface="Calibri" pitchFamily="34" charset="0"/>
              <a:ea typeface="標楷體" pitchFamily="65" charset="-120"/>
            </a:rPr>
            <a:t>(Goals) </a:t>
          </a:r>
          <a:endParaRPr lang="zh-TW" altLang="en-US" sz="2000" kern="1200" baseline="0">
            <a:latin typeface="Calibri" panose="020f0502020204030204" pitchFamily="34" charset="0"/>
            <a:ea typeface="標楷體" panose="03000509000000000000" pitchFamily="65" charset="-120"/>
          </a:endParaRPr>
        </a:p>
      </dsp:txBody>
      <dsp:txXfrm>
        <a:off x="3123715" y="911246"/>
        <a:ext cx="2224610" cy="1381257"/>
      </dsp:txXfrm>
    </dsp:sp>
    <dsp:sp modelId="{1D4F5F70-9DD3-4EF3-882A-13594E29EF9A}">
      <dsp:nvSpPr>
        <dsp:cNvPr id="18442" name=""/>
        <dsp:cNvSpPr/>
      </dsp:nvSpPr>
      <dsp:spPr>
        <a:xfrm>
          <a:off x="0" y="2763571"/>
          <a:ext cx="2310556" cy="1467203"/>
        </a:xfrm>
        <a:prstGeom prst="roundRect">
          <a:avLst>
            <a:gd name="adj" fmla="val 10000"/>
          </a:avLst>
        </a:prstGeom>
        <a:solidFill>
          <a:srgbClr val="3366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a:lstStyle/>
        <a:p/>
      </dsp:txBody>
    </dsp:sp>
    <dsp:sp modelId="{DB1DC5AE-01CB-41F8-8421-6031777A0961}">
      <dsp:nvSpPr>
        <dsp:cNvPr id="18443" name=""/>
        <dsp:cNvSpPr/>
      </dsp:nvSpPr>
      <dsp:spPr>
        <a:xfrm>
          <a:off x="256728" y="3007463"/>
          <a:ext cx="2310556" cy="1467203"/>
        </a:xfrm>
        <a:prstGeom prst="roundRect">
          <a:avLst>
            <a:gd name="adj" fmla="val 10000"/>
          </a:avLst>
        </a:prstGeom>
        <a:solidFill>
          <a:schemeClr val="lt1">
            <a:alpha val="90000"/>
            <a:hueOff val="0"/>
            <a:satOff val="0"/>
            <a:lumOff val="0"/>
            <a:alphaOff val="0"/>
          </a:schemeClr>
        </a:solidFill>
        <a:ln w="25400" cap="flat" cmpd="sng" algn="ctr">
          <a:solidFill>
            <a:srgbClr val="336699"/>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ts val="2500"/>
            </a:lnSpc>
            <a:spcBef>
              <a:spcPct val="0"/>
            </a:spcBef>
            <a:spcAft>
              <a:spcPct val="0"/>
            </a:spcAft>
          </a:pPr>
          <a:r>
            <a:rPr lang="zh-TW" altLang="en-US" sz="2000" kern="1200" baseline="0" smtClean="0">
              <a:latin typeface="Calibri" pitchFamily="34" charset="0"/>
              <a:ea typeface="標楷體" pitchFamily="65" charset="-120"/>
            </a:rPr>
            <a:t>預防 </a:t>
          </a:r>
          <a:r>
            <a:rPr lang="en-US" altLang="zh-TW" sz="2000" kern="1200" baseline="0" smtClean="0">
              <a:latin typeface="Calibri" pitchFamily="34" charset="0"/>
              <a:ea typeface="標楷體" pitchFamily="65" charset="-120"/>
            </a:rPr>
            <a:t>(Prevention)</a:t>
          </a:r>
          <a:r>
            <a:rPr lang="zh-TW" altLang="en-US" sz="2000" kern="1200" baseline="0" smtClean="0">
              <a:latin typeface="Calibri" pitchFamily="34" charset="0"/>
              <a:ea typeface="標楷體" pitchFamily="65" charset="-120"/>
            </a:rPr>
            <a:t>：預防電腦或資訊被違規使用。</a:t>
          </a:r>
          <a:endParaRPr lang="zh-TW" altLang="en-US" sz="2000" kern="1200" baseline="0">
            <a:latin typeface="Calibri" pitchFamily="34" charset="0"/>
            <a:ea typeface="標楷體" pitchFamily="65" charset="-120"/>
          </a:endParaRPr>
        </a:p>
      </dsp:txBody>
      <dsp:txXfrm>
        <a:off x="299701" y="3050436"/>
        <a:ext cx="2224610" cy="1381257"/>
      </dsp:txXfrm>
    </dsp:sp>
    <dsp:sp modelId="{6B2BFC96-AAD5-4626-95FA-22502F71F2D7}">
      <dsp:nvSpPr>
        <dsp:cNvPr id="18444" name=""/>
        <dsp:cNvSpPr/>
      </dsp:nvSpPr>
      <dsp:spPr>
        <a:xfrm>
          <a:off x="2824013" y="2763571"/>
          <a:ext cx="2310556" cy="1467203"/>
        </a:xfrm>
        <a:prstGeom prst="roundRect">
          <a:avLst>
            <a:gd name="adj" fmla="val 10000"/>
          </a:avLst>
        </a:prstGeom>
        <a:solidFill>
          <a:srgbClr val="3366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a:lstStyle/>
        <a:p/>
      </dsp:txBody>
    </dsp:sp>
    <dsp:sp modelId="{E4268269-7D34-4838-85D5-E0ECC0BD8B74}">
      <dsp:nvSpPr>
        <dsp:cNvPr id="18445" name=""/>
        <dsp:cNvSpPr/>
      </dsp:nvSpPr>
      <dsp:spPr>
        <a:xfrm>
          <a:off x="3080742" y="3007463"/>
          <a:ext cx="2310556" cy="1467203"/>
        </a:xfrm>
        <a:prstGeom prst="roundRect">
          <a:avLst>
            <a:gd name="adj" fmla="val 10000"/>
          </a:avLst>
        </a:prstGeom>
        <a:solidFill>
          <a:schemeClr val="lt1">
            <a:alpha val="90000"/>
            <a:hueOff val="0"/>
            <a:satOff val="0"/>
            <a:lumOff val="0"/>
            <a:alphaOff val="0"/>
          </a:schemeClr>
        </a:solidFill>
        <a:ln w="25400" cap="flat" cmpd="sng" algn="ctr">
          <a:solidFill>
            <a:srgbClr val="336699"/>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ts val="2500"/>
            </a:lnSpc>
            <a:spcBef>
              <a:spcPct val="0"/>
            </a:spcBef>
            <a:spcAft>
              <a:spcPct val="0"/>
            </a:spcAft>
          </a:pPr>
          <a:r>
            <a:rPr lang="zh-TW" altLang="en-US" sz="2000" kern="1200" baseline="0" smtClean="0">
              <a:latin typeface="Calibri" pitchFamily="34" charset="0"/>
              <a:ea typeface="標楷體" pitchFamily="65" charset="-120"/>
            </a:rPr>
            <a:t>偵測 </a:t>
          </a:r>
          <a:r>
            <a:rPr lang="en-US" altLang="zh-TW" sz="2000" kern="1200" baseline="0" smtClean="0">
              <a:latin typeface="Calibri" pitchFamily="34" charset="0"/>
              <a:ea typeface="標楷體" pitchFamily="65" charset="-120"/>
            </a:rPr>
            <a:t>(Detection)</a:t>
          </a:r>
          <a:r>
            <a:rPr lang="zh-TW" altLang="en-US" sz="2000" kern="1200" baseline="0" smtClean="0">
              <a:latin typeface="Calibri" pitchFamily="34" charset="0"/>
              <a:ea typeface="標楷體" pitchFamily="65" charset="-120"/>
            </a:rPr>
            <a:t>：  事件發生時能夠即時的偵測。</a:t>
          </a:r>
          <a:endParaRPr lang="zh-TW" altLang="en-US" sz="2000" kern="1200" baseline="0">
            <a:latin typeface="Calibri" pitchFamily="34" charset="0"/>
            <a:ea typeface="標楷體" pitchFamily="65" charset="-120"/>
          </a:endParaRPr>
        </a:p>
      </dsp:txBody>
      <dsp:txXfrm>
        <a:off x="3123715" y="3050436"/>
        <a:ext cx="2224610" cy="1381257"/>
      </dsp:txXfrm>
    </dsp:sp>
    <dsp:sp modelId="{5AA03217-8EC6-4CF0-8E85-C546147C27FD}">
      <dsp:nvSpPr>
        <dsp:cNvPr id="18446" name=""/>
        <dsp:cNvSpPr/>
      </dsp:nvSpPr>
      <dsp:spPr>
        <a:xfrm>
          <a:off x="5648027" y="2763571"/>
          <a:ext cx="2310556" cy="1467203"/>
        </a:xfrm>
        <a:prstGeom prst="roundRect">
          <a:avLst>
            <a:gd name="adj" fmla="val 10000"/>
          </a:avLst>
        </a:prstGeom>
        <a:solidFill>
          <a:srgbClr val="3366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a:lstStyle/>
        <a:p/>
      </dsp:txBody>
    </dsp:sp>
    <dsp:sp modelId="{B0AAA42C-B51D-45D9-AB86-C8B23BFDD6D8}">
      <dsp:nvSpPr>
        <dsp:cNvPr id="18447" name=""/>
        <dsp:cNvSpPr/>
      </dsp:nvSpPr>
      <dsp:spPr>
        <a:xfrm>
          <a:off x="5904756" y="3007463"/>
          <a:ext cx="2310556" cy="1467203"/>
        </a:xfrm>
        <a:prstGeom prst="roundRect">
          <a:avLst>
            <a:gd name="adj" fmla="val 10000"/>
          </a:avLst>
        </a:prstGeom>
        <a:solidFill>
          <a:schemeClr val="lt1">
            <a:alpha val="90000"/>
            <a:hueOff val="0"/>
            <a:satOff val="0"/>
            <a:lumOff val="0"/>
            <a:alphaOff val="0"/>
          </a:schemeClr>
        </a:solidFill>
        <a:ln w="25400" cap="flat" cmpd="sng" algn="ctr">
          <a:solidFill>
            <a:srgbClr val="336699"/>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ts val="2500"/>
            </a:lnSpc>
            <a:spcBef>
              <a:spcPct val="0"/>
            </a:spcBef>
            <a:spcAft>
              <a:spcPct val="0"/>
            </a:spcAft>
          </a:pPr>
          <a:r>
            <a:rPr lang="zh-TW" altLang="en-US" sz="2000" kern="1200" baseline="0" smtClean="0">
              <a:latin typeface="Calibri" pitchFamily="34" charset="0"/>
              <a:ea typeface="標楷體" pitchFamily="65" charset="-120"/>
            </a:rPr>
            <a:t>反應 </a:t>
          </a:r>
          <a:r>
            <a:rPr lang="en-US" altLang="zh-TW" sz="2000" kern="1200" baseline="0" smtClean="0">
              <a:latin typeface="Calibri" pitchFamily="34" charset="0"/>
              <a:ea typeface="標楷體" pitchFamily="65" charset="-120"/>
            </a:rPr>
            <a:t>(Response)</a:t>
          </a:r>
          <a:r>
            <a:rPr lang="zh-TW" altLang="en-US" sz="2000" kern="1200" baseline="0" smtClean="0">
              <a:latin typeface="Calibri" pitchFamily="34" charset="0"/>
              <a:ea typeface="標楷體" pitchFamily="65" charset="-120"/>
            </a:rPr>
            <a:t>：  發展策略因應遭受的攻擊與損失。</a:t>
          </a:r>
          <a:endParaRPr lang="zh-TW" altLang="en-US" sz="2000" kern="1200" baseline="0">
            <a:latin typeface="Calibri" pitchFamily="34" charset="0"/>
            <a:ea typeface="標楷體" pitchFamily="65" charset="-120"/>
          </a:endParaRPr>
        </a:p>
      </dsp:txBody>
      <dsp:txXfrm>
        <a:off x="5947729" y="3050436"/>
        <a:ext cx="2224610" cy="1381257"/>
      </dsp:txXfrm>
    </dsp:sp>
  </dsp:spTree>
</dsp:drawing>
</file>

<file path=ppt/diagrams/drawing6.xml><?xml version="1.0" encoding="utf-8"?>
<dsp:drawing xmlns:a="http://schemas.openxmlformats.org/drawingml/2006/main" xmlns:r="http://schemas.openxmlformats.org/officeDocument/2006/relationships" xmlns:dsp="http://schemas.microsoft.com/office/drawing/2008/diagram">
  <dsp:spTree>
    <dsp:nvGrpSpPr>
      <dsp:cNvPr id="61443" name=""/>
      <dsp:cNvGrpSpPr/>
    </dsp:nvGrpSpPr>
    <dsp:grpSpPr/>
    <dsp:sp modelId="{310D713F-8B26-436B-841E-282DA64ABD7F}">
      <dsp:nvSpPr>
        <dsp:cNvPr id="61444" name=""/>
        <dsp:cNvSpPr/>
      </dsp:nvSpPr>
      <dsp:spPr>
        <a:xfrm>
          <a:off x="2957" y="3871"/>
          <a:ext cx="8223684" cy="791223"/>
        </a:xfrm>
        <a:prstGeom prst="roundRect">
          <a:avLst>
            <a:gd name="adj" fmla="val 10000"/>
          </a:avLst>
        </a:prstGeom>
        <a:solidFill>
          <a:srgbClr val="7030A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TW" sz="2400" kern="1200" smtClean="0">
              <a:solidFill>
                <a:sysClr val="window" lastClr="FFFFFF"/>
              </a:solidFill>
              <a:latin typeface="+mn-ea"/>
              <a:ea typeface="+mn-ea"/>
              <a:cs typeface="+mn-cs"/>
            </a:rPr>
            <a:t>ISO</a:t>
          </a:r>
          <a:r>
            <a:rPr lang="en-US" altLang="en-US" sz="2400" kern="1200" smtClean="0">
              <a:solidFill>
                <a:sysClr val="window" lastClr="FFFFFF"/>
              </a:solidFill>
              <a:latin typeface="+mn-ea"/>
              <a:ea typeface="+mn-ea"/>
              <a:cs typeface="+mn-cs"/>
            </a:rPr>
            <a:t> </a:t>
          </a:r>
          <a:r>
            <a:rPr lang="en-US" altLang="zh-TW" sz="2400" kern="1200" smtClean="0">
              <a:solidFill>
                <a:sysClr val="window" lastClr="FFFFFF"/>
              </a:solidFill>
              <a:latin typeface="+mn-ea"/>
              <a:ea typeface="+mn-ea"/>
              <a:cs typeface="+mn-cs"/>
            </a:rPr>
            <a:t>27001</a:t>
          </a:r>
          <a:endParaRPr lang="zh-TW" altLang="en-US" sz="2400" kern="1200">
            <a:solidFill>
              <a:sysClr val="window" lastClr="FFFFFF"/>
            </a:solidFill>
            <a:latin typeface="+mn-ea"/>
            <a:ea typeface="+mn-ea"/>
            <a:cs typeface="+mn-cs"/>
          </a:endParaRPr>
        </a:p>
      </dsp:txBody>
      <dsp:txXfrm>
        <a:off x="26131" y="27045"/>
        <a:ext cx="8177336" cy="744875"/>
      </dsp:txXfrm>
    </dsp:sp>
    <dsp:sp modelId="{D1AC2CCF-7C51-4772-BFC2-BE826B26D234}">
      <dsp:nvSpPr>
        <dsp:cNvPr id="61445" name=""/>
        <dsp:cNvSpPr/>
      </dsp:nvSpPr>
      <dsp:spPr>
        <a:xfrm>
          <a:off x="2957" y="866428"/>
          <a:ext cx="2595860" cy="791223"/>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A.5</a:t>
          </a:r>
          <a:r>
            <a:rPr lang="zh-TW" altLang="en-US" sz="2800" kern="1200" smtClean="0">
              <a:solidFill>
                <a:schemeClr val="tx1"/>
              </a:solidFill>
              <a:latin typeface="+mn-ea"/>
              <a:ea typeface="+mn-ea"/>
              <a:cs typeface="+mn-cs"/>
            </a:rPr>
            <a:t> 安全政策</a:t>
          </a:r>
          <a:endParaRPr lang="zh-TW" altLang="en-US" sz="2800" kern="1200">
            <a:solidFill>
              <a:schemeClr val="tx1"/>
            </a:solidFill>
            <a:latin typeface="+mn-ea"/>
            <a:ea typeface="+mn-ea"/>
            <a:cs typeface="+mn-cs"/>
          </a:endParaRPr>
        </a:p>
      </dsp:txBody>
      <dsp:txXfrm>
        <a:off x="26131" y="889602"/>
        <a:ext cx="2549512" cy="744875"/>
      </dsp:txXfrm>
    </dsp:sp>
    <dsp:sp modelId="{0C77C1AC-8497-44EC-A951-885386FA180B}">
      <dsp:nvSpPr>
        <dsp:cNvPr id="61446" name=""/>
        <dsp:cNvSpPr/>
      </dsp:nvSpPr>
      <dsp:spPr>
        <a:xfrm>
          <a:off x="2957" y="1728985"/>
          <a:ext cx="2595860" cy="791223"/>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A.6</a:t>
          </a:r>
          <a:r>
            <a:rPr lang="zh-TW" altLang="en-US" sz="2800" kern="1200" smtClean="0">
              <a:solidFill>
                <a:schemeClr val="tx1"/>
              </a:solidFill>
              <a:latin typeface="+mn-ea"/>
              <a:ea typeface="+mn-ea"/>
              <a:cs typeface="+mn-cs"/>
            </a:rPr>
            <a:t> 安全組織</a:t>
          </a:r>
          <a:endParaRPr lang="zh-TW" altLang="en-US" sz="2800" kern="1200">
            <a:solidFill>
              <a:schemeClr val="tx1"/>
            </a:solidFill>
            <a:latin typeface="+mn-ea"/>
            <a:ea typeface="+mn-ea"/>
            <a:cs typeface="+mn-cs"/>
          </a:endParaRPr>
        </a:p>
      </dsp:txBody>
      <dsp:txXfrm>
        <a:off x="26131" y="1752159"/>
        <a:ext cx="2549512" cy="744875"/>
      </dsp:txXfrm>
    </dsp:sp>
    <dsp:sp modelId="{DAB137EB-31AC-493A-9AC5-8100AF47ABD5}">
      <dsp:nvSpPr>
        <dsp:cNvPr id="61447" name=""/>
        <dsp:cNvSpPr/>
      </dsp:nvSpPr>
      <dsp:spPr>
        <a:xfrm>
          <a:off x="2957" y="2591541"/>
          <a:ext cx="2595860" cy="791223"/>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A.7</a:t>
          </a:r>
          <a:r>
            <a:rPr lang="zh-TW" altLang="en-US" sz="2800" kern="1200" smtClean="0">
              <a:solidFill>
                <a:schemeClr val="tx1"/>
              </a:solidFill>
              <a:latin typeface="+mn-ea"/>
              <a:ea typeface="+mn-ea"/>
              <a:cs typeface="+mn-cs"/>
            </a:rPr>
            <a:t> 人力安全</a:t>
          </a:r>
          <a:endParaRPr lang="zh-TW" altLang="en-US" sz="2800" kern="1200">
            <a:solidFill>
              <a:schemeClr val="tx1"/>
            </a:solidFill>
            <a:latin typeface="+mn-ea"/>
            <a:ea typeface="+mn-ea"/>
            <a:cs typeface="+mn-cs"/>
          </a:endParaRPr>
        </a:p>
      </dsp:txBody>
      <dsp:txXfrm>
        <a:off x="26131" y="2614715"/>
        <a:ext cx="2549512" cy="744875"/>
      </dsp:txXfrm>
    </dsp:sp>
    <dsp:sp modelId="{894F1AD4-7A9C-4AE8-A3B2-D42FB75349C3}">
      <dsp:nvSpPr>
        <dsp:cNvPr id="61448" name=""/>
        <dsp:cNvSpPr/>
      </dsp:nvSpPr>
      <dsp:spPr>
        <a:xfrm>
          <a:off x="2957" y="3454098"/>
          <a:ext cx="2595860" cy="791223"/>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A.8</a:t>
          </a:r>
          <a:r>
            <a:rPr lang="zh-TW" altLang="en-US" sz="2800" kern="1200" smtClean="0">
              <a:solidFill>
                <a:schemeClr val="tx1"/>
              </a:solidFill>
              <a:latin typeface="+mn-ea"/>
              <a:ea typeface="+mn-ea"/>
              <a:cs typeface="+mn-cs"/>
            </a:rPr>
            <a:t> 資產管理</a:t>
          </a:r>
          <a:endParaRPr lang="zh-TW" altLang="en-US" sz="2800" kern="1200">
            <a:solidFill>
              <a:schemeClr val="tx1"/>
            </a:solidFill>
            <a:latin typeface="+mn-ea"/>
            <a:ea typeface="+mn-ea"/>
            <a:cs typeface="+mn-cs"/>
          </a:endParaRPr>
        </a:p>
      </dsp:txBody>
      <dsp:txXfrm>
        <a:off x="26131" y="3477272"/>
        <a:ext cx="2549512" cy="744875"/>
      </dsp:txXfrm>
    </dsp:sp>
    <dsp:sp modelId="{E620FE53-8378-4DC6-869B-B8BE4FFD98F6}">
      <dsp:nvSpPr>
        <dsp:cNvPr id="61449" name=""/>
        <dsp:cNvSpPr/>
      </dsp:nvSpPr>
      <dsp:spPr>
        <a:xfrm>
          <a:off x="2957" y="4316655"/>
          <a:ext cx="2595860" cy="791223"/>
        </a:xfrm>
        <a:prstGeom prst="roundRect">
          <a:avLst>
            <a:gd name="adj" fmla="val 10000"/>
          </a:avLst>
        </a:prstGeom>
        <a:solidFill>
          <a:srgbClr val="00B0F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A.9</a:t>
          </a:r>
          <a:r>
            <a:rPr lang="zh-TW" altLang="en-US" sz="2800" kern="1200" smtClean="0">
              <a:solidFill>
                <a:schemeClr val="tx1"/>
              </a:solidFill>
              <a:latin typeface="+mn-ea"/>
              <a:ea typeface="+mn-ea"/>
              <a:cs typeface="+mn-cs"/>
            </a:rPr>
            <a:t> 存取控制</a:t>
          </a:r>
          <a:endParaRPr lang="zh-TW" altLang="en-US" sz="2800" kern="1200">
            <a:solidFill>
              <a:schemeClr val="tx1"/>
            </a:solidFill>
            <a:latin typeface="+mn-ea"/>
            <a:ea typeface="+mn-ea"/>
            <a:cs typeface="+mn-cs"/>
          </a:endParaRPr>
        </a:p>
      </dsp:txBody>
      <dsp:txXfrm>
        <a:off x="26131" y="4339829"/>
        <a:ext cx="2549512" cy="744875"/>
      </dsp:txXfrm>
    </dsp:sp>
    <dsp:sp modelId="{B4387DC0-03B0-46B5-9A4E-AD2A9954F72E}">
      <dsp:nvSpPr>
        <dsp:cNvPr id="61450" name=""/>
        <dsp:cNvSpPr/>
      </dsp:nvSpPr>
      <dsp:spPr>
        <a:xfrm>
          <a:off x="2816869" y="866428"/>
          <a:ext cx="2595860" cy="791223"/>
        </a:xfrm>
        <a:prstGeom prst="roundRect">
          <a:avLst>
            <a:gd name="adj" fmla="val 10000"/>
          </a:avLst>
        </a:prstGeom>
        <a:solidFill>
          <a:srgbClr val="00FF99"/>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A.10</a:t>
          </a:r>
          <a:r>
            <a:rPr lang="zh-TW" altLang="en-US" sz="2800" kern="1200" smtClean="0">
              <a:solidFill>
                <a:schemeClr val="tx1"/>
              </a:solidFill>
              <a:latin typeface="+mn-ea"/>
              <a:ea typeface="+mn-ea"/>
              <a:cs typeface="+mn-cs"/>
            </a:rPr>
            <a:t> 密碼學</a:t>
          </a:r>
          <a:endParaRPr lang="zh-TW" altLang="en-US" sz="2800" kern="1200">
            <a:solidFill>
              <a:sysClr val="windowText" lastClr="000000"/>
            </a:solidFill>
            <a:latin typeface="+mn-ea"/>
            <a:ea typeface="+mn-ea"/>
            <a:cs typeface="+mn-cs"/>
          </a:endParaRPr>
        </a:p>
      </dsp:txBody>
      <dsp:txXfrm>
        <a:off x="2840043" y="889602"/>
        <a:ext cx="2549512" cy="744875"/>
      </dsp:txXfrm>
    </dsp:sp>
    <dsp:sp modelId="{4FA9E61E-4270-413F-BCFB-C15AA0896012}">
      <dsp:nvSpPr>
        <dsp:cNvPr id="61451" name=""/>
        <dsp:cNvSpPr/>
      </dsp:nvSpPr>
      <dsp:spPr>
        <a:xfrm>
          <a:off x="2816869" y="1728985"/>
          <a:ext cx="2595860" cy="791223"/>
        </a:xfrm>
        <a:prstGeom prst="roundRect">
          <a:avLst>
            <a:gd name="adj" fmla="val 10000"/>
          </a:avLst>
        </a:prstGeom>
        <a:solidFill>
          <a:srgbClr val="00FF99"/>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A.11</a:t>
          </a:r>
          <a:r>
            <a:rPr lang="zh-TW" altLang="en-US" sz="2800" kern="1200" smtClean="0">
              <a:solidFill>
                <a:schemeClr val="tx1"/>
              </a:solidFill>
              <a:latin typeface="+mn-ea"/>
              <a:ea typeface="+mn-ea"/>
              <a:cs typeface="+mn-cs"/>
            </a:rPr>
            <a:t> 實體安全</a:t>
          </a:r>
          <a:endParaRPr lang="zh-TW" altLang="en-US" sz="2800" kern="1200">
            <a:solidFill>
              <a:sysClr val="windowText" lastClr="000000"/>
            </a:solidFill>
            <a:latin typeface="+mn-ea"/>
            <a:ea typeface="+mn-ea"/>
            <a:cs typeface="+mn-cs"/>
          </a:endParaRPr>
        </a:p>
      </dsp:txBody>
      <dsp:txXfrm>
        <a:off x="2840043" y="1752159"/>
        <a:ext cx="2549512" cy="744875"/>
      </dsp:txXfrm>
    </dsp:sp>
    <dsp:sp modelId="{D74A7B21-E684-4CD7-BCA0-1F116A3AB1CA}">
      <dsp:nvSpPr>
        <dsp:cNvPr id="61452" name=""/>
        <dsp:cNvSpPr/>
      </dsp:nvSpPr>
      <dsp:spPr>
        <a:xfrm>
          <a:off x="2816869" y="2591541"/>
          <a:ext cx="2595860" cy="791223"/>
        </a:xfrm>
        <a:prstGeom prst="roundRect">
          <a:avLst>
            <a:gd name="adj" fmla="val 10000"/>
          </a:avLst>
        </a:prstGeom>
        <a:solidFill>
          <a:srgbClr val="00FF99"/>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A.12</a:t>
          </a:r>
          <a:r>
            <a:rPr lang="zh-TW" altLang="en-US" sz="2800" kern="1200" smtClean="0">
              <a:solidFill>
                <a:schemeClr val="tx1"/>
              </a:solidFill>
              <a:latin typeface="+mn-ea"/>
              <a:ea typeface="+mn-ea"/>
              <a:cs typeface="+mn-cs"/>
            </a:rPr>
            <a:t> 作業安全</a:t>
          </a:r>
          <a:endParaRPr lang="zh-TW" altLang="en-US" sz="2800" kern="1200">
            <a:solidFill>
              <a:sysClr val="windowText" lastClr="000000"/>
            </a:solidFill>
            <a:latin typeface="+mn-ea"/>
            <a:ea typeface="+mn-ea"/>
            <a:cs typeface="+mn-cs"/>
          </a:endParaRPr>
        </a:p>
      </dsp:txBody>
      <dsp:txXfrm>
        <a:off x="2840043" y="2614715"/>
        <a:ext cx="2549512" cy="744875"/>
      </dsp:txXfrm>
    </dsp:sp>
    <dsp:sp modelId="{BEB757EA-AB02-46E6-A3B0-EB9F806CE299}">
      <dsp:nvSpPr>
        <dsp:cNvPr id="61453" name=""/>
        <dsp:cNvSpPr/>
      </dsp:nvSpPr>
      <dsp:spPr>
        <a:xfrm>
          <a:off x="2816869" y="3454098"/>
          <a:ext cx="2595860" cy="791223"/>
        </a:xfrm>
        <a:prstGeom prst="roundRect">
          <a:avLst>
            <a:gd name="adj" fmla="val 10000"/>
          </a:avLst>
        </a:prstGeom>
        <a:solidFill>
          <a:srgbClr val="00FF99"/>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A.13</a:t>
          </a:r>
          <a:r>
            <a:rPr lang="zh-TW" altLang="en-US" sz="2800" kern="1200" smtClean="0">
              <a:solidFill>
                <a:schemeClr val="tx1"/>
              </a:solidFill>
              <a:latin typeface="+mn-ea"/>
              <a:ea typeface="+mn-ea"/>
              <a:cs typeface="+mn-cs"/>
            </a:rPr>
            <a:t> 通訊安全</a:t>
          </a:r>
          <a:endParaRPr lang="zh-TW" altLang="en-US" sz="2800" kern="1200">
            <a:solidFill>
              <a:sysClr val="windowText" lastClr="000000"/>
            </a:solidFill>
            <a:latin typeface="+mn-ea"/>
            <a:ea typeface="+mn-ea"/>
            <a:cs typeface="+mn-cs"/>
          </a:endParaRPr>
        </a:p>
      </dsp:txBody>
      <dsp:txXfrm>
        <a:off x="2840043" y="3477272"/>
        <a:ext cx="2549512" cy="744875"/>
      </dsp:txXfrm>
    </dsp:sp>
    <dsp:sp modelId="{A7BB3757-9ECD-48ED-A399-AD3BB77F3039}">
      <dsp:nvSpPr>
        <dsp:cNvPr id="61454" name=""/>
        <dsp:cNvSpPr/>
      </dsp:nvSpPr>
      <dsp:spPr>
        <a:xfrm>
          <a:off x="2816869" y="4316655"/>
          <a:ext cx="2595860" cy="791223"/>
        </a:xfrm>
        <a:prstGeom prst="roundRect">
          <a:avLst>
            <a:gd name="adj" fmla="val 10000"/>
          </a:avLst>
        </a:prstGeom>
        <a:solidFill>
          <a:srgbClr val="00FF99"/>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A.14</a:t>
          </a:r>
          <a:r>
            <a:rPr lang="zh-TW" altLang="en-US" sz="2800" kern="1200" smtClean="0">
              <a:solidFill>
                <a:schemeClr val="tx1"/>
              </a:solidFill>
              <a:latin typeface="+mn-ea"/>
              <a:ea typeface="+mn-ea"/>
              <a:cs typeface="+mn-cs"/>
            </a:rPr>
            <a:t> </a:t>
          </a:r>
          <a:r>
            <a:rPr lang="zh-TW" altLang="en-US" sz="1800" kern="1200" smtClean="0">
              <a:solidFill>
                <a:schemeClr val="tx1"/>
              </a:solidFill>
              <a:latin typeface="+mn-ea"/>
              <a:ea typeface="+mn-ea"/>
              <a:cs typeface="+mn-cs"/>
            </a:rPr>
            <a:t>系統開發維護</a:t>
          </a:r>
          <a:endParaRPr lang="zh-TW" altLang="en-US" sz="1800" kern="1200">
            <a:solidFill>
              <a:sysClr val="windowText" lastClr="000000"/>
            </a:solidFill>
            <a:latin typeface="+mn-ea"/>
            <a:ea typeface="+mn-ea"/>
            <a:cs typeface="+mn-cs"/>
          </a:endParaRPr>
        </a:p>
      </dsp:txBody>
      <dsp:txXfrm>
        <a:off x="2840043" y="4339829"/>
        <a:ext cx="2549512" cy="744875"/>
      </dsp:txXfrm>
    </dsp:sp>
    <dsp:sp modelId="{B9D35D89-BCFB-4EBD-9B4B-8F13488BA284}">
      <dsp:nvSpPr>
        <dsp:cNvPr id="61455" name=""/>
        <dsp:cNvSpPr/>
      </dsp:nvSpPr>
      <dsp:spPr>
        <a:xfrm>
          <a:off x="5630782" y="866428"/>
          <a:ext cx="2595860" cy="791223"/>
        </a:xfrm>
        <a:prstGeom prst="roundRect">
          <a:avLst>
            <a:gd name="adj" fmla="val 10000"/>
          </a:avLst>
        </a:prstGeom>
        <a:solidFill>
          <a:srgbClr val="FFFF0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A.15</a:t>
          </a:r>
          <a:r>
            <a:rPr lang="zh-TW" altLang="en-US" sz="2800" kern="1200" smtClean="0">
              <a:solidFill>
                <a:schemeClr val="tx1"/>
              </a:solidFill>
              <a:latin typeface="+mn-ea"/>
              <a:ea typeface="+mn-ea"/>
              <a:cs typeface="+mn-cs"/>
            </a:rPr>
            <a:t> 供應商</a:t>
          </a:r>
          <a:endParaRPr lang="zh-TW" altLang="en-US" sz="2800" b="1" kern="1200">
            <a:solidFill>
              <a:schemeClr val="tx1"/>
            </a:solidFill>
            <a:latin typeface="+mn-ea"/>
            <a:ea typeface="+mn-ea"/>
            <a:cs typeface="+mn-cs"/>
          </a:endParaRPr>
        </a:p>
      </dsp:txBody>
      <dsp:txXfrm>
        <a:off x="5653956" y="889602"/>
        <a:ext cx="2549512" cy="744875"/>
      </dsp:txXfrm>
    </dsp:sp>
    <dsp:sp modelId="{0FF292CF-1F88-4295-9F8A-7CF202B30942}">
      <dsp:nvSpPr>
        <dsp:cNvPr id="61456" name=""/>
        <dsp:cNvSpPr/>
      </dsp:nvSpPr>
      <dsp:spPr>
        <a:xfrm>
          <a:off x="5630782" y="1728985"/>
          <a:ext cx="2595860" cy="791223"/>
        </a:xfrm>
        <a:prstGeom prst="roundRect">
          <a:avLst>
            <a:gd name="adj" fmla="val 10000"/>
          </a:avLst>
        </a:prstGeom>
        <a:solidFill>
          <a:srgbClr val="FFFF0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A.16</a:t>
          </a:r>
          <a:r>
            <a:rPr lang="zh-TW" altLang="en-US" sz="2800" kern="1200" smtClean="0">
              <a:solidFill>
                <a:schemeClr val="tx1"/>
              </a:solidFill>
              <a:latin typeface="+mn-ea"/>
              <a:ea typeface="+mn-ea"/>
              <a:cs typeface="+mn-cs"/>
            </a:rPr>
            <a:t> 事故管理</a:t>
          </a:r>
          <a:endParaRPr lang="zh-TW" altLang="en-US" sz="2800" b="1" kern="1200">
            <a:solidFill>
              <a:schemeClr val="tx1"/>
            </a:solidFill>
            <a:latin typeface="+mn-ea"/>
            <a:ea typeface="+mn-ea"/>
            <a:cs typeface="+mn-cs"/>
          </a:endParaRPr>
        </a:p>
      </dsp:txBody>
      <dsp:txXfrm>
        <a:off x="5653956" y="1752159"/>
        <a:ext cx="2549512" cy="744875"/>
      </dsp:txXfrm>
    </dsp:sp>
    <dsp:sp modelId="{E6AD5D09-A0EF-4A39-8AF2-D01C92AF905A}">
      <dsp:nvSpPr>
        <dsp:cNvPr id="61457" name=""/>
        <dsp:cNvSpPr/>
      </dsp:nvSpPr>
      <dsp:spPr>
        <a:xfrm>
          <a:off x="5630782" y="2591541"/>
          <a:ext cx="2595860" cy="791223"/>
        </a:xfrm>
        <a:prstGeom prst="roundRect">
          <a:avLst>
            <a:gd name="adj" fmla="val 10000"/>
          </a:avLst>
        </a:prstGeom>
        <a:solidFill>
          <a:srgbClr val="FFFF0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A.17</a:t>
          </a:r>
          <a:r>
            <a:rPr lang="zh-TW" altLang="en-US" sz="2800" kern="1200" smtClean="0">
              <a:solidFill>
                <a:schemeClr val="tx1"/>
              </a:solidFill>
              <a:latin typeface="+mn-ea"/>
              <a:ea typeface="+mn-ea"/>
              <a:cs typeface="+mn-cs"/>
            </a:rPr>
            <a:t> 營運管理</a:t>
          </a:r>
          <a:endParaRPr lang="zh-TW" altLang="en-US" sz="2800" b="1" kern="1200">
            <a:solidFill>
              <a:schemeClr val="tx1"/>
            </a:solidFill>
            <a:latin typeface="+mn-ea"/>
            <a:ea typeface="+mn-ea"/>
            <a:cs typeface="+mn-cs"/>
          </a:endParaRPr>
        </a:p>
      </dsp:txBody>
      <dsp:txXfrm>
        <a:off x="5653956" y="2614715"/>
        <a:ext cx="2549512" cy="744875"/>
      </dsp:txXfrm>
    </dsp:sp>
    <dsp:sp modelId="{BA0CD09A-295C-4BBA-BEF0-7B8DD03D4E18}">
      <dsp:nvSpPr>
        <dsp:cNvPr id="61458" name=""/>
        <dsp:cNvSpPr/>
      </dsp:nvSpPr>
      <dsp:spPr>
        <a:xfrm>
          <a:off x="5630782" y="3454098"/>
          <a:ext cx="2595860" cy="791223"/>
        </a:xfrm>
        <a:prstGeom prst="roundRect">
          <a:avLst>
            <a:gd name="adj" fmla="val 10000"/>
          </a:avLst>
        </a:prstGeom>
        <a:solidFill>
          <a:srgbClr val="FFFF0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altLang="zh-TW" sz="2800" kern="1200" smtClean="0">
              <a:solidFill>
                <a:schemeClr val="tx1"/>
              </a:solidFill>
              <a:latin typeface="+mn-ea"/>
              <a:ea typeface="+mn-ea"/>
              <a:cs typeface="+mn-cs"/>
            </a:rPr>
            <a:t>A.18</a:t>
          </a:r>
          <a:r>
            <a:rPr lang="zh-TW" altLang="en-US" sz="2800" kern="1200" smtClean="0">
              <a:solidFill>
                <a:schemeClr val="tx1"/>
              </a:solidFill>
              <a:latin typeface="+mn-ea"/>
              <a:ea typeface="+mn-ea"/>
              <a:cs typeface="+mn-cs"/>
            </a:rPr>
            <a:t> 遵循性</a:t>
          </a:r>
          <a:endParaRPr lang="zh-TW" altLang="en-US" sz="2800" b="1" kern="1200">
            <a:solidFill>
              <a:schemeClr val="tx1"/>
            </a:solidFill>
            <a:latin typeface="+mn-ea"/>
            <a:ea typeface="+mn-ea"/>
            <a:cs typeface="+mn-cs"/>
          </a:endParaRPr>
        </a:p>
      </dsp:txBody>
      <dsp:txXfrm>
        <a:off x="5653956" y="3477272"/>
        <a:ext cx="2549512" cy="744875"/>
      </dsp:txXfrm>
    </dsp:sp>
  </dsp:spTree>
</dsp:drawing>
</file>

<file path=ppt/diagrams/drawing7.xml><?xml version="1.0" encoding="utf-8"?>
<dsp:drawing xmlns:a="http://schemas.openxmlformats.org/drawingml/2006/main" xmlns:r="http://schemas.openxmlformats.org/officeDocument/2006/relationships" xmlns:dsp="http://schemas.microsoft.com/office/drawing/2008/diagram">
  <dsp:spTree>
    <dsp:nvGrpSpPr>
      <dsp:cNvPr id="11" name=""/>
      <dsp:cNvGrpSpPr/>
    </dsp:nvGrpSpPr>
    <dsp:grpSpPr/>
    <dsp:sp modelId="{67D037E8-1280-4FB5-9043-2875C5F7FB4D}">
      <dsp:nvSpPr>
        <dsp:cNvPr id="12" name=""/>
        <dsp:cNvSpPr/>
      </dsp:nvSpPr>
      <dsp:spPr>
        <a:xfrm>
          <a:off x="0" y="38283"/>
          <a:ext cx="2063750" cy="123825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b="1" u="none" kern="1200">
              <a:solidFill>
                <a:srgbClr val="FF0000"/>
              </a:solidFill>
              <a:latin typeface="標楷體" panose="03000509000000000000" pitchFamily="65" charset="-120"/>
              <a:ea typeface="標楷體" pitchFamily="65" charset="-120"/>
            </a:rPr>
            <a:t>能源</a:t>
          </a:r>
          <a:endParaRPr lang="zh-TW" altLang="en-US" sz="3200" u="none" kern="1200">
            <a:solidFill>
              <a:srgbClr val="FF0000"/>
            </a:solidFill>
            <a:latin typeface="標楷體" pitchFamily="65" charset="-120"/>
            <a:ea typeface="標楷體" panose="03000509000000000000" pitchFamily="65" charset="-120"/>
          </a:endParaRPr>
        </a:p>
      </dsp:txBody>
      <dsp:txXfrm>
        <a:off x="0" y="38283"/>
        <a:ext cx="2063750" cy="1238250"/>
      </dsp:txXfrm>
    </dsp:sp>
    <dsp:sp modelId="{ED458A55-BF0D-4B36-A266-CF7A2963F80F}">
      <dsp:nvSpPr>
        <dsp:cNvPr id="13" name=""/>
        <dsp:cNvSpPr/>
      </dsp:nvSpPr>
      <dsp:spPr>
        <a:xfrm>
          <a:off x="2270125" y="38283"/>
          <a:ext cx="2063750" cy="123825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b="1" u="none" kern="1200">
              <a:solidFill>
                <a:srgbClr val="FF0000"/>
              </a:solidFill>
              <a:latin typeface="標楷體" panose="03000509000000000000" pitchFamily="65" charset="-120"/>
              <a:ea typeface="標楷體" pitchFamily="65" charset="-120"/>
            </a:rPr>
            <a:t>水資源</a:t>
          </a:r>
          <a:endParaRPr lang="zh-TW" altLang="en-US" sz="3200" u="none" kern="1200">
            <a:solidFill>
              <a:srgbClr val="FF0000"/>
            </a:solidFill>
            <a:latin typeface="標楷體" panose="03000509000000000000" pitchFamily="65" charset="-120"/>
            <a:ea typeface="標楷體" pitchFamily="65" charset="-120"/>
          </a:endParaRPr>
        </a:p>
      </dsp:txBody>
      <dsp:txXfrm>
        <a:off x="2270125" y="38283"/>
        <a:ext cx="2063750" cy="1238250"/>
      </dsp:txXfrm>
    </dsp:sp>
    <dsp:sp modelId="{92164BD7-C366-4EF9-93C2-3D69A9661B47}">
      <dsp:nvSpPr>
        <dsp:cNvPr id="14" name=""/>
        <dsp:cNvSpPr/>
      </dsp:nvSpPr>
      <dsp:spPr>
        <a:xfrm>
          <a:off x="4540250" y="38283"/>
          <a:ext cx="2063750" cy="1238250"/>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b="1" u="none" kern="1200">
              <a:solidFill>
                <a:srgbClr val="FF0000"/>
              </a:solidFill>
              <a:latin typeface="標楷體" panose="03000509000000000000" pitchFamily="65" charset="-120"/>
              <a:ea typeface="標楷體" pitchFamily="65" charset="-120"/>
            </a:rPr>
            <a:t>通訊傳播</a:t>
          </a:r>
          <a:endParaRPr lang="zh-TW" altLang="en-US" sz="3200" u="none" kern="1200">
            <a:solidFill>
              <a:srgbClr val="FF0000"/>
            </a:solidFill>
            <a:latin typeface="標楷體" panose="03000509000000000000" pitchFamily="65" charset="-120"/>
            <a:ea typeface="標楷體" pitchFamily="65" charset="-120"/>
          </a:endParaRPr>
        </a:p>
      </dsp:txBody>
      <dsp:txXfrm>
        <a:off x="4540250" y="38283"/>
        <a:ext cx="2063750" cy="1238250"/>
      </dsp:txXfrm>
    </dsp:sp>
    <dsp:sp modelId="{EC35111E-33E2-468C-B67A-E858D84802A2}">
      <dsp:nvSpPr>
        <dsp:cNvPr id="15" name=""/>
        <dsp:cNvSpPr/>
      </dsp:nvSpPr>
      <dsp:spPr>
        <a:xfrm>
          <a:off x="0" y="1482908"/>
          <a:ext cx="2063750" cy="123825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b="1" u="none" kern="1200">
              <a:solidFill>
                <a:srgbClr val="FF0000"/>
              </a:solidFill>
              <a:latin typeface="標楷體" panose="03000509000000000000" pitchFamily="65" charset="-120"/>
              <a:ea typeface="標楷體" pitchFamily="65" charset="-120"/>
            </a:rPr>
            <a:t>交通</a:t>
          </a:r>
          <a:endParaRPr lang="zh-TW" altLang="en-US" sz="3200" u="none" kern="1200">
            <a:solidFill>
              <a:srgbClr val="FF0000"/>
            </a:solidFill>
            <a:latin typeface="標楷體" panose="03000509000000000000" pitchFamily="65" charset="-120"/>
            <a:ea typeface="標楷體" pitchFamily="65" charset="-120"/>
          </a:endParaRPr>
        </a:p>
      </dsp:txBody>
      <dsp:txXfrm>
        <a:off x="0" y="1482908"/>
        <a:ext cx="2063750" cy="1238250"/>
      </dsp:txXfrm>
    </dsp:sp>
    <dsp:sp modelId="{8D89017E-4E0F-423A-95A0-783785980E6A}">
      <dsp:nvSpPr>
        <dsp:cNvPr id="16" name=""/>
        <dsp:cNvSpPr/>
      </dsp:nvSpPr>
      <dsp:spPr>
        <a:xfrm>
          <a:off x="2270125" y="1482908"/>
          <a:ext cx="2063750" cy="1238250"/>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b="1" u="none" kern="1200">
              <a:solidFill>
                <a:srgbClr val="FF0000"/>
              </a:solidFill>
              <a:latin typeface="標楷體" panose="03000509000000000000" pitchFamily="65" charset="-120"/>
              <a:ea typeface="標楷體" pitchFamily="65" charset="-120"/>
            </a:rPr>
            <a:t>金融</a:t>
          </a:r>
          <a:endParaRPr lang="zh-TW" altLang="en-US" sz="3200" u="none" kern="1200">
            <a:solidFill>
              <a:srgbClr val="FF0000"/>
            </a:solidFill>
            <a:latin typeface="標楷體" panose="03000509000000000000" pitchFamily="65" charset="-120"/>
            <a:ea typeface="標楷體" pitchFamily="65" charset="-120"/>
          </a:endParaRPr>
        </a:p>
      </dsp:txBody>
      <dsp:txXfrm>
        <a:off x="2270125" y="1482908"/>
        <a:ext cx="2063750" cy="1238250"/>
      </dsp:txXfrm>
    </dsp:sp>
    <dsp:sp modelId="{91CBFDF8-DB9D-47A7-9DA3-EDFB9F7C10F1}">
      <dsp:nvSpPr>
        <dsp:cNvPr id="17" name=""/>
        <dsp:cNvSpPr/>
      </dsp:nvSpPr>
      <dsp:spPr>
        <a:xfrm>
          <a:off x="4540250" y="1482908"/>
          <a:ext cx="2063750" cy="123825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b="1" u="none" kern="1200">
              <a:solidFill>
                <a:srgbClr val="FF0000"/>
              </a:solidFill>
              <a:latin typeface="標楷體" panose="03000509000000000000" pitchFamily="65" charset="-120"/>
              <a:ea typeface="標楷體" pitchFamily="65" charset="-120"/>
            </a:rPr>
            <a:t>醫療</a:t>
          </a:r>
          <a:endParaRPr lang="zh-TW" altLang="en-US" sz="3200" u="none" kern="1200">
            <a:solidFill>
              <a:srgbClr val="FF0000"/>
            </a:solidFill>
            <a:latin typeface="標楷體" panose="03000509000000000000" pitchFamily="65" charset="-120"/>
            <a:ea typeface="標楷體" pitchFamily="65" charset="-120"/>
          </a:endParaRPr>
        </a:p>
      </dsp:txBody>
      <dsp:txXfrm>
        <a:off x="4540250" y="1482908"/>
        <a:ext cx="2063750" cy="1238250"/>
      </dsp:txXfrm>
    </dsp:sp>
    <dsp:sp modelId="{84368152-DCC8-4E70-9AC0-BB552176618D}">
      <dsp:nvSpPr>
        <dsp:cNvPr id="18" name=""/>
        <dsp:cNvSpPr/>
      </dsp:nvSpPr>
      <dsp:spPr>
        <a:xfrm>
          <a:off x="1135062" y="2927534"/>
          <a:ext cx="2063750" cy="123825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b="1" u="none" kern="1200">
              <a:solidFill>
                <a:srgbClr val="FF0000"/>
              </a:solidFill>
              <a:latin typeface="標楷體" panose="03000509000000000000" pitchFamily="65" charset="-120"/>
              <a:ea typeface="標楷體" pitchFamily="65" charset="-120"/>
            </a:rPr>
            <a:t>中央與地方機關</a:t>
          </a:r>
          <a:endParaRPr lang="zh-TW" altLang="en-US" sz="3200" u="none" kern="1200">
            <a:solidFill>
              <a:srgbClr val="FF0000"/>
            </a:solidFill>
            <a:latin typeface="標楷體" panose="03000509000000000000" pitchFamily="65" charset="-120"/>
            <a:ea typeface="標楷體" pitchFamily="65" charset="-120"/>
          </a:endParaRPr>
        </a:p>
      </dsp:txBody>
      <dsp:txXfrm>
        <a:off x="1135062" y="2927534"/>
        <a:ext cx="2063750" cy="1238250"/>
      </dsp:txXfrm>
    </dsp:sp>
    <dsp:sp modelId="{6F1B5908-8758-4C12-8FC7-C2031DBC39BF}">
      <dsp:nvSpPr>
        <dsp:cNvPr id="19" name=""/>
        <dsp:cNvSpPr/>
      </dsp:nvSpPr>
      <dsp:spPr>
        <a:xfrm>
          <a:off x="3405187" y="2927534"/>
          <a:ext cx="2063750" cy="1238250"/>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TW" altLang="en-US" sz="3200" b="1" u="none" kern="1200">
              <a:solidFill>
                <a:srgbClr val="FF0000"/>
              </a:solidFill>
              <a:latin typeface="標楷體" panose="03000509000000000000" pitchFamily="65" charset="-120"/>
              <a:ea typeface="標楷體" pitchFamily="65" charset="-120"/>
            </a:rPr>
            <a:t>高科技園區</a:t>
          </a:r>
          <a:endParaRPr lang="zh-TW" altLang="en-US" sz="3200" u="none" kern="1200">
            <a:solidFill>
              <a:srgbClr val="FF0000"/>
            </a:solidFill>
            <a:latin typeface="標楷體" panose="03000509000000000000" pitchFamily="65" charset="-120"/>
            <a:ea typeface="標楷體" pitchFamily="65" charset="-120"/>
          </a:endParaRPr>
        </a:p>
      </dsp:txBody>
      <dsp:txXfrm>
        <a:off x="3405187" y="2927534"/>
        <a:ext cx="2063750" cy="1238250"/>
      </dsp:txXfrm>
    </dsp:sp>
  </dsp:spTree>
</dsp:drawing>
</file>

<file path=ppt/diagrams/layout1.xml><?xml version="1.0" encoding="utf-8"?>
<dgm:layoutDef xmlns:a="http://schemas.openxmlformats.org/drawingml/2006/main" xmlns:r="http://schemas.openxmlformats.org/officeDocument/2006/relationships" xmlns:dgm="http://schemas.openxmlformats.org/drawingml/2006/diagram"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dgm:ruleLst>
          </dgm:layoutNode>
        </dgm:if>
        <dgm:else name="Name29">
          <dgm:layoutNode name="circ1" styleLbl="vennNode1">
            <dgm:alg type="sp"/>
            <dgm:shape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dgm:ruleLst>
          </dgm:layoutNode>
        </dgm:else>
      </dgm:choose>
    </dgm:forEach>
    <dgm:forEach name="Name48" axis="ch" ptType="node" st="2" cnt="1">
      <dgm:layoutNode name="circ2" styleLbl="vennNode1">
        <dgm:alg type="sp"/>
        <dgm:shape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dgm:ruleLst>
      </dgm:layoutNode>
    </dgm:forEach>
    <dgm:forEach name="Name70" axis="ch" ptType="node" st="3" cnt="1">
      <dgm:layoutNode name="circ3" styleLbl="vennNode1">
        <dgm:alg type="sp"/>
        <dgm:shape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dgm:ruleLst>
      </dgm:layoutNode>
    </dgm:forEach>
    <dgm:forEach name="Name90" axis="ch" ptType="node" st="4" cnt="1">
      <dgm:layoutNode name="circ4" styleLbl="vennNode1">
        <dgm:alg type="sp"/>
        <dgm:shape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dgm:ruleLst>
      </dgm:layoutNode>
    </dgm:forEach>
    <dgm:forEach name="Name108" axis="ch" ptType="node" st="5" cnt="1">
      <dgm:layoutNode name="circ5" styleLbl="vennNode1">
        <dgm:alg type="sp"/>
        <dgm:shape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dgm:ruleLst>
      </dgm:layoutNode>
    </dgm:forEach>
    <dgm:forEach name="Name116" axis="ch" ptType="node" st="6" cnt="1">
      <dgm:layoutNode name="circ6" styleLbl="vennNode1">
        <dgm:alg type="sp"/>
        <dgm:shape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dgm:ruleLst>
      </dgm:layoutNode>
    </dgm:forEach>
    <dgm:forEach name="Name123" axis="ch" ptType="node" st="7" cnt="1">
      <dgm:layoutNode name="circ7" styleLbl="vennNode1">
        <dgm:alg type="sp"/>
        <dgm:shape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dgm:ruleLst>
      </dgm:layoutNode>
    </dgm:forEach>
  </dgm:layoutNode>
</dgm:layoutDef>
</file>

<file path=ppt/diagrams/layout2.xml><?xml version="1.0" encoding="utf-8"?>
<dgm:layoutDef xmlns:a="http://schemas.openxmlformats.org/drawingml/2006/main" xmlns:r="http://schemas.openxmlformats.org/officeDocument/2006/relationships" xmlns:dgm="http://schemas.openxmlformats.org/drawingml/2006/diagram"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name="sp1">
          <dgm:alg type="sp"/>
          <dgm:shape r:blip="">
            <dgm:adjLst/>
          </dgm:shape>
          <dgm:presOf/>
          <dgm:constrLst/>
          <dgm:ruleLst/>
        </dgm:layoutNode>
        <dgm:layoutNode name="sp2">
          <dgm:alg type="sp"/>
          <dgm:shape r:blip="">
            <dgm:adjLst/>
          </dgm:shape>
          <dgm:presOf/>
          <dgm:constrLst/>
          <dgm:ruleLst/>
        </dgm:layoutNode>
      </dgm:if>
      <dgm:else name="Name9">
        <dgm:layoutNode name="cycle">
          <dgm:choose name="Name10">
            <dgm:if name="Name11" func="var" arg="dir" op="equ" val="norm">
              <dgm:alg type="cycle">
                <dgm:param type="stAng" val="0"/>
                <dgm:param type="spanAng" val="360"/>
              </dgm:alg>
              <dgm:shape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dgm:ruleLst>
            </dgm:layoutNode>
          </dgm:forEach>
        </dgm:layoutNode>
      </dgm:else>
    </dgm:choose>
  </dgm:layoutNode>
</dgm:layoutDef>
</file>

<file path=ppt/diagrams/layout3.xml><?xml version="1.0" encoding="utf-8"?>
<dgm:layoutDef xmlns:a="http://schemas.openxmlformats.org/drawingml/2006/main" xmlns:r="http://schemas.openxmlformats.org/officeDocument/2006/relationships" xmlns:dgm="http://schemas.openxmlformats.org/drawingml/2006/diagram"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type="ellipse" r:blip="">
              <dgm:adjLst/>
            </dgm:shape>
            <dgm:presOf axis="ch desOrSelf" ptType="node node" st="1 1" cnt="1 0"/>
            <dgm:constrLst>
              <dgm:constr type="h" refType="w"/>
            </dgm:constrLst>
            <dgm:ruleLst/>
          </dgm:layoutNode>
          <dgm:layoutNode name="c1text">
            <dgm:varLst>
              <dgm:bulletEnabled val="1"/>
            </dgm:varLst>
            <dgm:alg type="tx"/>
            <dgm:shape type="rect" r:blip="" hideGeom="1">
              <dgm:adjLst/>
            </dgm:shape>
            <dgm:presOf axis="ch desOrSelf" ptType="node node" st="1 1" cnt="1 0"/>
            <dgm:constrLst/>
            <dgm:ruleLst>
              <dgm:rule type="primFontSz" val="5"/>
            </dgm:ruleLst>
          </dgm:layoutNode>
        </dgm:layoutNode>
      </dgm:if>
      <dgm:else name="Name14"/>
    </dgm:choose>
    <dgm:choose name="Name15">
      <dgm:if name="Name16" axis="ch" ptType="node" func="cnt" op="gte" val="2">
        <dgm:layoutNode name="comp2">
          <dgm:alg type="composite"/>
          <dgm:shape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type="ellipse" r:blip="">
              <dgm:adjLst/>
            </dgm:shape>
            <dgm:presOf axis="ch desOrSelf" ptType="node node" st="2 1" cnt="1 0"/>
            <dgm:constrLst>
              <dgm:constr type="h" refType="w"/>
            </dgm:constrLst>
            <dgm:ruleLst/>
          </dgm:layoutNode>
          <dgm:layoutNode name="c2text">
            <dgm:varLst>
              <dgm:bulletEnabled val="1"/>
            </dgm:varLst>
            <dgm:alg type="tx"/>
            <dgm:shape type="rect" r:blip="" hideGeom="1">
              <dgm:adjLst/>
            </dgm:shape>
            <dgm:presOf axis="ch desOrSelf" ptType="node node" st="2 1" cnt="1 0"/>
            <dgm:constrLst/>
            <dgm:ruleLst>
              <dgm:rule type="primFontSz" val="5"/>
            </dgm:ruleLst>
          </dgm:layoutNode>
        </dgm:layoutNode>
      </dgm:if>
      <dgm:else name="Name23"/>
    </dgm:choose>
    <dgm:choose name="Name24">
      <dgm:if name="Name25" axis="ch" ptType="node" func="cnt" op="gte" val="3">
        <dgm:layoutNode name="comp3">
          <dgm:alg type="composite"/>
          <dgm:shape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type="ellipse" r:blip="">
              <dgm:adjLst/>
            </dgm:shape>
            <dgm:presOf axis="ch desOrSelf" ptType="node node" st="3 1" cnt="1 0"/>
            <dgm:constrLst>
              <dgm:constr type="h" refType="w"/>
            </dgm:constrLst>
            <dgm:ruleLst/>
          </dgm:layoutNode>
          <dgm:layoutNode name="c3text">
            <dgm:varLst>
              <dgm:bulletEnabled val="1"/>
            </dgm:varLst>
            <dgm:alg type="tx"/>
            <dgm:shape type="rect" r:blip="" hideGeom="1">
              <dgm:adjLst/>
            </dgm:shape>
            <dgm:presOf axis="ch desOrSelf" ptType="node node" st="3 1" cnt="1 0"/>
            <dgm:constrLst/>
            <dgm:ruleLst>
              <dgm:rule type="primFontSz" val="5"/>
            </dgm:ruleLst>
          </dgm:layoutNode>
        </dgm:layoutNode>
      </dgm:if>
      <dgm:else name="Name31"/>
    </dgm:choose>
    <dgm:choose name="Name32">
      <dgm:if name="Name33" axis="ch" ptType="node" func="cnt" op="gte" val="4">
        <dgm:layoutNode name="comp4">
          <dgm:alg type="composite"/>
          <dgm:shape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type="ellipse" r:blip="">
              <dgm:adjLst/>
            </dgm:shape>
            <dgm:presOf axis="ch desOrSelf" ptType="node node" st="4 1" cnt="1 0"/>
            <dgm:constrLst>
              <dgm:constr type="h" refType="w"/>
            </dgm:constrLst>
            <dgm:ruleLst/>
          </dgm:layoutNode>
          <dgm:layoutNode name="c4text">
            <dgm:varLst>
              <dgm:bulletEnabled val="1"/>
            </dgm:varLst>
            <dgm:alg type="tx"/>
            <dgm:shape type="rect" r:blip="" hideGeom="1">
              <dgm:adjLst/>
            </dgm:shape>
            <dgm:presOf axis="ch desOrSelf" ptType="node node" st="4 1" cnt="1 0"/>
            <dgm:constrLst/>
            <dgm:ruleLst>
              <dgm:rule type="primFontSz" val="5"/>
            </dgm:ruleLst>
          </dgm:layoutNode>
        </dgm:layoutNode>
      </dgm:if>
      <dgm:else name="Name38"/>
    </dgm:choose>
    <dgm:choose name="Name39">
      <dgm:if name="Name40" axis="ch" ptType="node" func="cnt" op="gte" val="5">
        <dgm:layoutNode name="comp5">
          <dgm:alg type="composite"/>
          <dgm:shape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type="ellipse" r:blip="">
              <dgm:adjLst/>
            </dgm:shape>
            <dgm:presOf axis="ch desOrSelf" ptType="node node" st="5 1" cnt="1 0"/>
            <dgm:constrLst>
              <dgm:constr type="h" refType="w"/>
            </dgm:constrLst>
            <dgm:ruleLst/>
          </dgm:layoutNode>
          <dgm:layoutNode name="c5text">
            <dgm:varLst>
              <dgm:bulletEnabled val="1"/>
            </dgm:varLst>
            <dgm:alg type="tx"/>
            <dgm:shape type="rect" r:blip="" hideGeom="1">
              <dgm:adjLst/>
            </dgm:shape>
            <dgm:presOf axis="ch desOrSelf" ptType="node node" st="5 1" cnt="1 0"/>
            <dgm:constrLst/>
            <dgm:ruleLst>
              <dgm:rule type="primFontSz" val="5"/>
            </dgm:ruleLst>
          </dgm:layoutNode>
        </dgm:layoutNode>
      </dgm:if>
      <dgm:else name="Name45"/>
    </dgm:choose>
    <dgm:choose name="Name46">
      <dgm:if name="Name47" axis="ch" ptType="node" func="cnt" op="gte" val="6">
        <dgm:layoutNode name="comp6">
          <dgm:alg type="composite"/>
          <dgm:shape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type="ellipse" r:blip="">
              <dgm:adjLst/>
            </dgm:shape>
            <dgm:presOf axis="ch desOrSelf" ptType="node node" st="6 1" cnt="1 0"/>
            <dgm:constrLst>
              <dgm:constr type="h" refType="w"/>
            </dgm:constrLst>
            <dgm:ruleLst/>
          </dgm:layoutNode>
          <dgm:layoutNode name="c6text">
            <dgm:varLst>
              <dgm:bulletEnabled val="1"/>
            </dgm:varLst>
            <dgm:alg type="tx"/>
            <dgm:shape type="rect" r:blip="" hideGeom="1">
              <dgm:adjLst/>
            </dgm:shape>
            <dgm:presOf axis="ch desOrSelf" ptType="node node" st="6 1" cnt="1 0"/>
            <dgm:constrLst/>
            <dgm:ruleLst>
              <dgm:rule type="primFontSz" val="5"/>
            </dgm:ruleLst>
          </dgm:layoutNode>
        </dgm:layoutNode>
      </dgm:if>
      <dgm:else name="Name52"/>
    </dgm:choose>
    <dgm:choose name="Name53">
      <dgm:if name="Name54" axis="ch" ptType="node" func="cnt" op="gte" val="7">
        <dgm:layoutNode name="comp7">
          <dgm:alg type="composite"/>
          <dgm:shape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type="ellipse" r:blip="">
              <dgm:adjLst/>
            </dgm:shape>
            <dgm:presOf axis="ch desOrSelf" ptType="node node" st="7 1" cnt="1 0"/>
            <dgm:constrLst>
              <dgm:constr type="h" refType="w"/>
            </dgm:constrLst>
            <dgm:ruleLst/>
          </dgm:layoutNode>
          <dgm:layoutNode name="c7text">
            <dgm:varLst>
              <dgm:bulletEnabled val="1"/>
            </dgm:varLst>
            <dgm:alg type="tx"/>
            <dgm:shape type="rect" r:blip="" hideGeom="1">
              <dgm:adjLst/>
            </dgm:shape>
            <dgm:presOf axis="ch desOrSelf" ptType="node node" st="7 1" cnt="1 0"/>
            <dgm:constrLst/>
            <dgm:ruleLst>
              <dgm:rule type="primFontSz" val="5"/>
            </dgm:ruleLst>
          </dgm:layoutNode>
        </dgm:layoutNode>
      </dgm:if>
      <dgm:else name="Name55"/>
    </dgm:choose>
  </dgm:layoutNode>
</dgm:layoutDef>
</file>

<file path=ppt/diagrams/layout4.xml><?xml version="1.0" encoding="utf-8"?>
<dgm:layoutDef xmlns:a="http://schemas.openxmlformats.org/drawingml/2006/main" xmlns:r="http://schemas.openxmlformats.org/officeDocument/2006/relationships" xmlns:dgm="http://schemas.openxmlformats.org/drawingml/2006/diagram"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r:blip="">
            <dgm:adjLst/>
          </dgm:shape>
          <dgm:presOf/>
          <dgm:ruleLst/>
          <dgm:layoutNode name="rootComposite1">
            <dgm:alg type="composite"/>
            <dgm:shape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dgm:ruleLst>
            </dgm:layoutNode>
            <dgm:layoutNode name="titleText1" styleLbl="fgAcc0">
              <dgm:varLst>
                <dgm:chMax val="0"/>
                <dgm:chPref val="0"/>
              </dgm:varLst>
              <dgm:alg type="tx">
                <dgm:param type="parTxLTRAlign" val="r"/>
              </dgm:alg>
              <dgm:shape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dgm:ruleLst>
            </dgm:layoutNode>
            <dgm:layoutNode name="rootConnector1" moveWith="rootText1">
              <dgm:alg type="sp"/>
              <dgm:shape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r:blip="">
                          <dgm:adjLst/>
                        </dgm:shape>
                        <dgm:presOf/>
                        <dgm:constrLst>
                          <dgm:constr type="alignOff" val="0.65"/>
                        </dgm:constrLst>
                      </dgm:if>
                      <dgm:else name="Name58">
                        <dgm:alg type="hierRoot">
                          <dgm:param type="hierAlign" val="tR"/>
                        </dgm:alg>
                        <dgm:shape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r:blip="">
                          <dgm:adjLst/>
                        </dgm:shape>
                        <dgm:presOf/>
                        <dgm:constrLst>
                          <dgm:constr type="alignOff" val="0.65"/>
                        </dgm:constrLst>
                      </dgm:if>
                      <dgm:else name="Name62">
                        <dgm:alg type="hierRoot">
                          <dgm:param type="hierAlign" val="tL"/>
                        </dgm:alg>
                        <dgm:shape r:blip="">
                          <dgm:adjLst/>
                        </dgm:shape>
                        <dgm:presOf/>
                        <dgm:constrLst>
                          <dgm:constr type="alignOff" val="0.25"/>
                        </dgm:constrLst>
                      </dgm:else>
                    </dgm:choose>
                  </dgm:if>
                  <dgm:if name="Name63" func="var" arg="hierBranch" op="equ" val="std">
                    <dgm:alg type="hierRoot"/>
                    <dgm:shape r:blip="">
                      <dgm:adjLst/>
                    </dgm:shape>
                    <dgm:presOf/>
                    <dgm:constrLst>
                      <dgm:constr type="alignOff"/>
                      <dgm:constr type="bendDist" for="des" ptType="parTrans" refType="sp" fact="0.5"/>
                    </dgm:constrLst>
                  </dgm:if>
                  <dgm:if name="Name64" func="var" arg="hierBranch" op="equ" val="init">
                    <dgm:alg type="hierRoot"/>
                    <dgm:shape r:blip="">
                      <dgm:adjLst/>
                    </dgm:shape>
                    <dgm:presOf/>
                    <dgm:constrLst>
                      <dgm:constr type="alignOff"/>
                      <dgm:constr type="bendDist" for="des" ptType="parTrans" refType="sp" fact="0.5"/>
                    </dgm:constrLst>
                  </dgm:if>
                  <dgm:else name="Name65">
                    <dgm:alg type="hierRoot"/>
                    <dgm:shape r:blip="">
                      <dgm:adjLst/>
                    </dgm:shape>
                    <dgm:presOf/>
                    <dgm:constrLst>
                      <dgm:constr type="alignOff" val="0.65"/>
                    </dgm:constrLst>
                  </dgm:else>
                </dgm:choose>
                <dgm:ruleLst/>
                <dgm:layoutNode name="rootComposite">
                  <dgm:alg type="composite"/>
                  <dgm:shape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dgm:ruleLst>
                  </dgm:layoutNode>
                  <dgm:layoutNode name="titleText2" styleLbl="fgAcc1">
                    <dgm:varLst>
                      <dgm:chMax val="0"/>
                      <dgm:chPref val="0"/>
                    </dgm:varLst>
                    <dgm:alg type="tx">
                      <dgm:param type="parTxLTRAlign" val="r"/>
                    </dgm:alg>
                    <dgm:shape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dgm:ruleLst>
                  </dgm:layoutNode>
                  <dgm:layoutNode name="rootConnector" moveWith="rootText">
                    <dgm:alg type="sp"/>
                    <dgm:shape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r:blip="">
                      <dgm:adjLst/>
                    </dgm:shape>
                    <dgm:presOf/>
                    <dgm:constrLst>
                      <dgm:constr type="alignOff" val="0.65"/>
                    </dgm:constrLst>
                  </dgm:if>
                  <dgm:if name="Name99" func="var" arg="hierBranch" op="equ" val="r">
                    <dgm:alg type="hierRoot">
                      <dgm:param type="hierAlign" val="tL"/>
                    </dgm:alg>
                    <dgm:shape r:blip="">
                      <dgm:adjLst/>
                    </dgm:shape>
                    <dgm:presOf/>
                    <dgm:constrLst>
                      <dgm:constr type="alignOff" val="0.65"/>
                    </dgm:constrLst>
                  </dgm:if>
                  <dgm:if name="Name100" func="var" arg="hierBranch" op="equ" val="hang">
                    <dgm:alg type="hierRoot"/>
                    <dgm:shape r:blip="">
                      <dgm:adjLst/>
                    </dgm:shape>
                    <dgm:presOf/>
                    <dgm:constrLst>
                      <dgm:constr type="alignOff" val="0.65"/>
                    </dgm:constrLst>
                  </dgm:if>
                  <dgm:if name="Name101" func="var" arg="hierBranch" op="equ" val="std">
                    <dgm:alg type="hierRoot"/>
                    <dgm:shape r:blip="">
                      <dgm:adjLst/>
                    </dgm:shape>
                    <dgm:presOf/>
                    <dgm:constrLst>
                      <dgm:constr type="alignOff"/>
                      <dgm:constr type="bendDist" for="des" ptType="parTrans" refType="sp" fact="0.5"/>
                    </dgm:constrLst>
                  </dgm:if>
                  <dgm:if name="Name102" func="var" arg="hierBranch" op="equ" val="init">
                    <dgm:alg type="hierRoot"/>
                    <dgm:shape r:blip="">
                      <dgm:adjLst/>
                    </dgm:shape>
                    <dgm:presOf/>
                    <dgm:constrLst>
                      <dgm:constr type="alignOff"/>
                      <dgm:constr type="bendDist" for="des" ptType="parTrans" refType="sp" fact="0.5"/>
                    </dgm:constrLst>
                  </dgm:if>
                  <dgm:else name="Name103"/>
                </dgm:choose>
                <dgm:ruleLst/>
                <dgm:layoutNode name="rootComposite3">
                  <dgm:alg type="composite"/>
                  <dgm:shape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dgm:ruleLst>
                  </dgm:layoutNode>
                  <dgm:layoutNode name="titleText3" styleLbl="fgAcc2">
                    <dgm:varLst>
                      <dgm:chMax val="0"/>
                      <dgm:chPref val="0"/>
                    </dgm:varLst>
                    <dgm:alg type="tx">
                      <dgm:param type="parTxLTRAlign" val="r"/>
                    </dgm:alg>
                    <dgm:shape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dgm:ruleLst>
                  </dgm:layoutNode>
                  <dgm:layoutNode name="rootConnector3" moveWith="rootText1">
                    <dgm:alg type="sp"/>
                    <dgm:shape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r:blip="">
                    <dgm:adjLst/>
                  </dgm:shape>
                  <dgm:presOf/>
                  <dgm:constrLst/>
                  <dgm:ruleLst/>
                  <dgm:forEach name="Name126" ref="rep2b"/>
                </dgm:layoutNode>
              </dgm:layoutNode>
            </dgm:forEach>
          </dgm:layoutNode>
        </dgm:layoutNode>
      </dgm:forEach>
    </dgm:forEach>
  </dgm:layoutNode>
</dgm:layoutDef>
</file>

<file path=ppt/diagrams/layout5.xml><?xml version="1.0" encoding="utf-8"?>
<dgm:layoutDef xmlns:a="http://schemas.openxmlformats.org/drawingml/2006/main" xmlns:r="http://schemas.openxmlformats.org/officeDocument/2006/relationships" xmlns:dgm="http://schemas.openxmlformats.org/drawingml/2006/diagram"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r:blip="">
            <dgm:adjLst/>
          </dgm:shape>
          <dgm:presOf/>
          <dgm:constrLst>
            <dgm:constr type="bendDist" for="des" ptType="parTrans" refType="sp" fact="0.5"/>
          </dgm:constrLst>
          <dgm:ruleLst/>
          <dgm:layoutNode name="composite">
            <dgm:alg type="composite"/>
            <dgm:shape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type="roundRect" r:blip="">
                <dgm:adjLst>
                  <dgm:adj idx="1" val="0.1"/>
                </dgm:adjLst>
              </dgm:shape>
              <dgm:presOf/>
              <dgm:constrLst/>
              <dgm:ruleLst/>
            </dgm:layoutNode>
            <dgm:layoutNode name="text" styleLbl="fgAcc0">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type="conn" r:blip="" zOrderOff="-999">
                    <dgm:adjLst/>
                  </dgm:shape>
                  <dgm:presOf axis="self"/>
                  <dgm:constrLst>
                    <dgm:constr type="begPad"/>
                    <dgm:constr type="endPad"/>
                  </dgm:constrLst>
                  <dgm:ruleLst/>
                </dgm:layoutNode>
              </dgm:forEach>
              <dgm:forEach name="Name11" axis="self" ptType="node">
                <dgm:layoutNode name="hierRoot2">
                  <dgm:alg type="hierRoot"/>
                  <dgm:shape r:blip="">
                    <dgm:adjLst/>
                  </dgm:shape>
                  <dgm:presOf/>
                  <dgm:constrLst>
                    <dgm:constr type="bendDist" for="des" ptType="parTrans" refType="sp" fact="0.5"/>
                  </dgm:constrLst>
                  <dgm:ruleLst/>
                  <dgm:layoutNode name="composite2">
                    <dgm:alg type="composite"/>
                    <dgm:shape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type="roundRect" r:blip="">
                        <dgm:adjLst>
                          <dgm:adj idx="1" val="0.1"/>
                        </dgm:adjLst>
                      </dgm:shape>
                      <dgm:presOf/>
                      <dgm:constrLst/>
                      <dgm:ruleLst/>
                    </dgm:layoutNode>
                    <dgm:layoutNode name="text2" styleLbl="fgAcc2">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type="conn" r:blip="" zOrderOff="-999">
                            <dgm:adjLst/>
                          </dgm:shape>
                          <dgm:presOf axis="self"/>
                          <dgm:constrLst>
                            <dgm:constr type="begPad"/>
                            <dgm:constr type="endPad"/>
                          </dgm:constrLst>
                          <dgm:ruleLst/>
                        </dgm:layoutNode>
                      </dgm:forEach>
                      <dgm:forEach name="Name18" axis="self" ptType="node">
                        <dgm:layoutNode name="hierRoot3">
                          <dgm:alg type="hierRoot"/>
                          <dgm:shape r:blip="">
                            <dgm:adjLst/>
                          </dgm:shape>
                          <dgm:presOf/>
                          <dgm:constrLst>
                            <dgm:constr type="bendDist" for="des" ptType="parTrans" refType="sp" fact="0.5"/>
                          </dgm:constrLst>
                          <dgm:ruleLst/>
                          <dgm:layoutNode name="composite3">
                            <dgm:alg type="composite"/>
                            <dgm:shape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type="roundRect" r:blip="">
                                <dgm:adjLst>
                                  <dgm:adj idx="1" val="0.1"/>
                                </dgm:adjLst>
                              </dgm:shape>
                              <dgm:presOf/>
                              <dgm:constrLst/>
                              <dgm:ruleLst/>
                            </dgm:layoutNode>
                            <dgm:layoutNode name="text3" styleLbl="fgAcc3">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type="conn" r:blip="" zOrderOff="-999">
                                    <dgm:adjLst/>
                                  </dgm:shape>
                                  <dgm:presOf axis="self"/>
                                  <dgm:constrLst>
                                    <dgm:constr type="begPad"/>
                                    <dgm:constr type="endPad"/>
                                  </dgm:constrLst>
                                  <dgm:ruleLst/>
                                </dgm:layoutNode>
                              </dgm:forEach>
                              <dgm:forEach name="Name27" axis="self" ptType="node">
                                <dgm:layoutNode name="hierRoot4">
                                  <dgm:alg type="hierRoot"/>
                                  <dgm:shape r:blip="">
                                    <dgm:adjLst/>
                                  </dgm:shape>
                                  <dgm:presOf/>
                                  <dgm:constrLst>
                                    <dgm:constr type="bendDist" for="des" ptType="parTrans" refType="sp" fact="0.5"/>
                                  </dgm:constrLst>
                                  <dgm:ruleLst/>
                                  <dgm:layoutNode name="composite4">
                                    <dgm:alg type="composite"/>
                                    <dgm:shape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type="roundRect" r:blip="">
                                        <dgm:adjLst>
                                          <dgm:adj idx="1" val="0.1"/>
                                        </dgm:adjLst>
                                      </dgm:shape>
                                      <dgm:presOf/>
                                      <dgm:constrLst/>
                                      <dgm:ruleLst/>
                                    </dgm:layoutNode>
                                    <dgm:layoutNode name="text4" styleLbl="fgAcc4">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a="http://schemas.openxmlformats.org/drawingml/2006/main" xmlns:r="http://schemas.openxmlformats.org/officeDocument/2006/relationships" xmlns:dgm="http://schemas.openxmlformats.org/drawingml/2006/diagram"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r:blip="">
          <dgm:adjLst/>
        </dgm:shape>
        <dgm:presOf/>
        <dgm:constrLst>
          <dgm:constr type="w" for="ch" forName="txOne" refType="w" refFor="ch" refForName="horzOne" op="gte"/>
        </dgm:constrLst>
        <dgm:ruleLst/>
        <dgm:layoutNode name="txOne" styleLbl="node0">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choose name="Name5">
          <dgm:if name="Name6" axis="des" ptType="node" func="cnt" op="gt" val="0">
            <dgm:layoutNode name="parTransOne">
              <dgm:alg type="sp"/>
              <dgm:shape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r:blip="">
            <dgm:adjLst/>
          </dgm:shape>
          <dgm:presOf/>
          <dgm:constrLst/>
          <dgm:ruleLst>
            <dgm:rule type="w" val="INF"/>
          </dgm:ruleLst>
          <dgm:forEach name="Name11" axis="ch" ptType="node">
            <dgm:layoutNode name="vertTwo">
              <dgm:alg type="lin">
                <dgm:param type="linDir" val="fromT"/>
              </dgm:alg>
              <dgm:shape r:blip="">
                <dgm:adjLst/>
              </dgm:shape>
              <dgm:presOf/>
              <dgm:constrLst>
                <dgm:constr type="w" for="ch" forName="txTwo" refType="w" refFor="ch" refForName="horzTwo" op="gte"/>
              </dgm:constrLst>
              <dgm:ruleLst/>
              <dgm:layoutNode name="txTwo">
                <dgm:varLst>
                  <dgm:chPref val="3"/>
                </dgm:varLst>
                <dgm:alg type="tx"/>
                <dgm:shape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dgm:ruleLst>
              </dgm:layoutNode>
              <dgm:choose name="Name12">
                <dgm:if name="Name13" axis="des" ptType="node" func="cnt" op="gt" val="0">
                  <dgm:layoutNode name="parTransTwo">
                    <dgm:alg type="sp"/>
                    <dgm:shape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r:blip="">
                  <dgm:adjLst/>
                </dgm:shape>
                <dgm:presOf/>
                <dgm:constrLst/>
                <dgm:ruleLst>
                  <dgm:rule type="w" val="INF"/>
                </dgm:ruleLst>
                <dgm:forEach name="Name18" axis="ch" ptType="node">
                  <dgm:layoutNode name="vertThree">
                    <dgm:alg type="lin">
                      <dgm:param type="linDir" val="fromT"/>
                    </dgm:alg>
                    <dgm:shape r:blip="">
                      <dgm:adjLst/>
                    </dgm:shape>
                    <dgm:presOf/>
                    <dgm:constrLst>
                      <dgm:constr type="w" for="ch" forName="txThree" refType="w" refFor="ch" refForName="horzThree" op="gte"/>
                    </dgm:constrLst>
                    <dgm:ruleLst/>
                    <dgm:layoutNode name="txThree">
                      <dgm:varLst>
                        <dgm:chPref val="3"/>
                      </dgm:varLst>
                      <dgm:alg type="tx"/>
                      <dgm:shape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dgm:ruleLst>
                    </dgm:layoutNode>
                    <dgm:choose name="Name19">
                      <dgm:if name="Name20" axis="des" ptType="node" func="cnt" op="gt" val="0">
                        <dgm:layoutNode name="parTransThree">
                          <dgm:alg type="sp"/>
                          <dgm:shape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r:blip="">
                        <dgm:adjLst/>
                      </dgm:shape>
                      <dgm:presOf/>
                      <dgm:constrLst/>
                      <dgm:ruleLst>
                        <dgm:rule type="w" val="INF"/>
                      </dgm:ruleLst>
                      <dgm:forEach name="repeat" axis="ch" ptType="node">
                        <dgm:layoutNode name="vertFour">
                          <dgm:varLst>
                            <dgm:chPref val="3"/>
                          </dgm:varLst>
                          <dgm:alg type="lin">
                            <dgm:param type="linDir" val="fromT"/>
                          </dgm:alg>
                          <dgm:shape r:blip="">
                            <dgm:adjLst/>
                          </dgm:shape>
                          <dgm:presOf/>
                          <dgm:constrLst>
                            <dgm:constr type="w" for="ch" forName="txFour" refType="w" refFor="ch" refForName="horzFour" op="gte"/>
                          </dgm:constrLst>
                          <dgm:ruleLst/>
                          <dgm:layoutNode name="txFour">
                            <dgm:varLst>
                              <dgm:chPref val="3"/>
                            </dgm:varLst>
                            <dgm:alg type="tx"/>
                            <dgm:shape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dgm:ruleLst>
                          </dgm:layoutNode>
                          <dgm:choose name="Name25">
                            <dgm:if name="Name26" axis="des" ptType="node" func="cnt" op="gt" val="0">
                              <dgm:layoutNode name="parTransFour">
                                <dgm:alg type="sp"/>
                                <dgm:shape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r:blip="">
                              <dgm:adjLst/>
                            </dgm:shape>
                            <dgm:presOf/>
                            <dgm:constrLst/>
                            <dgm:ruleLst>
                              <dgm:rule type="w" val="INF"/>
                            </dgm:ruleLst>
                            <dgm:forEach name="Name31" ref="repeat"/>
                          </dgm:layoutNode>
                        </dgm:layoutNode>
                        <dgm:choose name="Name32">
                          <dgm:if name="Name33" axis="self" ptType="node" func="revPos" op="gte" val="2">
                            <dgm:forEach name="Name34" axis="followSib" ptType="sibTrans" cnt="1">
                              <dgm:layoutNode name="sibSpaceFour">
                                <dgm:alg type="sp"/>
                                <dgm:shape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r:blip="">
                <dgm:adjLst/>
              </dgm:shape>
              <dgm:presOf/>
              <dgm:constrLst/>
              <dgm:ruleLst/>
            </dgm:layoutNode>
          </dgm:forEach>
        </dgm:if>
        <dgm:else name="Name47"/>
      </dgm:choose>
    </dgm:forEach>
  </dgm:layoutNode>
</dgm:layoutDef>
</file>

<file path=ppt/diagrams/layout7.xml><?xml version="1.0" encoding="utf-8"?>
<dgm:layoutDef xmlns:a="http://schemas.openxmlformats.org/drawingml/2006/main" xmlns:r="http://schemas.openxmlformats.org/officeDocument/2006/relationships" xmlns:dgm="http://schemas.openxmlformats.org/drawingml/2006/diagram"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dgm:ruleLst>
      </dgm:layoutNode>
      <dgm:forEach name="Name4" axis="followSib" ptType="sibTrans" cnt="1">
        <dgm:layoutNode name="sibTrans">
          <dgm:alg type="sp"/>
          <dgm:shape r:blip="">
            <dgm:adjLst/>
          </dgm:shape>
          <dgm:presOf/>
          <dgm:constrLst/>
          <dgm:ruleLst/>
        </dgm:layoutNode>
      </dgm:forEach>
    </dgm:forEach>
  </dgm:layoutNode>
</dgm:layoutDef>
</file>

<file path=ppt/diagrams/quickStyle1.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a="http://schemas.openxmlformats.org/drawingml/2006/main" xmlns:dgm="http://schemas.openxmlformats.org/drawingml/2006/diagram"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Pr>
        <a:solidFill>
          <a:schemeClr val="bg1"/>
        </a:solidFill>
        <a:effectLst/>
      </p:bgPr>
    </p:bg>
    <p:spTree>
      <p:nvGrpSpPr>
        <p:cNvPr id="1" name=""/>
        <p:cNvGrpSpPr/>
        <p:nvPr/>
      </p:nvGrpSpPr>
      <p:grpSpPr>
        <a:xfrm>
          <a:off x="0" y="0"/>
          <a:ext cx="0" cy="0"/>
        </a:xfrm>
      </p:grpSpPr>
      <p:sp>
        <p:nvSpPr>
          <p:cNvPr id="258050"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defRPr sz="1200">
                <a:ea typeface="新細明體" pitchFamily="18" charset="-120"/>
              </a:defRPr>
            </a:lvl1pPr>
          </a:lstStyle>
          <a:p>
            <a:endParaRPr lang="en-US" altLang="zh-TW"/>
          </a:p>
        </p:txBody>
      </p:sp>
      <p:sp>
        <p:nvSpPr>
          <p:cNvPr id="258051" name="Rectangle 3"/>
          <p:cNvSpPr>
            <a:spLocks noGrp="1" noChangeArrowheads="1"/>
          </p:cNvSpPr>
          <p:nvPr>
            <p:ph type="dt" sz="quarter" idx="1"/>
          </p:nvPr>
        </p:nvSpPr>
        <p:spPr bwMode="auto">
          <a:xfrm>
            <a:off x="3849688"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lgn="r">
              <a:defRPr sz="1200">
                <a:ea typeface="新細明體" pitchFamily="18" charset="-120"/>
              </a:defRPr>
            </a:lvl1pPr>
          </a:lstStyle>
          <a:p>
            <a:endParaRPr lang="en-US" altLang="zh-TW"/>
          </a:p>
        </p:txBody>
      </p:sp>
      <p:sp>
        <p:nvSpPr>
          <p:cNvPr id="258052" name="Rectangle 4"/>
          <p:cNvSpPr>
            <a:spLocks noGrp="1" noChangeArrowheads="1"/>
          </p:cNvSpPr>
          <p:nvPr>
            <p:ph type="ftr" sz="quarter" idx="2"/>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defRPr sz="1200">
                <a:ea typeface="新細明體" pitchFamily="18" charset="-120"/>
              </a:defRPr>
            </a:lvl1pPr>
          </a:lstStyle>
          <a:p>
            <a:endParaRPr lang="en-US" altLang="zh-TW"/>
          </a:p>
        </p:txBody>
      </p:sp>
      <p:sp>
        <p:nvSpPr>
          <p:cNvPr id="258053" name="Rectangle 5"/>
          <p:cNvSpPr>
            <a:spLocks noGrp="1" noChangeArrowheads="1"/>
          </p:cNvSpPr>
          <p:nvPr>
            <p:ph type="sldNum" sz="quarter" idx="3"/>
          </p:nvPr>
        </p:nvSpPr>
        <p:spPr bwMode="auto">
          <a:xfrm>
            <a:off x="3849688"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lgn="r">
              <a:defRPr sz="1200">
                <a:ea typeface="新細明體" pitchFamily="18" charset="-120"/>
              </a:defRPr>
            </a:lvl1pPr>
          </a:lstStyle>
          <a:p>
            <a:fld id="{C6127DBC-C019-4046-B85D-FD0331FC1485}" type="slidenum">
              <a:rPr lang="en-US" altLang="zh-TW"/>
              <a:t>‹#›</a:t>
            </a:fld>
            <a:endParaRPr lang="en-US" altLang="zh-TW"/>
          </a:p>
        </p:txBody>
      </p:sp>
    </p:spTree>
    <p:extLst>
      <p:ext uri="{BB962C8B-B14F-4D97-AF65-F5344CB8AC3E}">
        <p14:creationId xmlns:p14="http://schemas.microsoft.com/office/powerpoint/2010/main" val="2750524283"/>
      </p:ext>
    </p:extLst>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Pr>
        <a:solidFill>
          <a:schemeClr val="bg1"/>
        </a:solidFill>
        <a:effectLst/>
      </p:bgPr>
    </p:bg>
    <p:spTree>
      <p:nvGrpSpPr>
        <p:cNvPr id="1" name=""/>
        <p:cNvGrpSpPr/>
        <p:nvPr/>
      </p:nvGrpSpPr>
      <p:grpSpPr>
        <a:xfrm>
          <a:off x="0" y="0"/>
          <a:ext cx="0" cy="0"/>
        </a:xfrm>
      </p:grpSpPr>
      <p:sp>
        <p:nvSpPr>
          <p:cNvPr id="4098"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defRPr sz="1200">
                <a:ea typeface="新細明體" pitchFamily="18" charset="-120"/>
              </a:defRPr>
            </a:lvl1pPr>
          </a:lstStyle>
          <a:p>
            <a:endParaRPr lang="en-US" altLang="zh-TW"/>
          </a:p>
        </p:txBody>
      </p:sp>
      <p:sp>
        <p:nvSpPr>
          <p:cNvPr id="4099" name="Rectangle 3"/>
          <p:cNvSpPr>
            <a:spLocks noGrp="1" noChangeArrowheads="1"/>
          </p:cNvSpPr>
          <p:nvPr>
            <p:ph type="dt" idx="1"/>
          </p:nvPr>
        </p:nvSpPr>
        <p:spPr bwMode="auto">
          <a:xfrm>
            <a:off x="3849688"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lvl1pPr algn="r">
              <a:defRPr sz="1200">
                <a:ea typeface="新細明體" pitchFamily="18" charset="-120"/>
              </a:defRPr>
            </a:lvl1pPr>
          </a:lstStyle>
          <a:p>
            <a:endParaRPr lang="en-US" altLang="zh-TW"/>
          </a:p>
        </p:txBody>
      </p:sp>
      <p:sp>
        <p:nvSpPr>
          <p:cNvPr id="4100" name="Rectangle 4"/>
          <p:cNvSpPr>
            <a:spLocks noGrp="1" noRot="1" noChangeAspect="1" noChangeArrowheads="1" noTextEdit="1"/>
          </p:cNvSpPr>
          <p:nvPr>
            <p:ph type="sldImg" idx="2"/>
          </p:nvPr>
        </p:nvSpPr>
        <p:spPr bwMode="auto">
          <a:xfrm>
            <a:off x="708025" y="742950"/>
            <a:ext cx="5381625" cy="3725863"/>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79450" y="4716463"/>
            <a:ext cx="5438775" cy="446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102" name="Rectangle 6"/>
          <p:cNvSpPr>
            <a:spLocks noGrp="1" noChangeArrowheads="1"/>
          </p:cNvSpPr>
          <p:nvPr>
            <p:ph type="ftr" sz="quarter" idx="4"/>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defRPr sz="1200">
                <a:ea typeface="新細明體" pitchFamily="18" charset="-120"/>
              </a:defRPr>
            </a:lvl1pPr>
          </a:lstStyle>
          <a:p>
            <a:endParaRPr lang="en-US" altLang="zh-TW"/>
          </a:p>
        </p:txBody>
      </p:sp>
      <p:sp>
        <p:nvSpPr>
          <p:cNvPr id="4103" name="Rectangle 7"/>
          <p:cNvSpPr>
            <a:spLocks noGrp="1" noChangeArrowheads="1"/>
          </p:cNvSpPr>
          <p:nvPr>
            <p:ph type="sldNum" sz="quarter" idx="5"/>
          </p:nvPr>
        </p:nvSpPr>
        <p:spPr bwMode="auto">
          <a:xfrm>
            <a:off x="3849688"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5" tIns="45723" rIns="91445" bIns="45723" numCol="1" anchor="b" anchorCtr="0" compatLnSpc="1">
            <a:prstTxWarp prst="textNoShape">
              <a:avLst/>
            </a:prstTxWarp>
          </a:bodyPr>
          <a:lstStyle>
            <a:lvl1pPr algn="r">
              <a:defRPr sz="1200">
                <a:ea typeface="新細明體" pitchFamily="18" charset="-120"/>
              </a:defRPr>
            </a:lvl1pPr>
          </a:lstStyle>
          <a:p>
            <a:fld id="{802A8E05-228F-4E7E-BE4F-38EC0A4C3C56}" type="slidenum">
              <a:rPr lang="en-US" altLang="zh-TW"/>
              <a:t>‹#›</a:t>
            </a:fld>
            <a:endParaRPr lang="en-US" altLang="zh-TW"/>
          </a:p>
        </p:txBody>
      </p:sp>
    </p:spTree>
    <p:extLst>
      <p:ext uri="{BB962C8B-B14F-4D97-AF65-F5344CB8AC3E}">
        <p14:creationId xmlns:p14="http://schemas.microsoft.com/office/powerpoint/2010/main" val="3058833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400" kern="1200">
        <a:solidFill>
          <a:schemeClr val="tx1"/>
        </a:solidFill>
        <a:latin typeface="標楷體" panose="03000509000000000000" pitchFamily="65" charset="-120"/>
        <a:ea typeface="標楷體" pitchFamily="65" charset="-120"/>
        <a:cs typeface="+mn-cs"/>
      </a:defRPr>
    </a:lvl1pPr>
    <a:lvl2pPr marL="457200" algn="l" rtl="0" fontAlgn="base">
      <a:spcBef>
        <a:spcPct val="30000"/>
      </a:spcBef>
      <a:spcAft>
        <a:spcPct val="0"/>
      </a:spcAft>
      <a:defRPr kumimoji="1" sz="1400" kern="1200">
        <a:solidFill>
          <a:schemeClr val="tx1"/>
        </a:solidFill>
        <a:latin typeface="標楷體" panose="03000509000000000000" pitchFamily="65" charset="-120"/>
        <a:ea typeface="標楷體" pitchFamily="65" charset="-120"/>
        <a:cs typeface="+mn-cs"/>
      </a:defRPr>
    </a:lvl2pPr>
    <a:lvl3pPr marL="914400" algn="l" rtl="0" fontAlgn="base">
      <a:spcBef>
        <a:spcPct val="30000"/>
      </a:spcBef>
      <a:spcAft>
        <a:spcPct val="0"/>
      </a:spcAft>
      <a:defRPr kumimoji="1" sz="1400" kern="1200">
        <a:solidFill>
          <a:schemeClr val="tx1"/>
        </a:solidFill>
        <a:latin typeface="標楷體" panose="03000509000000000000" pitchFamily="65" charset="-120"/>
        <a:ea typeface="標楷體" pitchFamily="65" charset="-120"/>
        <a:cs typeface="+mn-cs"/>
      </a:defRPr>
    </a:lvl3pPr>
    <a:lvl4pPr marL="1371600" algn="l" rtl="0" fontAlgn="base">
      <a:spcBef>
        <a:spcPct val="30000"/>
      </a:spcBef>
      <a:spcAft>
        <a:spcPct val="0"/>
      </a:spcAft>
      <a:defRPr kumimoji="1" sz="1400" kern="1200">
        <a:solidFill>
          <a:schemeClr val="tx1"/>
        </a:solidFill>
        <a:latin typeface="標楷體" panose="03000509000000000000" pitchFamily="65" charset="-120"/>
        <a:ea typeface="標楷體" pitchFamily="65" charset="-120"/>
        <a:cs typeface="+mn-cs"/>
      </a:defRPr>
    </a:lvl4pPr>
    <a:lvl5pPr marL="1828800" algn="l" rtl="0" fontAlgn="base">
      <a:spcBef>
        <a:spcPct val="30000"/>
      </a:spcBef>
      <a:spcAft>
        <a:spcPct val="0"/>
      </a:spcAft>
      <a:defRPr kumimoji="1" sz="1400" kern="1200">
        <a:solidFill>
          <a:schemeClr val="tx1"/>
        </a:solidFill>
        <a:latin typeface="標楷體" panose="03000509000000000000" pitchFamily="65" charset="-120"/>
        <a:ea typeface="標楷體" pitchFamily="65"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180.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a:xfrm>
            <a:off x="708025" y="742950"/>
            <a:ext cx="5381625" cy="3725863"/>
          </a:xfrm>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zh-TW" altLang="zh-TW" sz="1400" kern="1200" smtClean="0">
                <a:solidFill>
                  <a:schemeClr val="tx1"/>
                </a:solidFill>
                <a:effectLst/>
                <a:latin typeface="標楷體" panose="03000509000000000000" pitchFamily="65" charset="-120"/>
                <a:ea typeface="標楷體" pitchFamily="65" charset="-120"/>
                <a:cs typeface="+mn-cs"/>
              </a:rPr>
              <a:t>各位同學，接下來有</a:t>
            </a:r>
            <a:r>
              <a:rPr kumimoji="1" lang="en-US" altLang="zh-TW" sz="1400" kern="1200" smtClean="0">
                <a:solidFill>
                  <a:schemeClr val="tx1"/>
                </a:solidFill>
                <a:effectLst/>
                <a:latin typeface="標楷體" panose="03000509000000000000" pitchFamily="65" charset="-120"/>
                <a:ea typeface="標楷體" pitchFamily="65" charset="-120"/>
                <a:cs typeface="+mn-cs"/>
              </a:rPr>
              <a:t>7</a:t>
            </a:r>
            <a:r>
              <a:rPr kumimoji="1" lang="zh-TW" altLang="zh-TW" sz="1400" kern="1200" smtClean="0">
                <a:solidFill>
                  <a:schemeClr val="tx1"/>
                </a:solidFill>
                <a:effectLst/>
                <a:latin typeface="標楷體" panose="03000509000000000000" pitchFamily="65" charset="-120"/>
                <a:ea typeface="標楷體" pitchFamily="65" charset="-120"/>
                <a:cs typeface="+mn-cs"/>
              </a:rPr>
              <a:t>小時的課程，跟各位講授「關鍵基礎設施簡介」的課程。</a:t>
            </a:r>
          </a:p>
          <a:p>
            <a:r>
              <a:rPr lang="zh-TW" altLang="en-US"/>
              <a:t> </a:t>
            </a:r>
            <a:endParaRPr lang="en-US" altLang="zh-TW" smtClean="0"/>
          </a:p>
          <a:p>
            <a:endParaRPr lang="en-US" altLang="zh-TW" smtClean="0"/>
          </a:p>
          <a:p>
            <a:endParaRPr lang="zh-TW" altLang="en-US"/>
          </a:p>
          <a:p>
            <a:endParaRPr lang="zh-TW" altLang="en-US"/>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t>1</a:t>
            </a:fld>
            <a:endParaRPr lang="en-US" altLang="zh-TW"/>
          </a:p>
        </p:txBody>
      </p:sp>
    </p:spTree>
    <p:extLst>
      <p:ext uri="{BB962C8B-B14F-4D97-AF65-F5344CB8AC3E}">
        <p14:creationId xmlns:p14="http://schemas.microsoft.com/office/powerpoint/2010/main" val="2700722681"/>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3410" name="投影片圖像版面配置區 1"/>
          <p:cNvSpPr>
            <a:spLocks noGrp="1" noRot="1" noChangeAspect="1" noTextEdit="1"/>
          </p:cNvSpPr>
          <p:nvPr>
            <p:ph type="sldImg"/>
          </p:nvPr>
        </p:nvSpPr>
        <p:spPr/>
      </p:sp>
      <p:sp>
        <p:nvSpPr>
          <p:cNvPr id="273411" name="備忘稿版面配置區 2"/>
          <p:cNvSpPr>
            <a:spLocks noGrp="1"/>
          </p:cNvSpPr>
          <p:nvPr>
            <p:ph type="body" idx="1"/>
          </p:nvPr>
        </p:nvSpPr>
        <p:spPr>
          <a:noFill/>
        </p:spPr>
        <p:txBody>
          <a:bodyPr/>
          <a:lstStyle/>
          <a:p>
            <a:r>
              <a:rPr lang="zh-TW" altLang="zh-TW" smtClean="0"/>
              <a:t>而在管理上，資訊安全的基本功能及目的不外在提供資料和資源的機密性、完整性、可用性，這三項要素稱為資訊安全三原則，依據英文一詞，簡稱</a:t>
            </a:r>
            <a:r>
              <a:rPr lang="en-US" altLang="zh-TW" smtClean="0"/>
              <a:t>CIA</a:t>
            </a:r>
            <a:r>
              <a:rPr lang="zh-TW" altLang="zh-TW" smtClean="0"/>
              <a:t>。</a:t>
            </a:r>
          </a:p>
          <a:p>
            <a:endParaRPr lang="zh-TW" altLang="zh-TW" smtClean="0"/>
          </a:p>
          <a:p>
            <a:r>
              <a:rPr lang="zh-TW" altLang="zh-TW" b="1" smtClean="0"/>
              <a:t>安全性機制所提供的基本服務：</a:t>
            </a:r>
            <a:endParaRPr lang="zh-TW" altLang="zh-TW" smtClean="0"/>
          </a:p>
          <a:p>
            <a:r>
              <a:rPr lang="en-US" altLang="zh-TW" smtClean="0"/>
              <a:t>–Confidentiality(</a:t>
            </a:r>
            <a:r>
              <a:rPr lang="zh-TW" altLang="zh-TW" smtClean="0"/>
              <a:t>機密性</a:t>
            </a:r>
            <a:r>
              <a:rPr lang="en-US" altLang="zh-TW" smtClean="0"/>
              <a:t>)</a:t>
            </a:r>
            <a:endParaRPr lang="zh-TW" altLang="zh-TW" smtClean="0"/>
          </a:p>
          <a:p>
            <a:r>
              <a:rPr lang="en-US" altLang="zh-TW" smtClean="0"/>
              <a:t>–Integrity(</a:t>
            </a:r>
            <a:r>
              <a:rPr lang="zh-TW" altLang="zh-TW" smtClean="0"/>
              <a:t>完整性</a:t>
            </a:r>
            <a:r>
              <a:rPr lang="en-US" altLang="zh-TW" smtClean="0"/>
              <a:t>)</a:t>
            </a:r>
            <a:endParaRPr lang="zh-TW" altLang="zh-TW" smtClean="0"/>
          </a:p>
          <a:p>
            <a:r>
              <a:rPr lang="en-US" altLang="zh-TW" smtClean="0"/>
              <a:t>Availability(</a:t>
            </a:r>
            <a:r>
              <a:rPr lang="zh-TW" altLang="zh-TW" smtClean="0"/>
              <a:t>可用性</a:t>
            </a:r>
            <a:r>
              <a:rPr lang="en-US" altLang="zh-TW" smtClean="0"/>
              <a:t>)</a:t>
            </a:r>
            <a:endParaRPr lang="zh-TW" altLang="zh-TW" smtClean="0"/>
          </a:p>
          <a:p>
            <a:endParaRPr lang="zh-TW" altLang="zh-TW" smtClean="0"/>
          </a:p>
          <a:p>
            <a:r>
              <a:rPr lang="zh-TW" altLang="zh-TW" smtClean="0"/>
              <a:t>除了三要素外，尚有其它的要素需考量，如：</a:t>
            </a:r>
            <a:r>
              <a:rPr lang="en-US" altLang="zh-TW" smtClean="0"/>
              <a:t>Non-repudiation(</a:t>
            </a:r>
            <a:r>
              <a:rPr lang="zh-TW" altLang="zh-TW" smtClean="0"/>
              <a:t>不可否認性</a:t>
            </a:r>
            <a:r>
              <a:rPr lang="en-US" altLang="zh-TW" smtClean="0"/>
              <a:t>)</a:t>
            </a:r>
            <a:r>
              <a:rPr lang="zh-TW" altLang="zh-TW" smtClean="0"/>
              <a:t>、</a:t>
            </a:r>
            <a:r>
              <a:rPr lang="en-US" altLang="zh-TW" smtClean="0"/>
              <a:t>Authentication(</a:t>
            </a:r>
            <a:r>
              <a:rPr lang="zh-TW" altLang="zh-TW" smtClean="0"/>
              <a:t>身分鑑別</a:t>
            </a:r>
            <a:r>
              <a:rPr lang="en-US" altLang="zh-TW" smtClean="0"/>
              <a:t>)</a:t>
            </a:r>
            <a:r>
              <a:rPr lang="zh-TW" altLang="zh-TW" smtClean="0"/>
              <a:t>、</a:t>
            </a:r>
            <a:r>
              <a:rPr lang="en-US" altLang="zh-TW" smtClean="0"/>
              <a:t>Authority</a:t>
            </a:r>
            <a:endParaRPr lang="zh-TW" altLang="zh-TW" smtClean="0"/>
          </a:p>
          <a:p>
            <a:r>
              <a:rPr lang="en-US" altLang="zh-TW" smtClean="0"/>
              <a:t>(</a:t>
            </a:r>
            <a:r>
              <a:rPr lang="zh-TW" altLang="zh-TW" smtClean="0"/>
              <a:t>存取權限控制</a:t>
            </a:r>
            <a:r>
              <a:rPr lang="en-US" altLang="zh-TW" smtClean="0"/>
              <a:t>)</a:t>
            </a:r>
            <a:r>
              <a:rPr lang="zh-TW" altLang="zh-TW" smtClean="0"/>
              <a:t>等等，而這邊教官僅作基礎概念的介紹。</a:t>
            </a:r>
            <a:endParaRPr lang="zh-TW" altLang="en-US" smtClean="0"/>
          </a:p>
        </p:txBody>
      </p:sp>
      <p:sp>
        <p:nvSpPr>
          <p:cNvPr id="273412"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2D23B3AB-32D3-4451-B589-53F6A6F6CAA5}" type="slidenum">
              <a:rPr lang="en-US" altLang="zh-TW" sz="1200">
                <a:latin typeface="Arial" panose="020b0604020202020204" pitchFamily="34" charset="0"/>
                <a:ea typeface="新細明體" pitchFamily="18" charset="-120"/>
              </a:rPr>
              <a:pPr eaLnBrk="1" hangingPunct="1">
                <a:spcBef>
                  <a:spcPct val="0"/>
                </a:spcBef>
              </a:pPr>
              <a:t>11</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237213114"/>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Confidentiality(</a:t>
            </a:r>
            <a:r>
              <a:rPr lang="zh-TW" altLang="zh-TW" smtClean="0"/>
              <a:t>機密性</a:t>
            </a:r>
            <a:r>
              <a:rPr lang="en-US" altLang="zh-TW" smtClean="0"/>
              <a:t>)</a:t>
            </a:r>
            <a:endParaRPr lang="zh-TW" altLang="zh-TW" sz="1100" smtClean="0"/>
          </a:p>
          <a:p>
            <a:pPr lvl="1"/>
            <a:r>
              <a:rPr lang="zh-TW" altLang="zh-TW" smtClean="0"/>
              <a:t>僅有經過驗證並獲授權者可存取。</a:t>
            </a:r>
            <a:endParaRPr lang="zh-TW" altLang="zh-TW" sz="1100" smtClean="0"/>
          </a:p>
          <a:p>
            <a:r>
              <a:rPr lang="en-US" altLang="zh-TW" smtClean="0"/>
              <a:t>Integrity(</a:t>
            </a:r>
            <a:r>
              <a:rPr lang="zh-TW" altLang="zh-TW" smtClean="0"/>
              <a:t>完整性</a:t>
            </a:r>
            <a:r>
              <a:rPr lang="en-US" altLang="zh-TW" smtClean="0"/>
              <a:t>)</a:t>
            </a:r>
            <a:endParaRPr lang="zh-TW" altLang="zh-TW" sz="1100" smtClean="0"/>
          </a:p>
          <a:p>
            <a:pPr lvl="1"/>
            <a:r>
              <a:rPr lang="zh-TW" altLang="zh-TW" smtClean="0"/>
              <a:t>確保檔案資料不會遭受未經授權者的更改，確保檔案的完整性。</a:t>
            </a:r>
            <a:endParaRPr lang="zh-TW" altLang="zh-TW" sz="1100" smtClean="0"/>
          </a:p>
          <a:p>
            <a:r>
              <a:rPr lang="en-US" altLang="zh-TW" smtClean="0"/>
              <a:t>Availability(</a:t>
            </a:r>
            <a:r>
              <a:rPr lang="zh-TW" altLang="zh-TW" smtClean="0"/>
              <a:t>可用性</a:t>
            </a:r>
            <a:r>
              <a:rPr lang="en-US" altLang="zh-TW" smtClean="0"/>
              <a:t>)</a:t>
            </a:r>
            <a:endParaRPr lang="zh-TW" altLang="zh-TW" sz="1100" smtClean="0"/>
          </a:p>
          <a:p>
            <a:pPr lvl="1"/>
            <a:r>
              <a:rPr lang="zh-TW" altLang="zh-TW" smtClean="0"/>
              <a:t>獲授權者在存取，儲存檔案時，不會因為要確保檔案的機密性，而導致喪失使用的便利性。</a:t>
            </a:r>
            <a:endParaRPr lang="zh-TW" altLang="zh-TW" sz="1100" smtClean="0"/>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t>12</a:t>
            </a:fld>
            <a:endParaRPr lang="en-US" altLang="zh-TW"/>
          </a:p>
        </p:txBody>
      </p:sp>
    </p:spTree>
    <p:extLst>
      <p:ext uri="{BB962C8B-B14F-4D97-AF65-F5344CB8AC3E}">
        <p14:creationId xmlns:p14="http://schemas.microsoft.com/office/powerpoint/2010/main" val="1222902149"/>
      </p:ext>
    </p:extLst>
  </p:cSld>
  <p:clrMapOvr>
    <a:masterClrMapping/>
  </p:clrMapOvr>
</p:notes>
</file>

<file path=ppt/notesSlides/notesSlide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4434" name="投影片圖像版面配置區 1"/>
          <p:cNvSpPr>
            <a:spLocks noGrp="1" noRot="1" noChangeAspect="1" noTextEdit="1"/>
          </p:cNvSpPr>
          <p:nvPr>
            <p:ph type="sldImg"/>
          </p:nvPr>
        </p:nvSpPr>
        <p:spPr/>
      </p:sp>
      <p:sp>
        <p:nvSpPr>
          <p:cNvPr id="274435" name="備忘稿版面配置區 2"/>
          <p:cNvSpPr>
            <a:spLocks noGrp="1"/>
          </p:cNvSpPr>
          <p:nvPr>
            <p:ph type="body" idx="1"/>
          </p:nvPr>
        </p:nvSpPr>
        <p:spPr>
          <a:noFill/>
        </p:spPr>
        <p:txBody>
          <a:bodyPr/>
          <a:lstStyle/>
          <a:p>
            <a:endParaRPr lang="zh-TW" altLang="zh-TW" sz="1100" smtClean="0"/>
          </a:p>
        </p:txBody>
      </p:sp>
      <p:sp>
        <p:nvSpPr>
          <p:cNvPr id="274436"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BA55D628-E78A-4110-B49A-F986087ABE2C}" type="slidenum">
              <a:rPr lang="en-US" altLang="zh-TW" sz="1200">
                <a:latin typeface="Arial" panose="020b0604020202020204" pitchFamily="34" charset="0"/>
                <a:ea typeface="新細明體" pitchFamily="18" charset="-120"/>
              </a:rPr>
              <a:pPr eaLnBrk="1" hangingPunct="1">
                <a:spcBef>
                  <a:spcPct val="0"/>
                </a:spcBef>
              </a:pPr>
              <a:t>13</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825717018"/>
      </p:ext>
    </p:extLst>
  </p:cSld>
  <p:clrMapOvr>
    <a:masterClrMapping/>
  </p:clrMapOvr>
</p:notes>
</file>

<file path=ppt/notesSlides/notesSlide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4434" name="投影片圖像版面配置區 1"/>
          <p:cNvSpPr>
            <a:spLocks noGrp="1" noRot="1" noChangeAspect="1" noTextEdit="1"/>
          </p:cNvSpPr>
          <p:nvPr>
            <p:ph type="sldImg"/>
          </p:nvPr>
        </p:nvSpPr>
        <p:spPr/>
      </p:sp>
      <p:sp>
        <p:nvSpPr>
          <p:cNvPr id="274435" name="備忘稿版面配置區 2"/>
          <p:cNvSpPr>
            <a:spLocks noGrp="1"/>
          </p:cNvSpPr>
          <p:nvPr>
            <p:ph type="body" idx="1"/>
          </p:nvPr>
        </p:nvSpPr>
        <p:spPr>
          <a:noFill/>
        </p:spPr>
        <p:txBody>
          <a:bodyPr/>
          <a:lstStyle/>
          <a:p>
            <a:endParaRPr lang="zh-TW" altLang="zh-TW" sz="1100" smtClean="0"/>
          </a:p>
        </p:txBody>
      </p:sp>
      <p:sp>
        <p:nvSpPr>
          <p:cNvPr id="274436"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BA55D628-E78A-4110-B49A-F986087ABE2C}" type="slidenum">
              <a:rPr lang="en-US" altLang="zh-TW" sz="1200">
                <a:latin typeface="Arial" panose="020b0604020202020204" pitchFamily="34" charset="0"/>
                <a:ea typeface="新細明體" pitchFamily="18" charset="-120"/>
              </a:rPr>
              <a:pPr eaLnBrk="1" hangingPunct="1">
                <a:spcBef>
                  <a:spcPct val="0"/>
                </a:spcBef>
              </a:pPr>
              <a:t>14</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2910547414"/>
      </p:ext>
    </p:extLst>
  </p:cSld>
  <p:clrMapOvr>
    <a:masterClrMapping/>
  </p:clrMapOvr>
</p:notes>
</file>

<file path=ppt/notesSlides/notesSlide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4434" name="投影片圖像版面配置區 1"/>
          <p:cNvSpPr>
            <a:spLocks noGrp="1" noRot="1" noChangeAspect="1" noTextEdit="1"/>
          </p:cNvSpPr>
          <p:nvPr>
            <p:ph type="sldImg"/>
          </p:nvPr>
        </p:nvSpPr>
        <p:spPr/>
      </p:sp>
      <p:sp>
        <p:nvSpPr>
          <p:cNvPr id="274435" name="備忘稿版面配置區 2"/>
          <p:cNvSpPr>
            <a:spLocks noGrp="1"/>
          </p:cNvSpPr>
          <p:nvPr>
            <p:ph type="body" idx="1"/>
          </p:nvPr>
        </p:nvSpPr>
        <p:spPr>
          <a:noFill/>
        </p:spPr>
        <p:txBody>
          <a:bodyPr/>
          <a:lstStyle/>
          <a:p>
            <a:endParaRPr lang="zh-TW" altLang="zh-TW" sz="1100" smtClean="0"/>
          </a:p>
        </p:txBody>
      </p:sp>
      <p:sp>
        <p:nvSpPr>
          <p:cNvPr id="274436"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BA55D628-E78A-4110-B49A-F986087ABE2C}" type="slidenum">
              <a:rPr lang="en-US" altLang="zh-TW" sz="1200">
                <a:latin typeface="Arial" panose="020b0604020202020204" pitchFamily="34" charset="0"/>
                <a:ea typeface="新細明體" pitchFamily="18" charset="-120"/>
              </a:rPr>
              <a:pPr eaLnBrk="1" hangingPunct="1">
                <a:spcBef>
                  <a:spcPct val="0"/>
                </a:spcBef>
              </a:pPr>
              <a:t>15</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2593967002"/>
      </p:ext>
    </p:extLst>
  </p:cSld>
  <p:clrMapOvr>
    <a:masterClrMapping/>
  </p:clrMapOvr>
</p:notes>
</file>

<file path=ppt/notesSlides/notesSlide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1362" name="投影片圖像版面配置區 1"/>
          <p:cNvSpPr>
            <a:spLocks noGrp="1" noRot="1" noChangeAspect="1" noTextEdit="1"/>
          </p:cNvSpPr>
          <p:nvPr>
            <p:ph type="sldImg"/>
          </p:nvPr>
        </p:nvSpPr>
        <p:spPr/>
      </p:sp>
      <p:sp>
        <p:nvSpPr>
          <p:cNvPr id="271363" name="備忘稿版面配置區 2"/>
          <p:cNvSpPr>
            <a:spLocks noGrp="1"/>
          </p:cNvSpPr>
          <p:nvPr>
            <p:ph type="body" idx="1"/>
          </p:nvPr>
        </p:nvSpPr>
        <p:spPr>
          <a:noFill/>
        </p:spPr>
        <p:txBody>
          <a:bodyPr/>
          <a:lstStyle/>
          <a:p>
            <a:r>
              <a:rPr lang="zh-TW" altLang="en-US" smtClean="0"/>
              <a:t>此為安全領域的一個共識。</a:t>
            </a:r>
          </a:p>
        </p:txBody>
      </p:sp>
      <p:sp>
        <p:nvSpPr>
          <p:cNvPr id="271364"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FD30C3B9-1691-4CC5-882A-0536B5D6FC32}" type="slidenum">
              <a:rPr lang="en-US" altLang="zh-TW" sz="1200">
                <a:latin typeface="Arial" panose="020b0604020202020204" pitchFamily="34" charset="0"/>
                <a:ea typeface="新細明體" pitchFamily="18" charset="-120"/>
              </a:rPr>
              <a:pPr eaLnBrk="1" hangingPunct="1">
                <a:spcBef>
                  <a:spcPct val="0"/>
                </a:spcBef>
              </a:pPr>
              <a:t>16</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2436242129"/>
      </p:ext>
    </p:extLst>
  </p:cSld>
  <p:clrMapOvr>
    <a:masterClrMapping/>
  </p:clrMapOvr>
</p:notes>
</file>

<file path=ppt/notesSlides/notesSlide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4434" name="投影片圖像版面配置區 1"/>
          <p:cNvSpPr>
            <a:spLocks noGrp="1" noRot="1" noChangeAspect="1" noTextEdit="1"/>
          </p:cNvSpPr>
          <p:nvPr>
            <p:ph type="sldImg"/>
          </p:nvPr>
        </p:nvSpPr>
        <p:spPr/>
      </p:sp>
      <p:sp>
        <p:nvSpPr>
          <p:cNvPr id="274435" name="備忘稿版面配置區 2"/>
          <p:cNvSpPr>
            <a:spLocks noGrp="1"/>
          </p:cNvSpPr>
          <p:nvPr>
            <p:ph type="body" idx="1"/>
          </p:nvPr>
        </p:nvSpPr>
        <p:spPr>
          <a:noFill/>
        </p:spPr>
        <p:txBody>
          <a:bodyPr/>
          <a:lstStyle/>
          <a:p>
            <a:endParaRPr lang="zh-TW" altLang="zh-TW" sz="1100" smtClean="0"/>
          </a:p>
        </p:txBody>
      </p:sp>
      <p:sp>
        <p:nvSpPr>
          <p:cNvPr id="274436"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BA55D628-E78A-4110-B49A-F986087ABE2C}" type="slidenum">
              <a:rPr lang="en-US" altLang="zh-TW" sz="1200">
                <a:latin typeface="Arial" panose="020b0604020202020204" pitchFamily="34" charset="0"/>
                <a:ea typeface="新細明體" pitchFamily="18" charset="-120"/>
              </a:rPr>
              <a:pPr eaLnBrk="1" hangingPunct="1">
                <a:spcBef>
                  <a:spcPct val="0"/>
                </a:spcBef>
              </a:pPr>
              <a:t>17</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2130093723"/>
      </p:ext>
    </p:extLst>
  </p:cSld>
  <p:clrMapOvr>
    <a:masterClrMapping/>
  </p:clrMapOvr>
</p:notes>
</file>

<file path=ppt/notesSlides/notesSlide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4434" name="投影片圖像版面配置區 1"/>
          <p:cNvSpPr>
            <a:spLocks noGrp="1" noRot="1" noChangeAspect="1" noTextEdit="1"/>
          </p:cNvSpPr>
          <p:nvPr>
            <p:ph type="sldImg"/>
          </p:nvPr>
        </p:nvSpPr>
        <p:spPr/>
      </p:sp>
      <p:sp>
        <p:nvSpPr>
          <p:cNvPr id="274435" name="備忘稿版面配置區 2"/>
          <p:cNvSpPr>
            <a:spLocks noGrp="1"/>
          </p:cNvSpPr>
          <p:nvPr>
            <p:ph type="body" idx="1"/>
          </p:nvPr>
        </p:nvSpPr>
        <p:spPr>
          <a:noFill/>
        </p:spPr>
        <p:txBody>
          <a:bodyPr/>
          <a:lstStyle/>
          <a:p>
            <a:endParaRPr lang="zh-TW" altLang="zh-TW" sz="1100" smtClean="0"/>
          </a:p>
        </p:txBody>
      </p:sp>
      <p:sp>
        <p:nvSpPr>
          <p:cNvPr id="274436"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BA55D628-E78A-4110-B49A-F986087ABE2C}" type="slidenum">
              <a:rPr lang="en-US" altLang="zh-TW" sz="1200">
                <a:latin typeface="Arial" panose="020b0604020202020204" pitchFamily="34" charset="0"/>
                <a:ea typeface="新細明體" pitchFamily="18" charset="-120"/>
              </a:rPr>
              <a:pPr eaLnBrk="1" hangingPunct="1">
                <a:spcBef>
                  <a:spcPct val="0"/>
                </a:spcBef>
              </a:pPr>
              <a:t>18</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1463905763"/>
      </p:ext>
    </p:extLst>
  </p:cSld>
  <p:clrMapOvr>
    <a:masterClrMapping/>
  </p:clrMapOvr>
</p:notes>
</file>

<file path=ppt/notesSlides/notesSlide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4434" name="投影片圖像版面配置區 1"/>
          <p:cNvSpPr>
            <a:spLocks noGrp="1" noRot="1" noChangeAspect="1" noTextEdit="1"/>
          </p:cNvSpPr>
          <p:nvPr>
            <p:ph type="sldImg"/>
          </p:nvPr>
        </p:nvSpPr>
        <p:spPr/>
      </p:sp>
      <p:sp>
        <p:nvSpPr>
          <p:cNvPr id="274435" name="備忘稿版面配置區 2"/>
          <p:cNvSpPr>
            <a:spLocks noGrp="1"/>
          </p:cNvSpPr>
          <p:nvPr>
            <p:ph type="body" idx="1"/>
          </p:nvPr>
        </p:nvSpPr>
        <p:spPr>
          <a:noFill/>
        </p:spPr>
        <p:txBody>
          <a:bodyPr/>
          <a:lstStyle/>
          <a:p>
            <a:endParaRPr lang="zh-TW" altLang="zh-TW" sz="1100" smtClean="0"/>
          </a:p>
        </p:txBody>
      </p:sp>
      <p:sp>
        <p:nvSpPr>
          <p:cNvPr id="274436"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BA55D628-E78A-4110-B49A-F986087ABE2C}" type="slidenum">
              <a:rPr lang="en-US" altLang="zh-TW" sz="1200">
                <a:latin typeface="Arial" panose="020b0604020202020204" pitchFamily="34" charset="0"/>
                <a:ea typeface="新細明體" pitchFamily="18" charset="-120"/>
              </a:rPr>
              <a:pPr eaLnBrk="1" hangingPunct="1">
                <a:spcBef>
                  <a:spcPct val="0"/>
                </a:spcBef>
              </a:pPr>
              <a:t>19</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3854628651"/>
      </p:ext>
    </p:extLst>
  </p:cSld>
  <p:clrMapOvr>
    <a:masterClrMapping/>
  </p:clrMapOvr>
</p:notes>
</file>

<file path=ppt/notesSlides/notesSlide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4434" name="投影片圖像版面配置區 1"/>
          <p:cNvSpPr>
            <a:spLocks noGrp="1" noRot="1" noChangeAspect="1" noTextEdit="1"/>
          </p:cNvSpPr>
          <p:nvPr>
            <p:ph type="sldImg"/>
          </p:nvPr>
        </p:nvSpPr>
        <p:spPr/>
      </p:sp>
      <p:sp>
        <p:nvSpPr>
          <p:cNvPr id="274435" name="備忘稿版面配置區 2"/>
          <p:cNvSpPr>
            <a:spLocks noGrp="1"/>
          </p:cNvSpPr>
          <p:nvPr>
            <p:ph type="body" idx="1"/>
          </p:nvPr>
        </p:nvSpPr>
        <p:spPr>
          <a:noFill/>
        </p:spPr>
        <p:txBody>
          <a:bodyPr/>
          <a:lstStyle/>
          <a:p>
            <a:r>
              <a:rPr lang="zh-TW" altLang="en-US" sz="1100" smtClean="0"/>
              <a:t>單位並不能完全消除威脅主體，但可以保護自己，以防止威脅主體利用系統環境中的脆弱性。</a:t>
            </a:r>
            <a:endParaRPr lang="zh-TW" altLang="zh-TW" sz="1100" smtClean="0"/>
          </a:p>
        </p:txBody>
      </p:sp>
      <p:sp>
        <p:nvSpPr>
          <p:cNvPr id="274436"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BA55D628-E78A-4110-B49A-F986087ABE2C}" type="slidenum">
              <a:rPr lang="en-US" altLang="zh-TW" sz="1200">
                <a:latin typeface="Arial" panose="020b0604020202020204" pitchFamily="34" charset="0"/>
                <a:ea typeface="新細明體" pitchFamily="18" charset="-120"/>
              </a:rPr>
              <a:pPr eaLnBrk="1" hangingPunct="1">
                <a:spcBef>
                  <a:spcPct val="0"/>
                </a:spcBef>
              </a:pPr>
              <a:t>20</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804974582"/>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EEC0D73D-FF76-48C5-9323-6FBABC0DE678}" type="slidenum">
              <a:rPr lang="zh-TW" altLang="en-US" smtClean="0"/>
              <a:t>2</a:t>
            </a:fld>
            <a:endParaRPr lang="zh-TW" altLang="en-US"/>
          </a:p>
        </p:txBody>
      </p:sp>
    </p:spTree>
    <p:extLst>
      <p:ext uri="{BB962C8B-B14F-4D97-AF65-F5344CB8AC3E}">
        <p14:creationId xmlns:p14="http://schemas.microsoft.com/office/powerpoint/2010/main" val="2895111528"/>
      </p:ext>
    </p:extLst>
  </p:cSld>
  <p:clrMapOvr>
    <a:masterClrMapping/>
  </p:clrMapOvr>
</p:notes>
</file>

<file path=ppt/notesSlides/notesSlide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1362" name="投影片圖像版面配置區 1"/>
          <p:cNvSpPr>
            <a:spLocks noGrp="1" noRot="1" noChangeAspect="1" noTextEdit="1"/>
          </p:cNvSpPr>
          <p:nvPr>
            <p:ph type="sldImg"/>
          </p:nvPr>
        </p:nvSpPr>
        <p:spPr/>
      </p:sp>
      <p:sp>
        <p:nvSpPr>
          <p:cNvPr id="271363" name="備忘稿版面配置區 2"/>
          <p:cNvSpPr>
            <a:spLocks noGrp="1"/>
          </p:cNvSpPr>
          <p:nvPr>
            <p:ph type="body" idx="1"/>
          </p:nvPr>
        </p:nvSpPr>
        <p:spPr>
          <a:noFill/>
        </p:spPr>
        <p:txBody>
          <a:bodyPr/>
          <a:lstStyle/>
          <a:p>
            <a:r>
              <a:rPr lang="zh-TW" altLang="zh-TW" smtClean="0"/>
              <a:t>在業界資訊化環境下，各種重要資料均透過電腦處理、傳遞和儲存，取代了以前紙本傳遞上到處奔波的不便。但電腦化處理一定會比較安全嗎？未必！在資訊化環境中，仍然會有下列的威脅：會被攻擊、會被入侵、會被攔截。</a:t>
            </a:r>
          </a:p>
          <a:p>
            <a:r>
              <a:rPr lang="zh-TW" altLang="zh-TW" smtClean="0"/>
              <a:t>也因為上述的諸般威脅，會造成資料不當揭露、破壞及無法正確提供服務，此種結果將會導致業界的重大損失。假設某項產品的研發資料，在尚未面世之前，被人竊取盜用，捷足先登發表，那原來開發的公司豈不是造成重大的商業利益損失；假若你是老闆遇到這種事件，對個人身心、公司發展及團隊士氣，是非常重大的打擊啊！</a:t>
            </a:r>
            <a:endParaRPr lang="zh-TW" altLang="en-US" smtClean="0"/>
          </a:p>
        </p:txBody>
      </p:sp>
      <p:sp>
        <p:nvSpPr>
          <p:cNvPr id="271364"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FD30C3B9-1691-4CC5-882A-0536B5D6FC32}" type="slidenum">
              <a:rPr lang="en-US" altLang="zh-TW" sz="1200">
                <a:latin typeface="Arial" panose="020b0604020202020204" pitchFamily="34" charset="0"/>
                <a:ea typeface="新細明體" pitchFamily="18" charset="-120"/>
              </a:rPr>
              <a:pPr eaLnBrk="1" hangingPunct="1">
                <a:spcBef>
                  <a:spcPct val="0"/>
                </a:spcBef>
              </a:pPr>
              <a:t>21</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2080797904"/>
      </p:ext>
    </p:extLst>
  </p:cSld>
  <p:clrMapOvr>
    <a:masterClrMapping/>
  </p:clrMapOvr>
</p:notes>
</file>

<file path=ppt/notesSlides/notesSlide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2386" name="投影片圖像版面配置區 1"/>
          <p:cNvSpPr>
            <a:spLocks noGrp="1" noRot="1" noChangeAspect="1" noTextEdit="1"/>
          </p:cNvSpPr>
          <p:nvPr>
            <p:ph type="sldImg"/>
          </p:nvPr>
        </p:nvSpPr>
        <p:spPr/>
      </p:sp>
      <p:sp>
        <p:nvSpPr>
          <p:cNvPr id="272387" name="備忘稿版面配置區 2"/>
          <p:cNvSpPr>
            <a:spLocks noGrp="1"/>
          </p:cNvSpPr>
          <p:nvPr>
            <p:ph type="body" idx="1"/>
          </p:nvPr>
        </p:nvSpPr>
        <p:spPr>
          <a:noFill/>
        </p:spPr>
        <p:txBody>
          <a:bodyPr/>
          <a:lstStyle/>
          <a:p>
            <a:endParaRPr lang="zh-TW" altLang="en-US" smtClean="0"/>
          </a:p>
        </p:txBody>
      </p:sp>
      <p:sp>
        <p:nvSpPr>
          <p:cNvPr id="272388"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55492A91-70D8-4F12-A714-3717F3B18D15}" type="slidenum">
              <a:rPr lang="en-US" altLang="zh-TW" sz="1200">
                <a:latin typeface="Arial" panose="020b0604020202020204" pitchFamily="34" charset="0"/>
                <a:ea typeface="新細明體" pitchFamily="18" charset="-120"/>
              </a:rPr>
              <a:pPr eaLnBrk="1" hangingPunct="1">
                <a:spcBef>
                  <a:spcPct val="0"/>
                </a:spcBef>
              </a:pPr>
              <a:t>22</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3773343471"/>
      </p:ext>
    </p:extLst>
  </p:cSld>
  <p:clrMapOvr>
    <a:masterClrMapping/>
  </p:clrMapOvr>
</p:notes>
</file>

<file path=ppt/notesSlides/notesSlide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2386" name="投影片圖像版面配置區 1"/>
          <p:cNvSpPr>
            <a:spLocks noGrp="1" noRot="1" noChangeAspect="1" noTextEdit="1"/>
          </p:cNvSpPr>
          <p:nvPr>
            <p:ph type="sldImg"/>
          </p:nvPr>
        </p:nvSpPr>
        <p:spPr/>
      </p:sp>
      <p:sp>
        <p:nvSpPr>
          <p:cNvPr id="272387" name="備忘稿版面配置區 2"/>
          <p:cNvSpPr>
            <a:spLocks noGrp="1"/>
          </p:cNvSpPr>
          <p:nvPr>
            <p:ph type="body" idx="1"/>
          </p:nvPr>
        </p:nvSpPr>
        <p:spPr>
          <a:noFill/>
        </p:spPr>
        <p:txBody>
          <a:bodyPr/>
          <a:lstStyle/>
          <a:p>
            <a:r>
              <a:rPr lang="zh-TW" altLang="zh-TW" smtClean="0"/>
              <a:t>也因此每一項的資安威脅，在安全管理上就是一個「風險」的來源，所以業界會格外花心思在資安管理上面，這些管理手段不外乎是以下方式及效果：</a:t>
            </a:r>
          </a:p>
          <a:p>
            <a:endParaRPr lang="zh-TW" altLang="zh-TW" smtClean="0"/>
          </a:p>
          <a:p>
            <a:r>
              <a:rPr lang="zh-TW" altLang="zh-TW" smtClean="0"/>
              <a:t>–安全管理是將公司組織的風險降低到一個可以接受的程度並且持續維持這個可接受的程度的過程。</a:t>
            </a:r>
          </a:p>
          <a:p>
            <a:r>
              <a:rPr lang="zh-TW" altLang="zh-TW" smtClean="0"/>
              <a:t>–安全管理必需由上往下</a:t>
            </a:r>
            <a:r>
              <a:rPr lang="en-US" altLang="zh-TW" smtClean="0"/>
              <a:t>(Top-down)</a:t>
            </a:r>
            <a:r>
              <a:rPr lang="zh-TW" altLang="zh-TW" smtClean="0"/>
              <a:t>實施，由上層管理人員至一般員工必需參與。</a:t>
            </a:r>
          </a:p>
          <a:p>
            <a:r>
              <a:rPr lang="zh-TW" altLang="zh-TW" smtClean="0"/>
              <a:t>–為達到安全性管理目標，安全性管理的工作必需區分為下面三個控制層面：管理控制、技術控制、實體控制</a:t>
            </a:r>
            <a:endParaRPr lang="zh-TW" altLang="en-US" smtClean="0"/>
          </a:p>
        </p:txBody>
      </p:sp>
      <p:sp>
        <p:nvSpPr>
          <p:cNvPr id="272388"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55492A91-70D8-4F12-A714-3717F3B18D15}" type="slidenum">
              <a:rPr lang="en-US" altLang="zh-TW" sz="1200">
                <a:latin typeface="Arial" panose="020b0604020202020204" pitchFamily="34" charset="0"/>
                <a:ea typeface="新細明體" pitchFamily="18" charset="-120"/>
              </a:rPr>
              <a:pPr eaLnBrk="1" hangingPunct="1">
                <a:spcBef>
                  <a:spcPct val="0"/>
                </a:spcBef>
              </a:pPr>
              <a:t>23</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774801466"/>
      </p:ext>
    </p:extLst>
  </p:cSld>
  <p:clrMapOvr>
    <a:masterClrMapping/>
  </p:clrMapOvr>
</p:notes>
</file>

<file path=ppt/notesSlides/notesSlide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2386" name="投影片圖像版面配置區 1"/>
          <p:cNvSpPr>
            <a:spLocks noGrp="1" noRot="1" noChangeAspect="1" noTextEdit="1"/>
          </p:cNvSpPr>
          <p:nvPr>
            <p:ph type="sldImg"/>
          </p:nvPr>
        </p:nvSpPr>
        <p:spPr/>
      </p:sp>
      <p:sp>
        <p:nvSpPr>
          <p:cNvPr id="272387" name="備忘稿版面配置區 2"/>
          <p:cNvSpPr>
            <a:spLocks noGrp="1"/>
          </p:cNvSpPr>
          <p:nvPr>
            <p:ph type="body" idx="1"/>
          </p:nvPr>
        </p:nvSpPr>
        <p:spPr>
          <a:noFill/>
        </p:spPr>
        <p:txBody>
          <a:bodyPr/>
          <a:lstStyle/>
          <a:p>
            <a:endParaRPr lang="zh-TW" altLang="en-US" smtClean="0"/>
          </a:p>
        </p:txBody>
      </p:sp>
      <p:sp>
        <p:nvSpPr>
          <p:cNvPr id="272388"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55492A91-70D8-4F12-A714-3717F3B18D15}" type="slidenum">
              <a:rPr lang="en-US" altLang="zh-TW" sz="1200">
                <a:latin typeface="Arial" panose="020b0604020202020204" pitchFamily="34" charset="0"/>
                <a:ea typeface="新細明體" pitchFamily="18" charset="-120"/>
              </a:rPr>
              <a:pPr eaLnBrk="1" hangingPunct="1">
                <a:spcBef>
                  <a:spcPct val="0"/>
                </a:spcBef>
              </a:pPr>
              <a:t>24</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1484590199"/>
      </p:ext>
    </p:extLst>
  </p:cSld>
  <p:clrMapOvr>
    <a:masterClrMapping/>
  </p:clrMapOvr>
</p:notes>
</file>

<file path=ppt/notesSlides/notesSlide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2386" name="投影片圖像版面配置區 1"/>
          <p:cNvSpPr>
            <a:spLocks noGrp="1" noRot="1" noChangeAspect="1" noTextEdit="1"/>
          </p:cNvSpPr>
          <p:nvPr>
            <p:ph type="sldImg"/>
          </p:nvPr>
        </p:nvSpPr>
        <p:spPr/>
      </p:sp>
      <p:sp>
        <p:nvSpPr>
          <p:cNvPr id="272387" name="備忘稿版面配置區 2"/>
          <p:cNvSpPr>
            <a:spLocks noGrp="1"/>
          </p:cNvSpPr>
          <p:nvPr>
            <p:ph type="body" idx="1"/>
          </p:nvPr>
        </p:nvSpPr>
        <p:spPr>
          <a:noFill/>
        </p:spPr>
        <p:txBody>
          <a:bodyPr/>
          <a:lstStyle/>
          <a:p>
            <a:endParaRPr lang="zh-TW" altLang="en-US" smtClean="0"/>
          </a:p>
        </p:txBody>
      </p:sp>
      <p:sp>
        <p:nvSpPr>
          <p:cNvPr id="272388"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55492A91-70D8-4F12-A714-3717F3B18D15}" type="slidenum">
              <a:rPr lang="en-US" altLang="zh-TW" sz="1200">
                <a:latin typeface="Arial" panose="020b0604020202020204" pitchFamily="34" charset="0"/>
                <a:ea typeface="新細明體" pitchFamily="18" charset="-120"/>
              </a:rPr>
              <a:pPr eaLnBrk="1" hangingPunct="1">
                <a:spcBef>
                  <a:spcPct val="0"/>
                </a:spcBef>
              </a:pPr>
              <a:t>25</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891100618"/>
      </p:ext>
    </p:extLst>
  </p:cSld>
  <p:clrMapOvr>
    <a:masterClrMapping/>
  </p:clrMapOvr>
</p:notes>
</file>

<file path=ppt/notesSlides/notesSlide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2386" name="投影片圖像版面配置區 1"/>
          <p:cNvSpPr>
            <a:spLocks noGrp="1" noRot="1" noChangeAspect="1" noTextEdit="1"/>
          </p:cNvSpPr>
          <p:nvPr>
            <p:ph type="sldImg"/>
          </p:nvPr>
        </p:nvSpPr>
        <p:spPr/>
      </p:sp>
      <p:sp>
        <p:nvSpPr>
          <p:cNvPr id="272387" name="備忘稿版面配置區 2"/>
          <p:cNvSpPr>
            <a:spLocks noGrp="1"/>
          </p:cNvSpPr>
          <p:nvPr>
            <p:ph type="body" idx="1"/>
          </p:nvPr>
        </p:nvSpPr>
        <p:spPr>
          <a:noFill/>
        </p:spPr>
        <p:txBody>
          <a:bodyPr/>
          <a:lstStyle/>
          <a:p>
            <a:endParaRPr lang="zh-TW" altLang="en-US" smtClean="0"/>
          </a:p>
        </p:txBody>
      </p:sp>
      <p:sp>
        <p:nvSpPr>
          <p:cNvPr id="272388"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55492A91-70D8-4F12-A714-3717F3B18D15}" type="slidenum">
              <a:rPr lang="en-US" altLang="zh-TW" sz="1200">
                <a:latin typeface="Arial" panose="020b0604020202020204" pitchFamily="34" charset="0"/>
                <a:ea typeface="新細明體" pitchFamily="18" charset="-120"/>
              </a:rPr>
              <a:pPr eaLnBrk="1" hangingPunct="1">
                <a:spcBef>
                  <a:spcPct val="0"/>
                </a:spcBef>
              </a:pPr>
              <a:t>26</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273285194"/>
      </p:ext>
    </p:extLst>
  </p:cSld>
  <p:clrMapOvr>
    <a:masterClrMapping/>
  </p:clrMapOvr>
</p:notes>
</file>

<file path=ppt/notesSlides/notesSlide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2386" name="投影片圖像版面配置區 1"/>
          <p:cNvSpPr>
            <a:spLocks noGrp="1" noRot="1" noChangeAspect="1" noTextEdit="1"/>
          </p:cNvSpPr>
          <p:nvPr>
            <p:ph type="sldImg"/>
          </p:nvPr>
        </p:nvSpPr>
        <p:spPr/>
      </p:sp>
      <p:sp>
        <p:nvSpPr>
          <p:cNvPr id="272387" name="備忘稿版面配置區 2"/>
          <p:cNvSpPr>
            <a:spLocks noGrp="1"/>
          </p:cNvSpPr>
          <p:nvPr>
            <p:ph type="body" idx="1"/>
          </p:nvPr>
        </p:nvSpPr>
        <p:spPr>
          <a:noFill/>
        </p:spPr>
        <p:txBody>
          <a:bodyPr/>
          <a:lstStyle/>
          <a:p>
            <a:endParaRPr lang="zh-TW" altLang="en-US" smtClean="0"/>
          </a:p>
        </p:txBody>
      </p:sp>
      <p:sp>
        <p:nvSpPr>
          <p:cNvPr id="272388"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55492A91-70D8-4F12-A714-3717F3B18D15}" type="slidenum">
              <a:rPr lang="en-US" altLang="zh-TW" sz="1200">
                <a:latin typeface="Arial" panose="020b0604020202020204" pitchFamily="34" charset="0"/>
                <a:ea typeface="新細明體" pitchFamily="18" charset="-120"/>
              </a:rPr>
              <a:pPr eaLnBrk="1" hangingPunct="1">
                <a:spcBef>
                  <a:spcPct val="0"/>
                </a:spcBef>
              </a:pPr>
              <a:t>27</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1725011518"/>
      </p:ext>
    </p:extLst>
  </p:cSld>
  <p:clrMapOvr>
    <a:masterClrMapping/>
  </p:clrMapOvr>
</p:notes>
</file>

<file path=ppt/notesSlides/notesSlide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3554" name="投影片圖像版面配置區 1"/>
          <p:cNvSpPr>
            <a:spLocks noGrp="1" noRot="1" noChangeAspect="1" noTextEdit="1"/>
          </p:cNvSpPr>
          <p:nvPr>
            <p:ph type="sldImg"/>
          </p:nvPr>
        </p:nvSpPr>
        <p:spPr/>
      </p:sp>
      <p:sp>
        <p:nvSpPr>
          <p:cNvPr id="23555" name="備忘稿版面配置區 2"/>
          <p:cNvSpPr>
            <a:spLocks noGrp="1"/>
          </p:cNvSpPr>
          <p:nvPr>
            <p:ph type="body" idx="1"/>
          </p:nvPr>
        </p:nvSpPr>
        <p:spPr>
          <a:noFill/>
        </p:spPr>
        <p:txBody>
          <a:bodyPr/>
          <a:lstStyle/>
          <a:p>
            <a:r>
              <a:rPr lang="zh-TW" altLang="en-US" smtClean="0">
                <a:latin typeface="Times New Roman" pitchFamily="18" charset="0"/>
              </a:rPr>
              <a:t>適用範圍</a:t>
            </a:r>
            <a:endParaRPr lang="en-US" altLang="zh-TW" smtClean="0">
              <a:latin typeface="Times New Roman" pitchFamily="18" charset="0"/>
            </a:endParaRPr>
          </a:p>
          <a:p>
            <a:r>
              <a:rPr lang="zh-TW" altLang="en-US" smtClean="0">
                <a:latin typeface="Times New Roman" pitchFamily="18" charset="0"/>
              </a:rPr>
              <a:t>標準規定在組織背景內建立、實施、運 作、維持及持續改進 </a:t>
            </a:r>
            <a:r>
              <a:rPr lang="en-US" altLang="zh-TW" smtClean="0">
                <a:latin typeface="Times New Roman" pitchFamily="18" charset="0"/>
              </a:rPr>
              <a:t>ISMS </a:t>
            </a:r>
            <a:r>
              <a:rPr lang="zh-TW" altLang="en-US" smtClean="0">
                <a:latin typeface="Times New Roman" pitchFamily="18" charset="0"/>
              </a:rPr>
              <a:t>的要求。</a:t>
            </a:r>
            <a:endParaRPr lang="en-US" altLang="zh-TW" smtClean="0">
              <a:latin typeface="Times New Roman" pitchFamily="18" charset="0"/>
            </a:endParaRPr>
          </a:p>
          <a:p>
            <a:r>
              <a:rPr lang="zh-TW" altLang="en-US" smtClean="0">
                <a:latin typeface="Times New Roman" pitchFamily="18" charset="0"/>
              </a:rPr>
              <a:t>本標準也包含了適合於組織需求的資訊安全風險評鑑與處理之要求。</a:t>
            </a:r>
            <a:endParaRPr lang="en-US" altLang="zh-TW" smtClean="0">
              <a:latin typeface="Times New Roman" pitchFamily="18" charset="0"/>
            </a:endParaRPr>
          </a:p>
          <a:p>
            <a:r>
              <a:rPr lang="zh-TW" altLang="en-US" smtClean="0">
                <a:latin typeface="Times New Roman" pitchFamily="18" charset="0"/>
              </a:rPr>
              <a:t>本標準敘述之要求為一般性的，且適用所有組織，與其型式、規模大小或性質無關。</a:t>
            </a:r>
          </a:p>
        </p:txBody>
      </p:sp>
      <p:sp>
        <p:nvSpPr>
          <p:cNvPr id="23556" name="投影片編號版面配置區 3"/>
          <p:cNvSpPr>
            <a:spLocks noGrp="1"/>
          </p:cNvSpPr>
          <p:nvPr>
            <p:ph type="sldNum" sz="quarter" idx="5"/>
          </p:nvPr>
        </p:nvSpPr>
        <p:spPr>
          <a:noFill/>
        </p:spPr>
        <p:txBody>
          <a:bodyPr/>
          <a:lstStyle>
            <a:lvl1pPr>
              <a:defRPr kumimoji="1">
                <a:solidFill>
                  <a:schemeClr val="tx1"/>
                </a:solidFill>
                <a:latin typeface="Times New Roman" pitchFamily="18" charset="0"/>
                <a:ea typeface="新細明體" pitchFamily="18" charset="-120"/>
              </a:defRPr>
            </a:lvl1pPr>
            <a:lvl2pPr marL="742950" indent="-285750">
              <a:defRPr kumimoji="1">
                <a:solidFill>
                  <a:schemeClr val="tx1"/>
                </a:solidFill>
                <a:latin typeface="Times New Roman" pitchFamily="18" charset="0"/>
                <a:ea typeface="新細明體" pitchFamily="18" charset="-120"/>
              </a:defRPr>
            </a:lvl2pPr>
            <a:lvl3pPr marL="1143000" indent="-228600">
              <a:defRPr kumimoji="1">
                <a:solidFill>
                  <a:schemeClr val="tx1"/>
                </a:solidFill>
                <a:latin typeface="Times New Roman" pitchFamily="18" charset="0"/>
                <a:ea typeface="新細明體" pitchFamily="18" charset="-120"/>
              </a:defRPr>
            </a:lvl3pPr>
            <a:lvl4pPr marL="1600200" indent="-228600">
              <a:defRPr kumimoji="1">
                <a:solidFill>
                  <a:schemeClr val="tx1"/>
                </a:solidFill>
                <a:latin typeface="Times New Roman" pitchFamily="18" charset="0"/>
                <a:ea typeface="新細明體" pitchFamily="18" charset="-120"/>
              </a:defRPr>
            </a:lvl4pPr>
            <a:lvl5pPr marL="2057400" indent="-228600">
              <a:defRPr kumimoji="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9pPr>
          </a:lstStyle>
          <a:p>
            <a:fld id="{B678BA02-8626-4DB9-A401-2FD6F1349C77}" type="slidenum">
              <a:rPr lang="en-US" altLang="zh-TW" smtClean="0">
                <a:latin typeface="Arial" panose="020b0604020202020204" pitchFamily="34" charset="0"/>
              </a:rPr>
              <a:t>29</a:t>
            </a:fld>
            <a:endParaRPr lang="en-US" altLang="zh-TW" smtClean="0">
              <a:latin typeface="Arial" panose="020b0604020202020204" pitchFamily="34" charset="0"/>
            </a:endParaRPr>
          </a:p>
        </p:txBody>
      </p:sp>
    </p:spTree>
    <p:extLst>
      <p:ext uri="{BB962C8B-B14F-4D97-AF65-F5344CB8AC3E}">
        <p14:creationId xmlns:p14="http://schemas.microsoft.com/office/powerpoint/2010/main" val="1530435931"/>
      </p:ext>
    </p:extLst>
  </p:cSld>
  <p:clrMapOvr>
    <a:masterClrMapping/>
  </p:clrMapOvr>
</p:notes>
</file>

<file path=ppt/notesSlides/notesSlide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5362" name="投影片圖像版面配置區 1"/>
          <p:cNvSpPr>
            <a:spLocks noGrp="1" noRot="1" noChangeAspect="1" noTextEdit="1"/>
          </p:cNvSpPr>
          <p:nvPr>
            <p:ph type="sldImg"/>
          </p:nvPr>
        </p:nvSpPr>
        <p:spPr/>
      </p:sp>
      <p:sp>
        <p:nvSpPr>
          <p:cNvPr id="15363" name="備忘稿版面配置區 2"/>
          <p:cNvSpPr>
            <a:spLocks noGrp="1"/>
          </p:cNvSpPr>
          <p:nvPr>
            <p:ph type="body" idx="1"/>
          </p:nvPr>
        </p:nvSpPr>
        <p:spPr>
          <a:xfrm>
            <a:off x="679450" y="4689475"/>
            <a:ext cx="5438775" cy="4443413"/>
          </a:xfrm>
          <a:noFill/>
        </p:spPr>
        <p:txBody>
          <a:bodyPr/>
          <a:lstStyle/>
          <a:p>
            <a:pPr lvl="1"/>
            <a:r>
              <a:rPr lang="zh-TW" altLang="en-US" smtClean="0">
                <a:latin typeface="Times New Roman" pitchFamily="18" charset="0"/>
              </a:rPr>
              <a:t>整體管理系統的一部分， 以營運風險導向</a:t>
            </a:r>
            <a:r>
              <a:rPr lang="en-US" altLang="zh-TW" smtClean="0">
                <a:latin typeface="Times New Roman" pitchFamily="18" charset="0"/>
              </a:rPr>
              <a:t>(</a:t>
            </a:r>
            <a:r>
              <a:rPr lang="zh-TW" altLang="en-US" smtClean="0">
                <a:latin typeface="Times New Roman" pitchFamily="18" charset="0"/>
              </a:rPr>
              <a:t>作法</a:t>
            </a:r>
            <a:r>
              <a:rPr lang="en-US" altLang="zh-TW" smtClean="0">
                <a:latin typeface="Times New Roman" pitchFamily="18" charset="0"/>
              </a:rPr>
              <a:t>)</a:t>
            </a:r>
            <a:r>
              <a:rPr lang="zh-TW" altLang="en-US" smtClean="0">
                <a:latin typeface="Times New Roman" pitchFamily="18" charset="0"/>
              </a:rPr>
              <a:t>為基礎， 用以建立、實作、運作、監視、審查、維持及改進資訊安全。</a:t>
            </a:r>
            <a:endParaRPr lang="en-US" altLang="zh-TW" smtClean="0">
              <a:latin typeface="Times New Roman" pitchFamily="18" charset="0"/>
            </a:endParaRPr>
          </a:p>
          <a:p>
            <a:pPr lvl="1"/>
            <a:r>
              <a:rPr lang="zh-TW" altLang="en-US" smtClean="0">
                <a:latin typeface="Times New Roman" pitchFamily="18" charset="0"/>
              </a:rPr>
              <a:t>備考： 管理系統包括組織架構、政策、規劃活動、責任、實務、程序、過程及資源。</a:t>
            </a:r>
          </a:p>
          <a:p>
            <a:endParaRPr lang="zh-TW" altLang="en-US" smtClean="0"/>
          </a:p>
        </p:txBody>
      </p:sp>
      <p:sp>
        <p:nvSpPr>
          <p:cNvPr id="15364" name="投影片編號版面配置區 3"/>
          <p:cNvSpPr>
            <a:spLocks noGrp="1"/>
          </p:cNvSpPr>
          <p:nvPr>
            <p:ph type="sldNum" sz="quarter" idx="5"/>
          </p:nvPr>
        </p:nvSpPr>
        <p:spPr>
          <a:noFill/>
        </p:spPr>
        <p:txBody>
          <a:bodyPr/>
          <a:lstStyle>
            <a:lvl1pPr>
              <a:defRPr kumimoji="1">
                <a:solidFill>
                  <a:schemeClr val="tx1"/>
                </a:solidFill>
                <a:latin typeface="Times New Roman" pitchFamily="18" charset="0"/>
                <a:ea typeface="新細明體" pitchFamily="18" charset="-120"/>
              </a:defRPr>
            </a:lvl1pPr>
            <a:lvl2pPr marL="742950" indent="-285750">
              <a:defRPr kumimoji="1">
                <a:solidFill>
                  <a:schemeClr val="tx1"/>
                </a:solidFill>
                <a:latin typeface="Times New Roman" pitchFamily="18" charset="0"/>
                <a:ea typeface="新細明體" pitchFamily="18" charset="-120"/>
              </a:defRPr>
            </a:lvl2pPr>
            <a:lvl3pPr marL="1143000" indent="-228600">
              <a:defRPr kumimoji="1">
                <a:solidFill>
                  <a:schemeClr val="tx1"/>
                </a:solidFill>
                <a:latin typeface="Times New Roman" pitchFamily="18" charset="0"/>
                <a:ea typeface="新細明體" pitchFamily="18" charset="-120"/>
              </a:defRPr>
            </a:lvl3pPr>
            <a:lvl4pPr marL="1600200" indent="-228600">
              <a:defRPr kumimoji="1">
                <a:solidFill>
                  <a:schemeClr val="tx1"/>
                </a:solidFill>
                <a:latin typeface="Times New Roman" pitchFamily="18" charset="0"/>
                <a:ea typeface="新細明體" pitchFamily="18" charset="-120"/>
              </a:defRPr>
            </a:lvl4pPr>
            <a:lvl5pPr marL="2057400" indent="-228600">
              <a:defRPr kumimoji="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9pPr>
          </a:lstStyle>
          <a:p>
            <a:fld id="{011298CB-FFB6-4C66-93AD-52A324BD0E83}" type="slidenum">
              <a:rPr lang="en-US" altLang="zh-TW" smtClean="0">
                <a:latin typeface="Arial" panose="020b0604020202020204" pitchFamily="34" charset="0"/>
              </a:rPr>
              <a:t>30</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200842713"/>
      </p:ext>
    </p:extLst>
  </p:cSld>
  <p:clrMapOvr>
    <a:masterClrMapping/>
  </p:clrMapOvr>
</p:notes>
</file>

<file path=ppt/notesSlides/notesSlide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t>31</a:t>
            </a:fld>
            <a:endParaRPr lang="en-US" altLang="zh-TW"/>
          </a:p>
        </p:txBody>
      </p:sp>
    </p:spTree>
    <p:extLst>
      <p:ext uri="{BB962C8B-B14F-4D97-AF65-F5344CB8AC3E}">
        <p14:creationId xmlns:p14="http://schemas.microsoft.com/office/powerpoint/2010/main" val="1087761458"/>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0338" name="投影片圖像版面配置區 1"/>
          <p:cNvSpPr>
            <a:spLocks noGrp="1" noRot="1" noChangeAspect="1" noTextEdit="1"/>
          </p:cNvSpPr>
          <p:nvPr>
            <p:ph type="sldImg"/>
          </p:nvPr>
        </p:nvSpPr>
        <p:spPr/>
      </p:sp>
      <p:sp>
        <p:nvSpPr>
          <p:cNvPr id="3" name="備忘稿版面配置區 2"/>
          <p:cNvSpPr>
            <a:spLocks noGrp="1"/>
          </p:cNvSpPr>
          <p:nvPr>
            <p:ph type="body" idx="1"/>
          </p:nvPr>
        </p:nvSpPr>
        <p:spPr/>
        <p:txBody>
          <a:bodyPr/>
          <a:lstStyle/>
          <a:p>
            <a:pPr>
              <a:defRPr/>
            </a:pPr>
            <a:r>
              <a:rPr lang="zh-TW" altLang="zh-TW" smtClean="0"/>
              <a:t>何謂資訊</a:t>
            </a:r>
            <a:endParaRPr lang="en-US" altLang="zh-TW" sz="1050" smtClean="0"/>
          </a:p>
          <a:p>
            <a:pPr>
              <a:defRPr/>
            </a:pPr>
            <a:r>
              <a:rPr lang="zh-TW" altLang="zh-TW" smtClean="0"/>
              <a:t>利用及蒐集各類消息、新聞、論據、符號等資料，透過研究、學習所獲得的訊息</a:t>
            </a:r>
            <a:endParaRPr lang="zh-TW" altLang="zh-TW" sz="1050" smtClean="0"/>
          </a:p>
          <a:p>
            <a:pPr>
              <a:defRPr/>
            </a:pPr>
            <a:r>
              <a:rPr lang="zh-TW" altLang="zh-TW" smtClean="0"/>
              <a:t>資訊安全</a:t>
            </a:r>
            <a:endParaRPr lang="en-US" altLang="zh-TW" sz="1050" smtClean="0"/>
          </a:p>
          <a:p>
            <a:pPr>
              <a:defRPr/>
            </a:pPr>
            <a:r>
              <a:rPr lang="zh-TW" altLang="zh-TW" smtClean="0"/>
              <a:t>透過諸般安全措施，維護資訊的完整性、正確性</a:t>
            </a:r>
            <a:endParaRPr lang="zh-TW" altLang="zh-TW" sz="1050" smtClean="0"/>
          </a:p>
          <a:p>
            <a:pPr>
              <a:defRPr/>
            </a:pPr>
            <a:endParaRPr lang="zh-TW" altLang="en-US"/>
          </a:p>
        </p:txBody>
      </p:sp>
      <p:sp>
        <p:nvSpPr>
          <p:cNvPr id="270340" name="投影片編號版面配置區 3"/>
          <p:cNvSpPr>
            <a:spLocks noGrp="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4E039CCF-7FCF-48D9-8AA2-CBF30EF58BFE}" type="slidenum">
              <a:rPr lang="en-US" altLang="zh-TW" sz="1200">
                <a:latin typeface="Arial" panose="020b0604020202020204" pitchFamily="34" charset="0"/>
                <a:ea typeface="新細明體" pitchFamily="18" charset="-120"/>
              </a:rPr>
              <a:pPr eaLnBrk="1" hangingPunct="1">
                <a:spcBef>
                  <a:spcPct val="0"/>
                </a:spcBef>
              </a:pPr>
              <a:t>4</a:t>
            </a:fld>
            <a:endParaRPr lang="en-US" altLang="zh-TW" sz="120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4125771944"/>
      </p:ext>
    </p:extLst>
  </p:cSld>
  <p:clrMapOvr>
    <a:masterClrMapping/>
  </p:clrMapOvr>
</p:notes>
</file>

<file path=ppt/notesSlides/notesSlide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7410" name="投影片圖像版面配置區 1"/>
          <p:cNvSpPr>
            <a:spLocks noGrp="1" noRot="1" noChangeAspect="1" noTextEdit="1"/>
          </p:cNvSpPr>
          <p:nvPr>
            <p:ph type="sldImg"/>
          </p:nvPr>
        </p:nvSpPr>
        <p:spPr/>
      </p:sp>
      <p:sp>
        <p:nvSpPr>
          <p:cNvPr id="17411" name="備忘稿版面配置區 2"/>
          <p:cNvSpPr>
            <a:spLocks noGrp="1"/>
          </p:cNvSpPr>
          <p:nvPr>
            <p:ph type="body" idx="1"/>
          </p:nvPr>
        </p:nvSpPr>
        <p:spPr>
          <a:noFill/>
        </p:spPr>
        <p:txBody>
          <a:bodyPr/>
          <a:lstStyle/>
          <a:p>
            <a:endParaRPr lang="zh-TW" altLang="en-US" smtClean="0"/>
          </a:p>
        </p:txBody>
      </p:sp>
      <p:sp>
        <p:nvSpPr>
          <p:cNvPr id="17412" name="投影片編號版面配置區 3"/>
          <p:cNvSpPr>
            <a:spLocks noGrp="1"/>
          </p:cNvSpPr>
          <p:nvPr>
            <p:ph type="sldNum" sz="quarter" idx="5"/>
          </p:nvPr>
        </p:nvSpPr>
        <p:spPr>
          <a:noFill/>
        </p:spPr>
        <p:txBody>
          <a:bodyPr/>
          <a:lstStyle>
            <a:lvl1pPr>
              <a:defRPr kumimoji="1">
                <a:solidFill>
                  <a:schemeClr val="tx1"/>
                </a:solidFill>
                <a:latin typeface="Times New Roman" pitchFamily="18" charset="0"/>
                <a:ea typeface="新細明體" pitchFamily="18" charset="-120"/>
              </a:defRPr>
            </a:lvl1pPr>
            <a:lvl2pPr marL="742950" indent="-285750">
              <a:defRPr kumimoji="1">
                <a:solidFill>
                  <a:schemeClr val="tx1"/>
                </a:solidFill>
                <a:latin typeface="Times New Roman" pitchFamily="18" charset="0"/>
                <a:ea typeface="新細明體" pitchFamily="18" charset="-120"/>
              </a:defRPr>
            </a:lvl2pPr>
            <a:lvl3pPr marL="1143000" indent="-228600">
              <a:defRPr kumimoji="1">
                <a:solidFill>
                  <a:schemeClr val="tx1"/>
                </a:solidFill>
                <a:latin typeface="Times New Roman" pitchFamily="18" charset="0"/>
                <a:ea typeface="新細明體" pitchFamily="18" charset="-120"/>
              </a:defRPr>
            </a:lvl3pPr>
            <a:lvl4pPr marL="1600200" indent="-228600">
              <a:defRPr kumimoji="1">
                <a:solidFill>
                  <a:schemeClr val="tx1"/>
                </a:solidFill>
                <a:latin typeface="Times New Roman" pitchFamily="18" charset="0"/>
                <a:ea typeface="新細明體" pitchFamily="18" charset="-120"/>
              </a:defRPr>
            </a:lvl4pPr>
            <a:lvl5pPr marL="2057400" indent="-228600">
              <a:defRPr kumimoji="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9pPr>
          </a:lstStyle>
          <a:p>
            <a:fld id="{2A2D1B9B-D7B1-4ACF-A268-E2847F0489E9}" type="slidenum">
              <a:rPr lang="en-US" altLang="zh-TW" smtClean="0">
                <a:latin typeface="Arial" panose="020b0604020202020204" pitchFamily="34" charset="0"/>
              </a:rPr>
              <a:t>32</a:t>
            </a:fld>
            <a:endParaRPr lang="en-US" altLang="zh-TW" smtClean="0">
              <a:latin typeface="Arial" panose="020b0604020202020204" pitchFamily="34" charset="0"/>
            </a:endParaRPr>
          </a:p>
        </p:txBody>
      </p:sp>
    </p:spTree>
    <p:extLst>
      <p:ext uri="{BB962C8B-B14F-4D97-AF65-F5344CB8AC3E}">
        <p14:creationId xmlns:p14="http://schemas.microsoft.com/office/powerpoint/2010/main" val="132337670"/>
      </p:ext>
    </p:extLst>
  </p:cSld>
  <p:clrMapOvr>
    <a:masterClrMapping/>
  </p:clrMapOvr>
</p:notes>
</file>

<file path=ppt/notesSlides/notesSlide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9458" name="投影片圖像版面配置區 1"/>
          <p:cNvSpPr>
            <a:spLocks noGrp="1" noRot="1" noChangeAspect="1" noTextEdit="1"/>
          </p:cNvSpPr>
          <p:nvPr>
            <p:ph type="sldImg"/>
          </p:nvPr>
        </p:nvSpPr>
        <p:spPr/>
      </p:sp>
      <p:sp>
        <p:nvSpPr>
          <p:cNvPr id="19459" name="備忘稿版面配置區 2"/>
          <p:cNvSpPr>
            <a:spLocks noGrp="1"/>
          </p:cNvSpPr>
          <p:nvPr>
            <p:ph type="body" idx="1"/>
          </p:nvPr>
        </p:nvSpPr>
        <p:spPr>
          <a:noFill/>
        </p:spPr>
        <p:txBody>
          <a:bodyPr/>
          <a:lstStyle/>
          <a:p>
            <a:endParaRPr lang="zh-TW" altLang="en-US" smtClean="0"/>
          </a:p>
        </p:txBody>
      </p:sp>
      <p:sp>
        <p:nvSpPr>
          <p:cNvPr id="19460" name="投影片編號版面配置區 3"/>
          <p:cNvSpPr>
            <a:spLocks noGrp="1"/>
          </p:cNvSpPr>
          <p:nvPr>
            <p:ph type="sldNum" sz="quarter" idx="5"/>
          </p:nvPr>
        </p:nvSpPr>
        <p:spPr>
          <a:noFill/>
        </p:spPr>
        <p:txBody>
          <a:bodyPr/>
          <a:lstStyle>
            <a:lvl1pPr>
              <a:defRPr kumimoji="1">
                <a:solidFill>
                  <a:schemeClr val="tx1"/>
                </a:solidFill>
                <a:latin typeface="Times New Roman" pitchFamily="18" charset="0"/>
                <a:ea typeface="新細明體" pitchFamily="18" charset="-120"/>
              </a:defRPr>
            </a:lvl1pPr>
            <a:lvl2pPr marL="742950" indent="-285750">
              <a:defRPr kumimoji="1">
                <a:solidFill>
                  <a:schemeClr val="tx1"/>
                </a:solidFill>
                <a:latin typeface="Times New Roman" pitchFamily="18" charset="0"/>
                <a:ea typeface="新細明體" pitchFamily="18" charset="-120"/>
              </a:defRPr>
            </a:lvl2pPr>
            <a:lvl3pPr marL="1143000" indent="-228600">
              <a:defRPr kumimoji="1">
                <a:solidFill>
                  <a:schemeClr val="tx1"/>
                </a:solidFill>
                <a:latin typeface="Times New Roman" pitchFamily="18" charset="0"/>
                <a:ea typeface="新細明體" pitchFamily="18" charset="-120"/>
              </a:defRPr>
            </a:lvl3pPr>
            <a:lvl4pPr marL="1600200" indent="-228600">
              <a:defRPr kumimoji="1">
                <a:solidFill>
                  <a:schemeClr val="tx1"/>
                </a:solidFill>
                <a:latin typeface="Times New Roman" pitchFamily="18" charset="0"/>
                <a:ea typeface="新細明體" pitchFamily="18" charset="-120"/>
              </a:defRPr>
            </a:lvl4pPr>
            <a:lvl5pPr marL="2057400" indent="-228600">
              <a:defRPr kumimoji="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9pPr>
          </a:lstStyle>
          <a:p>
            <a:fld id="{717C70B2-F68B-44C3-BCE4-33BB7871B6CD}" type="slidenum">
              <a:rPr lang="en-US" altLang="zh-TW" smtClean="0">
                <a:latin typeface="Arial" panose="020b0604020202020204" pitchFamily="34" charset="0"/>
              </a:rPr>
              <a:t>33</a:t>
            </a:fld>
            <a:endParaRPr lang="en-US" altLang="zh-TW" smtClean="0">
              <a:latin typeface="Arial" panose="020b0604020202020204" pitchFamily="34" charset="0"/>
            </a:endParaRPr>
          </a:p>
        </p:txBody>
      </p:sp>
    </p:spTree>
    <p:extLst>
      <p:ext uri="{BB962C8B-B14F-4D97-AF65-F5344CB8AC3E}">
        <p14:creationId xmlns:p14="http://schemas.microsoft.com/office/powerpoint/2010/main" val="2411602737"/>
      </p:ext>
    </p:extLst>
  </p:cSld>
  <p:clrMapOvr>
    <a:masterClrMapping/>
  </p:clrMapOvr>
</p:notes>
</file>

<file path=ppt/notesSlides/notesSlide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33794" name="投影片圖像版面配置區 1"/>
          <p:cNvSpPr>
            <a:spLocks noGrp="1" noRot="1" noChangeAspect="1" noTextEdit="1"/>
          </p:cNvSpPr>
          <p:nvPr>
            <p:ph type="sldImg"/>
          </p:nvPr>
        </p:nvSpPr>
        <p:spPr/>
      </p:sp>
      <p:sp>
        <p:nvSpPr>
          <p:cNvPr id="33795" name="備忘稿版面配置區 2"/>
          <p:cNvSpPr>
            <a:spLocks noGrp="1"/>
          </p:cNvSpPr>
          <p:nvPr>
            <p:ph type="body" idx="1"/>
          </p:nvPr>
        </p:nvSpPr>
        <p:spPr>
          <a:noFill/>
        </p:spPr>
        <p:txBody>
          <a:bodyPr/>
          <a:lstStyle/>
          <a:p>
            <a:r>
              <a:rPr lang="zh-TW" altLang="en-US" smtClean="0">
                <a:latin typeface="Times New Roman" pitchFamily="18" charset="0"/>
              </a:rPr>
              <a:t>關注方之要求事項可能包括法律及法規要求，以及契約義務</a:t>
            </a:r>
            <a:endParaRPr lang="en-US" altLang="zh-TW" smtClean="0">
              <a:latin typeface="Times New Roman" pitchFamily="18" charset="0"/>
            </a:endParaRPr>
          </a:p>
          <a:p>
            <a:r>
              <a:rPr lang="en-US" altLang="zh-TW" smtClean="0">
                <a:latin typeface="Times New Roman" pitchFamily="18" charset="0"/>
              </a:rPr>
              <a:t>• </a:t>
            </a:r>
            <a:r>
              <a:rPr lang="zh-TW" altLang="en-US" smtClean="0">
                <a:latin typeface="Times New Roman" pitchFamily="18" charset="0"/>
              </a:rPr>
              <a:t>標準規定在組織背景內建立、實施、運 作、維持及持續改進 </a:t>
            </a:r>
            <a:r>
              <a:rPr lang="en-US" altLang="zh-TW" smtClean="0">
                <a:latin typeface="Times New Roman" pitchFamily="18" charset="0"/>
              </a:rPr>
              <a:t>ISMS </a:t>
            </a:r>
            <a:r>
              <a:rPr lang="zh-TW" altLang="en-US" smtClean="0">
                <a:latin typeface="Times New Roman" pitchFamily="18" charset="0"/>
              </a:rPr>
              <a:t>的要求。</a:t>
            </a:r>
            <a:endParaRPr lang="en-US" altLang="zh-TW" smtClean="0">
              <a:latin typeface="Times New Roman" pitchFamily="18" charset="0"/>
            </a:endParaRPr>
          </a:p>
          <a:p>
            <a:r>
              <a:rPr lang="en-US" altLang="zh-TW" smtClean="0">
                <a:latin typeface="Times New Roman" pitchFamily="18" charset="0"/>
              </a:rPr>
              <a:t>• </a:t>
            </a:r>
            <a:r>
              <a:rPr lang="zh-TW" altLang="en-US" smtClean="0">
                <a:latin typeface="Times New Roman" pitchFamily="18" charset="0"/>
              </a:rPr>
              <a:t>本標準也包含了適合於組織需求的資訊 安全風險評鑑與處理之要求。</a:t>
            </a:r>
            <a:endParaRPr lang="en-US" altLang="zh-TW" smtClean="0">
              <a:latin typeface="Times New Roman" pitchFamily="18" charset="0"/>
            </a:endParaRPr>
          </a:p>
          <a:p>
            <a:r>
              <a:rPr lang="en-US" altLang="zh-TW" smtClean="0">
                <a:latin typeface="Times New Roman" pitchFamily="18" charset="0"/>
              </a:rPr>
              <a:t>• </a:t>
            </a:r>
            <a:r>
              <a:rPr lang="zh-TW" altLang="en-US" smtClean="0">
                <a:latin typeface="Times New Roman" pitchFamily="18" charset="0"/>
              </a:rPr>
              <a:t>本標準敘述之要求為一般性的，且適用 所有組織，與其型式、規模大小或性質 無關。在組織宣稱符合本標準時，排除 本標準第 </a:t>
            </a:r>
            <a:r>
              <a:rPr lang="en-US" altLang="zh-TW" smtClean="0">
                <a:latin typeface="Times New Roman" pitchFamily="18" charset="0"/>
              </a:rPr>
              <a:t>4 </a:t>
            </a:r>
            <a:r>
              <a:rPr lang="zh-TW" altLang="en-US" smtClean="0">
                <a:latin typeface="Times New Roman" pitchFamily="18" charset="0"/>
              </a:rPr>
              <a:t>章至第 </a:t>
            </a:r>
            <a:r>
              <a:rPr lang="en-US" altLang="zh-TW" smtClean="0">
                <a:latin typeface="Times New Roman" pitchFamily="18" charset="0"/>
              </a:rPr>
              <a:t>10 </a:t>
            </a:r>
            <a:r>
              <a:rPr lang="zh-TW" altLang="en-US" smtClean="0">
                <a:latin typeface="Times New Roman" pitchFamily="18" charset="0"/>
              </a:rPr>
              <a:t>章所規定之任何 要求，均不被接受。 </a:t>
            </a:r>
          </a:p>
        </p:txBody>
      </p:sp>
      <p:sp>
        <p:nvSpPr>
          <p:cNvPr id="33796" name="投影片編號版面配置區 3"/>
          <p:cNvSpPr>
            <a:spLocks noGrp="1"/>
          </p:cNvSpPr>
          <p:nvPr>
            <p:ph type="sldNum" sz="quarter" idx="5"/>
          </p:nvPr>
        </p:nvSpPr>
        <p:spPr>
          <a:noFill/>
        </p:spPr>
        <p:txBody>
          <a:bodyPr/>
          <a:lstStyle>
            <a:lvl1pPr>
              <a:spcBef>
                <a:spcPct val="30000"/>
              </a:spcBef>
              <a:defRPr kumimoji="1" sz="1400">
                <a:solidFill>
                  <a:schemeClr val="tx1"/>
                </a:solidFill>
                <a:latin typeface="標楷體" panose="03000509000000000000" pitchFamily="65" charset="-120"/>
                <a:ea typeface="標楷體" pitchFamily="65" charset="-120"/>
              </a:defRPr>
            </a:lvl1pPr>
            <a:lvl2pPr marL="742950" indent="-285750">
              <a:spcBef>
                <a:spcPct val="30000"/>
              </a:spcBef>
              <a:defRPr kumimoji="1" sz="1400">
                <a:solidFill>
                  <a:schemeClr val="tx1"/>
                </a:solidFill>
                <a:latin typeface="標楷體" panose="03000509000000000000" pitchFamily="65" charset="-120"/>
                <a:ea typeface="標楷體" pitchFamily="65" charset="-120"/>
              </a:defRPr>
            </a:lvl2pPr>
            <a:lvl3pPr marL="1143000" indent="-228600">
              <a:spcBef>
                <a:spcPct val="30000"/>
              </a:spcBef>
              <a:defRPr kumimoji="1" sz="1400">
                <a:solidFill>
                  <a:schemeClr val="tx1"/>
                </a:solidFill>
                <a:latin typeface="標楷體" panose="03000509000000000000" pitchFamily="65" charset="-120"/>
                <a:ea typeface="標楷體" pitchFamily="65" charset="-120"/>
              </a:defRPr>
            </a:lvl3pPr>
            <a:lvl4pPr marL="1600200" indent="-228600">
              <a:spcBef>
                <a:spcPct val="30000"/>
              </a:spcBef>
              <a:defRPr kumimoji="1" sz="1400">
                <a:solidFill>
                  <a:schemeClr val="tx1"/>
                </a:solidFill>
                <a:latin typeface="標楷體" panose="03000509000000000000" pitchFamily="65" charset="-120"/>
                <a:ea typeface="標楷體" pitchFamily="65" charset="-120"/>
              </a:defRPr>
            </a:lvl4pPr>
            <a:lvl5pPr marL="2057400" indent="-22860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a:spcBef>
                <a:spcPct val="0"/>
              </a:spcBef>
            </a:pPr>
            <a:fld id="{CCFE1F9F-E364-4098-B3AC-871FC68B8B68}" type="slidenum">
              <a:rPr lang="en-US" altLang="zh-TW" sz="1200" smtClean="0">
                <a:latin typeface="Arial" panose="020b0604020202020204" pitchFamily="34" charset="0"/>
                <a:ea typeface="新細明體" pitchFamily="18" charset="-120"/>
              </a:rPr>
              <a:pPr>
                <a:spcBef>
                  <a:spcPct val="0"/>
                </a:spcBef>
              </a:pPr>
              <a:t>34</a:t>
            </a:fld>
            <a:endParaRPr lang="en-US" altLang="zh-TW" sz="1200" smtClean="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1098145145"/>
      </p:ext>
    </p:extLst>
  </p:cSld>
  <p:clrMapOvr>
    <a:masterClrMapping/>
  </p:clrMapOvr>
</p:notes>
</file>

<file path=ppt/notesSlides/notesSlide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35842" name="投影片圖像版面配置區 1"/>
          <p:cNvSpPr>
            <a:spLocks noGrp="1" noRot="1" noChangeAspect="1" noTextEdit="1"/>
          </p:cNvSpPr>
          <p:nvPr>
            <p:ph type="sldImg"/>
          </p:nvPr>
        </p:nvSpPr>
        <p:spPr/>
      </p:sp>
      <p:sp>
        <p:nvSpPr>
          <p:cNvPr id="35843" name="備忘稿版面配置區 2"/>
          <p:cNvSpPr>
            <a:spLocks noGrp="1"/>
          </p:cNvSpPr>
          <p:nvPr>
            <p:ph type="body" idx="1"/>
          </p:nvPr>
        </p:nvSpPr>
        <p:spPr>
          <a:noFill/>
        </p:spPr>
        <p:txBody>
          <a:bodyPr/>
          <a:lstStyle/>
          <a:p>
            <a:endParaRPr lang="zh-TW" altLang="en-US" smtClean="0"/>
          </a:p>
        </p:txBody>
      </p:sp>
      <p:sp>
        <p:nvSpPr>
          <p:cNvPr id="35844" name="投影片編號版面配置區 3"/>
          <p:cNvSpPr>
            <a:spLocks noGrp="1"/>
          </p:cNvSpPr>
          <p:nvPr>
            <p:ph type="sldNum" sz="quarter" idx="5"/>
          </p:nvPr>
        </p:nvSpPr>
        <p:spPr>
          <a:noFill/>
        </p:spPr>
        <p:txBody>
          <a:bodyPr/>
          <a:lstStyle>
            <a:lvl1pPr>
              <a:spcBef>
                <a:spcPct val="30000"/>
              </a:spcBef>
              <a:defRPr kumimoji="1" sz="1400">
                <a:solidFill>
                  <a:schemeClr val="tx1"/>
                </a:solidFill>
                <a:latin typeface="標楷體" panose="03000509000000000000" pitchFamily="65" charset="-120"/>
                <a:ea typeface="標楷體" pitchFamily="65" charset="-120"/>
              </a:defRPr>
            </a:lvl1pPr>
            <a:lvl2pPr marL="742950" indent="-285750">
              <a:spcBef>
                <a:spcPct val="30000"/>
              </a:spcBef>
              <a:defRPr kumimoji="1" sz="1400">
                <a:solidFill>
                  <a:schemeClr val="tx1"/>
                </a:solidFill>
                <a:latin typeface="標楷體" panose="03000509000000000000" pitchFamily="65" charset="-120"/>
                <a:ea typeface="標楷體" pitchFamily="65" charset="-120"/>
              </a:defRPr>
            </a:lvl2pPr>
            <a:lvl3pPr marL="1143000" indent="-228600">
              <a:spcBef>
                <a:spcPct val="30000"/>
              </a:spcBef>
              <a:defRPr kumimoji="1" sz="1400">
                <a:solidFill>
                  <a:schemeClr val="tx1"/>
                </a:solidFill>
                <a:latin typeface="標楷體" panose="03000509000000000000" pitchFamily="65" charset="-120"/>
                <a:ea typeface="標楷體" pitchFamily="65" charset="-120"/>
              </a:defRPr>
            </a:lvl3pPr>
            <a:lvl4pPr marL="1600200" indent="-228600">
              <a:spcBef>
                <a:spcPct val="30000"/>
              </a:spcBef>
              <a:defRPr kumimoji="1" sz="1400">
                <a:solidFill>
                  <a:schemeClr val="tx1"/>
                </a:solidFill>
                <a:latin typeface="標楷體" panose="03000509000000000000" pitchFamily="65" charset="-120"/>
                <a:ea typeface="標楷體" pitchFamily="65" charset="-120"/>
              </a:defRPr>
            </a:lvl4pPr>
            <a:lvl5pPr marL="2057400" indent="-22860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a:spcBef>
                <a:spcPct val="0"/>
              </a:spcBef>
            </a:pPr>
            <a:fld id="{32B1AE0B-4BD3-4739-9BE4-633F3252768B}" type="slidenum">
              <a:rPr lang="en-US" altLang="zh-TW" sz="1200" smtClean="0">
                <a:latin typeface="Arial" panose="020b0604020202020204" pitchFamily="34" charset="0"/>
                <a:ea typeface="新細明體" pitchFamily="18" charset="-120"/>
              </a:rPr>
              <a:pPr>
                <a:spcBef>
                  <a:spcPct val="0"/>
                </a:spcBef>
              </a:pPr>
              <a:t>35</a:t>
            </a:fld>
            <a:endParaRPr lang="en-US" altLang="zh-TW" sz="1200" smtClean="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1894090127"/>
      </p:ext>
    </p:extLst>
  </p:cSld>
  <p:clrMapOvr>
    <a:masterClrMapping/>
  </p:clrMapOvr>
</p:notes>
</file>

<file path=ppt/notesSlides/notesSlide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37890" name="投影片圖像版面配置區 1"/>
          <p:cNvSpPr>
            <a:spLocks noGrp="1" noRot="1" noChangeAspect="1" noTextEdit="1"/>
          </p:cNvSpPr>
          <p:nvPr>
            <p:ph type="sldImg"/>
          </p:nvPr>
        </p:nvSpPr>
        <p:spPr/>
      </p:sp>
      <p:sp>
        <p:nvSpPr>
          <p:cNvPr id="37891" name="備忘稿版面配置區 2"/>
          <p:cNvSpPr>
            <a:spLocks noGrp="1"/>
          </p:cNvSpPr>
          <p:nvPr>
            <p:ph type="body" idx="1"/>
          </p:nvPr>
        </p:nvSpPr>
        <p:spPr>
          <a:noFill/>
        </p:spPr>
        <p:txBody>
          <a:bodyPr/>
          <a:lstStyle/>
          <a:p>
            <a:endParaRPr lang="en-US" altLang="zh-TW" smtClean="0"/>
          </a:p>
        </p:txBody>
      </p:sp>
      <p:sp>
        <p:nvSpPr>
          <p:cNvPr id="37892" name="投影片編號版面配置區 3"/>
          <p:cNvSpPr>
            <a:spLocks noGrp="1"/>
          </p:cNvSpPr>
          <p:nvPr>
            <p:ph type="sldNum" sz="quarter" idx="5"/>
          </p:nvPr>
        </p:nvSpPr>
        <p:spPr>
          <a:noFill/>
        </p:spPr>
        <p:txBody>
          <a:bodyPr/>
          <a:lstStyle>
            <a:lvl1pPr>
              <a:spcBef>
                <a:spcPct val="30000"/>
              </a:spcBef>
              <a:defRPr kumimoji="1" sz="1400">
                <a:solidFill>
                  <a:schemeClr val="tx1"/>
                </a:solidFill>
                <a:latin typeface="標楷體" panose="03000509000000000000" pitchFamily="65" charset="-120"/>
                <a:ea typeface="標楷體" pitchFamily="65" charset="-120"/>
              </a:defRPr>
            </a:lvl1pPr>
            <a:lvl2pPr marL="742950" indent="-285750">
              <a:spcBef>
                <a:spcPct val="30000"/>
              </a:spcBef>
              <a:defRPr kumimoji="1" sz="1400">
                <a:solidFill>
                  <a:schemeClr val="tx1"/>
                </a:solidFill>
                <a:latin typeface="標楷體" panose="03000509000000000000" pitchFamily="65" charset="-120"/>
                <a:ea typeface="標楷體" pitchFamily="65" charset="-120"/>
              </a:defRPr>
            </a:lvl2pPr>
            <a:lvl3pPr marL="1143000" indent="-228600">
              <a:spcBef>
                <a:spcPct val="30000"/>
              </a:spcBef>
              <a:defRPr kumimoji="1" sz="1400">
                <a:solidFill>
                  <a:schemeClr val="tx1"/>
                </a:solidFill>
                <a:latin typeface="標楷體" panose="03000509000000000000" pitchFamily="65" charset="-120"/>
                <a:ea typeface="標楷體" pitchFamily="65" charset="-120"/>
              </a:defRPr>
            </a:lvl3pPr>
            <a:lvl4pPr marL="1600200" indent="-228600">
              <a:spcBef>
                <a:spcPct val="30000"/>
              </a:spcBef>
              <a:defRPr kumimoji="1" sz="1400">
                <a:solidFill>
                  <a:schemeClr val="tx1"/>
                </a:solidFill>
                <a:latin typeface="標楷體" panose="03000509000000000000" pitchFamily="65" charset="-120"/>
                <a:ea typeface="標楷體" pitchFamily="65" charset="-120"/>
              </a:defRPr>
            </a:lvl4pPr>
            <a:lvl5pPr marL="2057400" indent="-22860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a:spcBef>
                <a:spcPct val="0"/>
              </a:spcBef>
            </a:pPr>
            <a:fld id="{1F1191B7-03C1-4287-B53A-7930986FC585}" type="slidenum">
              <a:rPr lang="en-US" altLang="zh-TW" sz="1200" smtClean="0">
                <a:latin typeface="Arial" panose="020b0604020202020204" pitchFamily="34" charset="0"/>
                <a:ea typeface="新細明體" pitchFamily="18" charset="-120"/>
              </a:rPr>
              <a:pPr>
                <a:spcBef>
                  <a:spcPct val="0"/>
                </a:spcBef>
              </a:pPr>
              <a:t>36</a:t>
            </a:fld>
            <a:endParaRPr lang="en-US" altLang="zh-TW" sz="1200" smtClean="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1102981341"/>
      </p:ext>
    </p:extLst>
  </p:cSld>
  <p:clrMapOvr>
    <a:masterClrMapping/>
  </p:clrMapOvr>
</p:notes>
</file>

<file path=ppt/notesSlides/notesSlide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62466" name="投影片圖像版面配置區 1"/>
          <p:cNvSpPr>
            <a:spLocks noGrp="1" noRot="1" noChangeAspect="1" noTextEdit="1"/>
          </p:cNvSpPr>
          <p:nvPr>
            <p:ph type="sldImg"/>
          </p:nvPr>
        </p:nvSpPr>
        <p:spPr/>
      </p:sp>
      <p:sp>
        <p:nvSpPr>
          <p:cNvPr id="62467" name="備忘稿版面配置區 2"/>
          <p:cNvSpPr>
            <a:spLocks noGrp="1"/>
          </p:cNvSpPr>
          <p:nvPr>
            <p:ph type="body" idx="1"/>
          </p:nvPr>
        </p:nvSpPr>
        <p:spPr>
          <a:noFill/>
        </p:spPr>
        <p:txBody>
          <a:bodyPr/>
          <a:lstStyle/>
          <a:p>
            <a:pPr lvl="1"/>
            <a:r>
              <a:rPr lang="zh-TW" altLang="en-US" smtClean="0">
                <a:latin typeface="Times New Roman" pitchFamily="18" charset="0"/>
              </a:rPr>
              <a:t>關注方之要求事項可能包括法律及法規要求，以及契約義務</a:t>
            </a:r>
          </a:p>
        </p:txBody>
      </p:sp>
      <p:sp>
        <p:nvSpPr>
          <p:cNvPr id="62468" name="投影片編號版面配置區 3"/>
          <p:cNvSpPr>
            <a:spLocks noGrp="1"/>
          </p:cNvSpPr>
          <p:nvPr>
            <p:ph type="sldNum" sz="quarter" idx="5"/>
          </p:nvPr>
        </p:nvSpPr>
        <p:spPr>
          <a:noFill/>
        </p:spPr>
        <p:txBody>
          <a:bodyPr/>
          <a:lstStyle>
            <a:lvl1pPr>
              <a:spcBef>
                <a:spcPct val="30000"/>
              </a:spcBef>
              <a:defRPr kumimoji="1" sz="1400">
                <a:solidFill>
                  <a:schemeClr val="tx1"/>
                </a:solidFill>
                <a:latin typeface="標楷體" panose="03000509000000000000" pitchFamily="65" charset="-120"/>
                <a:ea typeface="標楷體" pitchFamily="65" charset="-120"/>
              </a:defRPr>
            </a:lvl1pPr>
            <a:lvl2pPr marL="742950" indent="-285750">
              <a:spcBef>
                <a:spcPct val="30000"/>
              </a:spcBef>
              <a:defRPr kumimoji="1" sz="1400">
                <a:solidFill>
                  <a:schemeClr val="tx1"/>
                </a:solidFill>
                <a:latin typeface="標楷體" panose="03000509000000000000" pitchFamily="65" charset="-120"/>
                <a:ea typeface="標楷體" pitchFamily="65" charset="-120"/>
              </a:defRPr>
            </a:lvl2pPr>
            <a:lvl3pPr marL="1143000" indent="-228600">
              <a:spcBef>
                <a:spcPct val="30000"/>
              </a:spcBef>
              <a:defRPr kumimoji="1" sz="1400">
                <a:solidFill>
                  <a:schemeClr val="tx1"/>
                </a:solidFill>
                <a:latin typeface="標楷體" panose="03000509000000000000" pitchFamily="65" charset="-120"/>
                <a:ea typeface="標楷體" pitchFamily="65" charset="-120"/>
              </a:defRPr>
            </a:lvl3pPr>
            <a:lvl4pPr marL="1600200" indent="-228600">
              <a:spcBef>
                <a:spcPct val="30000"/>
              </a:spcBef>
              <a:defRPr kumimoji="1" sz="1400">
                <a:solidFill>
                  <a:schemeClr val="tx1"/>
                </a:solidFill>
                <a:latin typeface="標楷體" panose="03000509000000000000" pitchFamily="65" charset="-120"/>
                <a:ea typeface="標楷體" pitchFamily="65" charset="-120"/>
              </a:defRPr>
            </a:lvl4pPr>
            <a:lvl5pPr marL="2057400" indent="-22860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a:spcBef>
                <a:spcPct val="0"/>
              </a:spcBef>
            </a:pPr>
            <a:fld id="{831C6FD1-2670-4928-AE0A-CFEBA40E0753}" type="slidenum">
              <a:rPr lang="en-US" altLang="zh-TW" sz="1200" smtClean="0">
                <a:latin typeface="Arial" panose="020b0604020202020204" pitchFamily="34" charset="0"/>
                <a:ea typeface="新細明體" pitchFamily="18" charset="-120"/>
              </a:rPr>
              <a:pPr>
                <a:spcBef>
                  <a:spcPct val="0"/>
                </a:spcBef>
              </a:pPr>
              <a:t>37</a:t>
            </a:fld>
            <a:endParaRPr lang="en-US" altLang="zh-TW" sz="1200" smtClean="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2070852121"/>
      </p:ext>
    </p:extLst>
  </p:cSld>
  <p:clrMapOvr>
    <a:masterClrMapping/>
  </p:clrMapOvr>
</p:notes>
</file>

<file path=ppt/notesSlides/notesSlide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39938" name="投影片圖像版面配置區 1"/>
          <p:cNvSpPr>
            <a:spLocks noGrp="1" noRot="1" noChangeAspect="1" noTextEdit="1"/>
          </p:cNvSpPr>
          <p:nvPr>
            <p:ph type="sldImg"/>
          </p:nvPr>
        </p:nvSpPr>
        <p:spPr/>
      </p:sp>
      <p:sp>
        <p:nvSpPr>
          <p:cNvPr id="39939" name="備忘稿版面配置區 2"/>
          <p:cNvSpPr>
            <a:spLocks noGrp="1"/>
          </p:cNvSpPr>
          <p:nvPr>
            <p:ph type="body" idx="1"/>
          </p:nvPr>
        </p:nvSpPr>
        <p:spPr>
          <a:noFill/>
        </p:spPr>
        <p:txBody>
          <a:bodyPr/>
          <a:lstStyle/>
          <a:p>
            <a:endParaRPr lang="en-US" altLang="zh-TW" smtClean="0"/>
          </a:p>
        </p:txBody>
      </p:sp>
      <p:sp>
        <p:nvSpPr>
          <p:cNvPr id="39940" name="投影片編號版面配置區 3"/>
          <p:cNvSpPr>
            <a:spLocks noGrp="1"/>
          </p:cNvSpPr>
          <p:nvPr>
            <p:ph type="sldNum" sz="quarter" idx="5"/>
          </p:nvPr>
        </p:nvSpPr>
        <p:spPr>
          <a:noFill/>
        </p:spPr>
        <p:txBody>
          <a:bodyPr/>
          <a:lstStyle>
            <a:lvl1pPr>
              <a:spcBef>
                <a:spcPct val="30000"/>
              </a:spcBef>
              <a:defRPr kumimoji="1" sz="1400">
                <a:solidFill>
                  <a:schemeClr val="tx1"/>
                </a:solidFill>
                <a:latin typeface="標楷體" panose="03000509000000000000" pitchFamily="65" charset="-120"/>
                <a:ea typeface="標楷體" pitchFamily="65" charset="-120"/>
              </a:defRPr>
            </a:lvl1pPr>
            <a:lvl2pPr marL="742950" indent="-285750">
              <a:spcBef>
                <a:spcPct val="30000"/>
              </a:spcBef>
              <a:defRPr kumimoji="1" sz="1400">
                <a:solidFill>
                  <a:schemeClr val="tx1"/>
                </a:solidFill>
                <a:latin typeface="標楷體" panose="03000509000000000000" pitchFamily="65" charset="-120"/>
                <a:ea typeface="標楷體" pitchFamily="65" charset="-120"/>
              </a:defRPr>
            </a:lvl2pPr>
            <a:lvl3pPr marL="1143000" indent="-228600">
              <a:spcBef>
                <a:spcPct val="30000"/>
              </a:spcBef>
              <a:defRPr kumimoji="1" sz="1400">
                <a:solidFill>
                  <a:schemeClr val="tx1"/>
                </a:solidFill>
                <a:latin typeface="標楷體" panose="03000509000000000000" pitchFamily="65" charset="-120"/>
                <a:ea typeface="標楷體" pitchFamily="65" charset="-120"/>
              </a:defRPr>
            </a:lvl3pPr>
            <a:lvl4pPr marL="1600200" indent="-228600">
              <a:spcBef>
                <a:spcPct val="30000"/>
              </a:spcBef>
              <a:defRPr kumimoji="1" sz="1400">
                <a:solidFill>
                  <a:schemeClr val="tx1"/>
                </a:solidFill>
                <a:latin typeface="標楷體" panose="03000509000000000000" pitchFamily="65" charset="-120"/>
                <a:ea typeface="標楷體" pitchFamily="65" charset="-120"/>
              </a:defRPr>
            </a:lvl4pPr>
            <a:lvl5pPr marL="2057400" indent="-22860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a:spcBef>
                <a:spcPct val="0"/>
              </a:spcBef>
            </a:pPr>
            <a:fld id="{93AA5192-E894-4EE3-A273-D8EC6FF3B549}" type="slidenum">
              <a:rPr lang="en-US" altLang="zh-TW" sz="1200" smtClean="0">
                <a:latin typeface="Arial" panose="020b0604020202020204" pitchFamily="34" charset="0"/>
                <a:ea typeface="新細明體" pitchFamily="18" charset="-120"/>
              </a:rPr>
              <a:pPr>
                <a:spcBef>
                  <a:spcPct val="0"/>
                </a:spcBef>
              </a:pPr>
              <a:t>38</a:t>
            </a:fld>
            <a:endParaRPr lang="en-US" altLang="zh-TW" sz="1200" smtClean="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3660520765"/>
      </p:ext>
    </p:extLst>
  </p:cSld>
  <p:clrMapOvr>
    <a:masterClrMapping/>
  </p:clrMapOvr>
</p:notes>
</file>

<file path=ppt/notesSlides/notesSlide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smtClean="0"/>
              <a:t>能源與水資源都是經由</a:t>
            </a:r>
            <a:r>
              <a:rPr lang="en-US" altLang="zh-TW" sz="1400" smtClean="0"/>
              <a:t>OT</a:t>
            </a:r>
            <a:r>
              <a:rPr lang="zh-TW" altLang="en-US" sz="1400" smtClean="0"/>
              <a:t>的入侵偵測系統設備的鏡射埠（</a:t>
            </a:r>
            <a:r>
              <a:rPr lang="en-US" altLang="zh-TW" sz="1400" smtClean="0"/>
              <a:t>mirror port</a:t>
            </a:r>
            <a:r>
              <a:rPr lang="zh-TW" altLang="en-US" sz="1400" smtClean="0"/>
              <a:t>）將資料匯出</a:t>
            </a:r>
            <a:endParaRPr lang="zh-TW" altLang="en-US"/>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t>45</a:t>
            </a:fld>
            <a:endParaRPr lang="en-US" altLang="zh-TW"/>
          </a:p>
        </p:txBody>
      </p:sp>
    </p:spTree>
    <p:extLst>
      <p:ext uri="{BB962C8B-B14F-4D97-AF65-F5344CB8AC3E}">
        <p14:creationId xmlns:p14="http://schemas.microsoft.com/office/powerpoint/2010/main" val="878881963"/>
      </p:ext>
    </p:extLst>
  </p:cSld>
  <p:clrMapOvr>
    <a:masterClrMapping/>
  </p:clrMapOvr>
</p:notes>
</file>

<file path=ppt/notesSlides/notesSlide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400" smtClean="0">
                <a:solidFill>
                  <a:srgbClr val="FF0000"/>
                </a:solidFill>
              </a:rPr>
              <a:t>工業</a:t>
            </a:r>
            <a:r>
              <a:rPr lang="en-US" altLang="zh-TW" sz="1400" smtClean="0">
                <a:solidFill>
                  <a:srgbClr val="FF0000"/>
                </a:solidFill>
              </a:rPr>
              <a:t>4.0</a:t>
            </a:r>
            <a:r>
              <a:rPr lang="zh-TW" altLang="en-US" sz="1400" smtClean="0">
                <a:solidFill>
                  <a:srgbClr val="FF0000"/>
                </a:solidFill>
              </a:rPr>
              <a:t>即為第</a:t>
            </a:r>
            <a:r>
              <a:rPr lang="en-US" altLang="zh-TW" sz="1400" smtClean="0">
                <a:solidFill>
                  <a:srgbClr val="FF0000"/>
                </a:solidFill>
              </a:rPr>
              <a:t>4</a:t>
            </a:r>
            <a:r>
              <a:rPr lang="zh-TW" altLang="en-US" sz="1400" smtClean="0">
                <a:solidFill>
                  <a:srgbClr val="FF0000"/>
                </a:solidFill>
              </a:rPr>
              <a:t>次工業革命，由德國政府提出，智能化、智慧化產業。</a:t>
            </a:r>
            <a:endParaRPr lang="zh-TW" altLang="en-US"/>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t>60</a:t>
            </a:fld>
            <a:endParaRPr lang="en-US" altLang="zh-TW"/>
          </a:p>
        </p:txBody>
      </p:sp>
    </p:spTree>
    <p:extLst>
      <p:ext uri="{BB962C8B-B14F-4D97-AF65-F5344CB8AC3E}">
        <p14:creationId xmlns:p14="http://schemas.microsoft.com/office/powerpoint/2010/main" val="1866839245"/>
      </p:ext>
    </p:extLst>
  </p:cSld>
  <p:clrMapOvr>
    <a:masterClrMapping/>
  </p:clrMapOvr>
</p:notes>
</file>

<file path=ppt/notesSlides/notesSlide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400" b="1" smtClean="0">
                <a:solidFill>
                  <a:srgbClr val="C00000"/>
                </a:solidFill>
              </a:rPr>
              <a:t>MES:</a:t>
            </a:r>
            <a:r>
              <a:rPr lang="zh-TW" altLang="en-US" sz="1400" b="1" smtClean="0">
                <a:solidFill>
                  <a:srgbClr val="C00000"/>
                </a:solidFill>
              </a:rPr>
              <a:t>製造執行系統。</a:t>
            </a:r>
            <a:endParaRPr lang="zh-TW" altLang="en-US"/>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t>61</a:t>
            </a:fld>
            <a:endParaRPr lang="en-US" altLang="zh-TW"/>
          </a:p>
        </p:txBody>
      </p:sp>
    </p:spTree>
    <p:extLst>
      <p:ext uri="{BB962C8B-B14F-4D97-AF65-F5344CB8AC3E}">
        <p14:creationId xmlns:p14="http://schemas.microsoft.com/office/powerpoint/2010/main" val="2419725259"/>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800" kern="1200" smtClean="0">
                <a:solidFill>
                  <a:schemeClr val="tx1"/>
                </a:solidFill>
                <a:latin typeface="+mj-ea"/>
                <a:ea typeface="新細明體" pitchFamily="18" charset="-120"/>
                <a:cs typeface="+mn-cs"/>
              </a:rPr>
              <a:t>資安管理</a:t>
            </a:r>
            <a:r>
              <a:rPr kumimoji="1" lang="en-US" altLang="zh-TW" sz="800" kern="1200" smtClean="0">
                <a:solidFill>
                  <a:schemeClr val="tx1"/>
                </a:solidFill>
                <a:latin typeface="+mj-ea"/>
                <a:ea typeface="新細明體" pitchFamily="18" charset="-120"/>
                <a:cs typeface="+mn-cs"/>
              </a:rPr>
              <a:t>:</a:t>
            </a:r>
            <a:r>
              <a:rPr kumimoji="1" lang="zh-TW" altLang="en-US" sz="800" kern="1200" smtClean="0">
                <a:solidFill>
                  <a:schemeClr val="tx1"/>
                </a:solidFill>
                <a:latin typeface="+mj-ea"/>
                <a:ea typeface="新細明體" pitchFamily="18" charset="-120"/>
                <a:cs typeface="+mn-cs"/>
              </a:rPr>
              <a:t>含三要項全部。</a:t>
            </a:r>
            <a:endParaRPr kumimoji="1" lang="en-US" altLang="zh-TW" sz="800" kern="1200" smtClean="0">
              <a:solidFill>
                <a:schemeClr val="tx1"/>
              </a:solidFill>
              <a:latin typeface="+mj-ea"/>
              <a:ea typeface="新細明體" pitchFamily="18" charset="-120"/>
              <a:cs typeface="+mn-cs"/>
            </a:endParaRPr>
          </a:p>
          <a:p>
            <a:r>
              <a:rPr kumimoji="1" lang="zh-TW" altLang="en-US" sz="800" kern="1200" smtClean="0">
                <a:solidFill>
                  <a:schemeClr val="tx1"/>
                </a:solidFill>
                <a:latin typeface="+mj-ea"/>
                <a:ea typeface="新細明體" pitchFamily="18" charset="-120"/>
                <a:cs typeface="+mn-cs"/>
              </a:rPr>
              <a:t>滲透測試</a:t>
            </a:r>
            <a:r>
              <a:rPr kumimoji="1" lang="en-US" altLang="zh-TW" sz="800" kern="1200" smtClean="0">
                <a:solidFill>
                  <a:schemeClr val="tx1"/>
                </a:solidFill>
                <a:latin typeface="+mj-ea"/>
                <a:ea typeface="新細明體" pitchFamily="18" charset="-120"/>
                <a:cs typeface="+mn-cs"/>
              </a:rPr>
              <a:t>:</a:t>
            </a:r>
            <a:r>
              <a:rPr kumimoji="1" lang="zh-TW" altLang="en-US" sz="800" kern="1200" smtClean="0">
                <a:solidFill>
                  <a:schemeClr val="tx1"/>
                </a:solidFill>
                <a:latin typeface="+mj-ea"/>
                <a:ea typeface="新細明體" pitchFamily="18" charset="-120"/>
                <a:cs typeface="+mn-cs"/>
              </a:rPr>
              <a:t>含攻擊與防護。</a:t>
            </a:r>
            <a:r>
              <a:rPr kumimoji="1" lang="en-US" altLang="zh-TW" sz="800" kern="1200" smtClean="0">
                <a:solidFill>
                  <a:schemeClr val="tx1"/>
                </a:solidFill>
                <a:latin typeface="+mj-ea"/>
                <a:ea typeface="新細明體" pitchFamily="18" charset="-120"/>
                <a:cs typeface="+mn-cs"/>
              </a:rPr>
              <a:t>(</a:t>
            </a:r>
            <a:r>
              <a:rPr kumimoji="1" lang="zh-TW" altLang="en-US" sz="800" kern="1200" smtClean="0">
                <a:solidFill>
                  <a:schemeClr val="tx1"/>
                </a:solidFill>
                <a:latin typeface="+mj-ea"/>
                <a:ea typeface="新細明體" pitchFamily="18" charset="-120"/>
                <a:cs typeface="+mn-cs"/>
              </a:rPr>
              <a:t>需與防禦端配合測試</a:t>
            </a:r>
            <a:r>
              <a:rPr kumimoji="1" lang="en-US" altLang="zh-TW" sz="800" kern="1200" smtClean="0">
                <a:solidFill>
                  <a:schemeClr val="tx1"/>
                </a:solidFill>
                <a:latin typeface="+mj-ea"/>
                <a:ea typeface="新細明體" pitchFamily="18" charset="-120"/>
                <a:cs typeface="+mn-cs"/>
              </a:rPr>
              <a:t>)</a:t>
            </a:r>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t>5</a:t>
            </a:fld>
            <a:endParaRPr lang="en-US" altLang="zh-TW"/>
          </a:p>
        </p:txBody>
      </p:sp>
    </p:spTree>
    <p:extLst>
      <p:ext uri="{BB962C8B-B14F-4D97-AF65-F5344CB8AC3E}">
        <p14:creationId xmlns:p14="http://schemas.microsoft.com/office/powerpoint/2010/main" val="219214522"/>
      </p:ext>
    </p:extLst>
  </p:cSld>
  <p:clrMapOvr>
    <a:masterClrMapping/>
  </p:clrMapOvr>
</p:notes>
</file>

<file path=ppt/notesSlides/notesSlide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400" b="1" smtClean="0">
                <a:solidFill>
                  <a:srgbClr val="C00000"/>
                </a:solidFill>
              </a:rPr>
              <a:t>ICCP:</a:t>
            </a:r>
            <a:r>
              <a:rPr lang="zh-TW" altLang="en-US" sz="1400" b="1" smtClean="0">
                <a:solidFill>
                  <a:srgbClr val="C00000"/>
                </a:solidFill>
              </a:rPr>
              <a:t>控制中心間通信協定</a:t>
            </a:r>
            <a:endParaRPr lang="en-US" altLang="zh-TW" sz="1400" b="1" smtClean="0">
              <a:solidFill>
                <a:srgbClr val="C00000"/>
              </a:solidFill>
            </a:endParaRPr>
          </a:p>
          <a:p>
            <a:r>
              <a:rPr lang="en-US" altLang="zh-TW" sz="1400" b="1" smtClean="0">
                <a:solidFill>
                  <a:srgbClr val="C00000"/>
                </a:solidFill>
              </a:rPr>
              <a:t>DCS:</a:t>
            </a:r>
            <a:r>
              <a:rPr lang="zh-TW" altLang="en-US" sz="1400" b="1" smtClean="0">
                <a:solidFill>
                  <a:srgbClr val="C00000"/>
                </a:solidFill>
              </a:rPr>
              <a:t>分散式控制系統</a:t>
            </a:r>
            <a:endParaRPr lang="en-US" altLang="zh-TW" sz="1400" b="1" smtClean="0">
              <a:solidFill>
                <a:srgbClr val="C00000"/>
              </a:solidFill>
            </a:endParaRPr>
          </a:p>
          <a:p>
            <a:r>
              <a:rPr lang="en-US" altLang="zh-TW" sz="1400" b="1" smtClean="0">
                <a:solidFill>
                  <a:srgbClr val="C00000"/>
                </a:solidFill>
              </a:rPr>
              <a:t>PLC</a:t>
            </a:r>
            <a:r>
              <a:rPr lang="zh-TW" altLang="en-US" sz="1400" b="1" smtClean="0">
                <a:solidFill>
                  <a:srgbClr val="C00000"/>
                </a:solidFill>
              </a:rPr>
              <a:t>邏輯控制系統</a:t>
            </a:r>
            <a:endParaRPr lang="zh-TW" altLang="en-US"/>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t>62</a:t>
            </a:fld>
            <a:endParaRPr lang="en-US" altLang="zh-TW"/>
          </a:p>
        </p:txBody>
      </p:sp>
    </p:spTree>
    <p:extLst>
      <p:ext uri="{BB962C8B-B14F-4D97-AF65-F5344CB8AC3E}">
        <p14:creationId xmlns:p14="http://schemas.microsoft.com/office/powerpoint/2010/main" val="2286869971"/>
      </p:ext>
    </p:extLst>
  </p:cSld>
  <p:clrMapOvr>
    <a:masterClrMapping/>
  </p:clrMapOvr>
</p:notes>
</file>

<file path=ppt/notesSlides/notesSlide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zh-TW" altLang="en-US" smtClean="0"/>
              <a:t>隨著網絡和信息技術向關鍵基礎設施的滲透，交通、金融、能源等關鍵基礎設施高度信息化，一旦遭受攻擊，不僅將造成其自身癱瘓，還將擾亂國家秩序，影響國家經濟社會發展。</a:t>
            </a:r>
          </a:p>
          <a:p>
            <a:pPr fontAlgn="base"/>
            <a:r>
              <a:rPr lang="zh-TW" altLang="en-US" smtClean="0"/>
              <a:t>美國作為網絡技術的發起國和強大網絡空間勢力的擁有國，也是關鍵基礎設施保護起步最早的國家。</a:t>
            </a:r>
            <a:r>
              <a:rPr lang="zh-TW" altLang="en-US" b="1" smtClean="0">
                <a:solidFill>
                  <a:srgbClr val="C00000"/>
                </a:solidFill>
              </a:rPr>
              <a:t>美國國土安全部（</a:t>
            </a:r>
            <a:r>
              <a:rPr lang="en-US" altLang="zh-TW" b="1" smtClean="0">
                <a:solidFill>
                  <a:srgbClr val="C00000"/>
                </a:solidFill>
              </a:rPr>
              <a:t>DHS</a:t>
            </a:r>
            <a:r>
              <a:rPr lang="zh-TW" altLang="en-US" b="1" smtClean="0">
                <a:solidFill>
                  <a:srgbClr val="C00000"/>
                </a:solidFill>
              </a:rPr>
              <a:t>）</a:t>
            </a:r>
            <a:r>
              <a:rPr lang="zh-TW" altLang="en-US" smtClean="0"/>
              <a:t>作為關鍵基礎設施的主管部門，也肩負著保障國家安全的重要職責，基於此，美國關鍵基礎設施安全保障的戰略思路和法律政策，從一開始就與國家安全掛鈎，相比其他國家，站得更高，布局更加寬廣</a:t>
            </a:r>
          </a:p>
          <a:p>
            <a:endParaRPr lang="zh-TW" altLang="en-US"/>
          </a:p>
        </p:txBody>
      </p:sp>
      <p:sp>
        <p:nvSpPr>
          <p:cNvPr id="4" name="投影片編號版面配置區 3"/>
          <p:cNvSpPr>
            <a:spLocks noGrp="1"/>
          </p:cNvSpPr>
          <p:nvPr>
            <p:ph type="sldNum" sz="quarter" idx="10"/>
          </p:nvPr>
        </p:nvSpPr>
        <p:spPr/>
        <p:txBody>
          <a:bodyPr/>
          <a:lstStyle/>
          <a:p>
            <a:fld id="{EEC0D73D-FF76-48C5-9323-6FBABC0DE678}" type="slidenum">
              <a:rPr lang="zh-TW" altLang="en-US" smtClean="0"/>
              <a:t>144</a:t>
            </a:fld>
            <a:endParaRPr lang="zh-TW" altLang="en-US"/>
          </a:p>
        </p:txBody>
      </p:sp>
    </p:spTree>
    <p:extLst>
      <p:ext uri="{BB962C8B-B14F-4D97-AF65-F5344CB8AC3E}">
        <p14:creationId xmlns:p14="http://schemas.microsoft.com/office/powerpoint/2010/main" val="1911957611"/>
      </p:ext>
    </p:extLst>
  </p:cSld>
  <p:clrMapOvr>
    <a:masterClrMapping/>
  </p:clrMapOvr>
</p:notes>
</file>

<file path=ppt/notesSlides/notesSlide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mtClean="0"/>
              <a:t>小英在</a:t>
            </a:r>
            <a:r>
              <a:rPr lang="en-US" altLang="zh-TW" smtClean="0"/>
              <a:t>2017</a:t>
            </a:r>
            <a:r>
              <a:rPr lang="zh-TW" altLang="en-US" smtClean="0"/>
              <a:t>年的國防白皮書有提到三個國防自主，國機國造、國艦國造，國防資安自主研發，資安及國安就是從這裡出來的，資通電軍也是在</a:t>
            </a:r>
            <a:r>
              <a:rPr lang="en-US" altLang="zh-TW" smtClean="0"/>
              <a:t>2017</a:t>
            </a:r>
            <a:r>
              <a:rPr lang="zh-TW" altLang="en-US" smtClean="0"/>
              <a:t>年的時候成立的。</a:t>
            </a:r>
            <a:endParaRPr lang="en-US" altLang="zh-TW" smtClean="0"/>
          </a:p>
          <a:p>
            <a:endParaRPr lang="en-US" altLang="zh-TW" smtClean="0"/>
          </a:p>
          <a:p>
            <a:endParaRPr lang="en-US" altLang="zh-TW" smtClean="0"/>
          </a:p>
          <a:p>
            <a:r>
              <a:rPr lang="zh-TW" altLang="en-US" smtClean="0"/>
              <a:t>以往聽到交通、能源這被國家重要基礎設施遭駭客入侵，大家總會覺得這是電影情節不以為意，不會發生在你我的周遭生活當中，但在</a:t>
            </a:r>
            <a:r>
              <a:rPr lang="en-US" altLang="zh-TW" smtClean="0"/>
              <a:t>2010</a:t>
            </a:r>
            <a:r>
              <a:rPr lang="zh-TW" altLang="en-US" smtClean="0"/>
              <a:t>年伊朗核電廠被</a:t>
            </a:r>
            <a:r>
              <a:rPr lang="en-US" altLang="zh-TW" err="1" smtClean="0"/>
              <a:t>Stuxnet</a:t>
            </a:r>
            <a:r>
              <a:rPr lang="zh-TW" altLang="en-US" smtClean="0"/>
              <a:t>蠕蟲攻擊後，讓人不禁聯想電影情節也可能出現在現實生活中。</a:t>
            </a:r>
            <a:endParaRPr lang="en-US" altLang="zh-TW" smtClean="0"/>
          </a:p>
          <a:p>
            <a:endParaRPr lang="en-US" altLang="zh-TW" smtClean="0"/>
          </a:p>
          <a:p>
            <a:r>
              <a:rPr lang="en-US" altLang="zh-TW" err="1" smtClean="0"/>
              <a:t>Stuxnet</a:t>
            </a:r>
            <a:r>
              <a:rPr lang="zh-TW" altLang="en-US" smtClean="0"/>
              <a:t> 例子</a:t>
            </a:r>
            <a:r>
              <a:rPr lang="en-US" altLang="zh-TW" smtClean="0"/>
              <a:t>???</a:t>
            </a:r>
            <a:endParaRPr lang="zh-TW" altLang="en-US"/>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t>175</a:t>
            </a:fld>
            <a:endParaRPr lang="en-US" altLang="zh-TW"/>
          </a:p>
        </p:txBody>
      </p:sp>
    </p:spTree>
    <p:extLst>
      <p:ext uri="{BB962C8B-B14F-4D97-AF65-F5344CB8AC3E}">
        <p14:creationId xmlns:p14="http://schemas.microsoft.com/office/powerpoint/2010/main" val="815756022"/>
      </p:ext>
    </p:extLst>
  </p:cSld>
  <p:clrMapOvr>
    <a:masterClrMapping/>
  </p:clrMapOvr>
</p:notes>
</file>

<file path=ppt/notesSlides/notesSlide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G-ISAC</a:t>
            </a:r>
            <a:r>
              <a:rPr lang="zh-TW" altLang="en-US" smtClean="0"/>
              <a:t>，現在已提升為</a:t>
            </a:r>
            <a:r>
              <a:rPr lang="en-US" altLang="zh-TW" smtClean="0"/>
              <a:t>NISAC</a:t>
            </a:r>
          </a:p>
          <a:p>
            <a:endParaRPr lang="en-US" altLang="zh-TW" smtClean="0"/>
          </a:p>
          <a:p>
            <a:endParaRPr lang="en-US" altLang="zh-TW" smtClean="0"/>
          </a:p>
          <a:p>
            <a:r>
              <a:rPr lang="zh-TW" altLang="en-US" smtClean="0"/>
              <a:t>一銀案例</a:t>
            </a:r>
            <a:r>
              <a:rPr lang="en-US" altLang="zh-TW" smtClean="0"/>
              <a:t>???</a:t>
            </a:r>
            <a:endParaRPr lang="zh-TW" altLang="en-US"/>
          </a:p>
        </p:txBody>
      </p:sp>
      <p:sp>
        <p:nvSpPr>
          <p:cNvPr id="4" name="投影片編號版面配置區 3"/>
          <p:cNvSpPr>
            <a:spLocks noGrp="1"/>
          </p:cNvSpPr>
          <p:nvPr>
            <p:ph type="sldNum" sz="quarter" idx="10"/>
          </p:nvPr>
        </p:nvSpPr>
        <p:spPr/>
        <p:txBody>
          <a:bodyPr/>
          <a:lstStyle/>
          <a:p>
            <a:fld id="{802A8E05-228F-4E7E-BE4F-38EC0A4C3C56}" type="slidenum">
              <a:rPr lang="en-US" altLang="zh-TW" smtClean="0"/>
              <a:t>180</a:t>
            </a:fld>
            <a:endParaRPr lang="en-US" altLang="zh-TW"/>
          </a:p>
        </p:txBody>
      </p:sp>
    </p:spTree>
    <p:extLst>
      <p:ext uri="{BB962C8B-B14F-4D97-AF65-F5344CB8AC3E}">
        <p14:creationId xmlns:p14="http://schemas.microsoft.com/office/powerpoint/2010/main" val="3130268506"/>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t>6</a:t>
            </a:fld>
            <a:endParaRPr lang="en-US" altLang="zh-TW"/>
          </a:p>
        </p:txBody>
      </p:sp>
    </p:spTree>
    <p:extLst>
      <p:ext uri="{BB962C8B-B14F-4D97-AF65-F5344CB8AC3E}">
        <p14:creationId xmlns:p14="http://schemas.microsoft.com/office/powerpoint/2010/main" val="3088397965"/>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C9059D9-2B42-4A0D-9310-925FB029BA83}" type="slidenum">
              <a:rPr lang="en-US" altLang="zh-TW" smtClean="0"/>
              <a:t>7</a:t>
            </a:fld>
            <a:endParaRPr lang="en-US" altLang="zh-TW"/>
          </a:p>
        </p:txBody>
      </p:sp>
    </p:spTree>
    <p:extLst>
      <p:ext uri="{BB962C8B-B14F-4D97-AF65-F5344CB8AC3E}">
        <p14:creationId xmlns:p14="http://schemas.microsoft.com/office/powerpoint/2010/main" val="538528221"/>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1266" name="投影片圖像版面配置區 1"/>
          <p:cNvSpPr>
            <a:spLocks noGrp="1" noRot="1" noChangeAspect="1" noTextEdit="1"/>
          </p:cNvSpPr>
          <p:nvPr>
            <p:ph type="sldImg"/>
          </p:nvPr>
        </p:nvSpPr>
        <p:spPr/>
      </p:sp>
      <p:sp>
        <p:nvSpPr>
          <p:cNvPr id="11267" name="備忘稿版面配置區 2"/>
          <p:cNvSpPr>
            <a:spLocks noGrp="1"/>
          </p:cNvSpPr>
          <p:nvPr>
            <p:ph type="body" idx="1"/>
          </p:nvPr>
        </p:nvSpPr>
        <p:spPr>
          <a:noFill/>
        </p:spPr>
        <p:txBody>
          <a:bodyPr/>
          <a:lstStyle/>
          <a:p>
            <a:r>
              <a:rPr lang="zh-TW" altLang="en-US" smtClean="0">
                <a:latin typeface="Times New Roman" pitchFamily="18" charset="0"/>
              </a:rPr>
              <a:t>何謂資訊？</a:t>
            </a:r>
            <a:endParaRPr lang="en-US" altLang="zh-TW" smtClean="0">
              <a:latin typeface="Times New Roman" panose="02020603050405020304" pitchFamily="18" charset="0"/>
            </a:endParaRPr>
          </a:p>
          <a:p>
            <a:pPr eaLnBrk="1" hangingPunct="1"/>
            <a:r>
              <a:rPr lang="en-US" altLang="zh-TW" smtClean="0">
                <a:latin typeface="Times New Roman" pitchFamily="18" charset="0"/>
              </a:rPr>
              <a:t>§  </a:t>
            </a:r>
            <a:r>
              <a:rPr lang="zh-TW" altLang="en-US" smtClean="0">
                <a:latin typeface="Times New Roman" pitchFamily="18" charset="0"/>
              </a:rPr>
              <a:t>資訊是一種資產，就像其他的重要企業資產一樣，對組織具有價值，因此需要受到適當的保護。  </a:t>
            </a:r>
            <a:endParaRPr lang="en-US" altLang="zh-TW" smtClean="0">
              <a:latin typeface="Times New Roman" pitchFamily="18" charset="0"/>
            </a:endParaRPr>
          </a:p>
          <a:p>
            <a:pPr eaLnBrk="1" hangingPunct="1"/>
            <a:r>
              <a:rPr lang="en-US" altLang="zh-TW" smtClean="0">
                <a:latin typeface="Times New Roman" pitchFamily="18" charset="0"/>
              </a:rPr>
              <a:t>§  </a:t>
            </a:r>
            <a:r>
              <a:rPr lang="zh-TW" altLang="en-US" smtClean="0">
                <a:latin typeface="Times New Roman" pitchFamily="18" charset="0"/>
              </a:rPr>
              <a:t>資訊可以許多的形式存在，可以書寫或列印於紙上，儲存在電子儲存媒體上，以郵寄或電子儲存傳輸，顯示於影片上或在對話中說出。  </a:t>
            </a:r>
            <a:endParaRPr lang="en-US" altLang="zh-TW" smtClean="0">
              <a:latin typeface="Times New Roman" pitchFamily="18" charset="0"/>
            </a:endParaRPr>
          </a:p>
          <a:p>
            <a:pPr eaLnBrk="1" hangingPunct="1"/>
            <a:r>
              <a:rPr lang="en-US" altLang="zh-TW" smtClean="0">
                <a:latin typeface="Times New Roman" pitchFamily="18" charset="0"/>
              </a:rPr>
              <a:t>§  </a:t>
            </a:r>
            <a:r>
              <a:rPr lang="zh-TW" altLang="en-US" smtClean="0">
                <a:latin typeface="Times New Roman" pitchFamily="18" charset="0"/>
              </a:rPr>
              <a:t>不管資訊的形式是什麼，或者共用或儲存的方式是什麼，都應該受到適當的保護。保障組織資訊資產免於「不可承受的風險」</a:t>
            </a:r>
            <a:endParaRPr lang="en-US" altLang="zh-TW" smtClean="0">
              <a:latin typeface="Times New Roman" pitchFamily="18" charset="0"/>
            </a:endParaRPr>
          </a:p>
          <a:p>
            <a:pPr eaLnBrk="1" hangingPunct="1"/>
            <a:endParaRPr lang="en-US" altLang="zh-TW" smtClean="0">
              <a:latin typeface="Times New Roman" pitchFamily="18" charset="0"/>
            </a:endParaRPr>
          </a:p>
          <a:p>
            <a:pPr eaLnBrk="1" hangingPunct="1"/>
            <a:r>
              <a:rPr lang="zh-TW" altLang="en-US" smtClean="0">
                <a:latin typeface="Times New Roman" pitchFamily="18" charset="0"/>
              </a:rPr>
              <a:t>資訊安全特性 </a:t>
            </a:r>
            <a:endParaRPr lang="en-US" altLang="zh-TW" smtClean="0">
              <a:latin typeface="Times New Roman" pitchFamily="18" charset="0"/>
            </a:endParaRPr>
          </a:p>
          <a:p>
            <a:pPr eaLnBrk="1" hangingPunct="1"/>
            <a:r>
              <a:rPr lang="zh-TW" altLang="en-US" smtClean="0">
                <a:latin typeface="Times New Roman" pitchFamily="18" charset="0"/>
              </a:rPr>
              <a:t>   </a:t>
            </a:r>
            <a:r>
              <a:rPr lang="en-US" altLang="zh-TW" smtClean="0">
                <a:latin typeface="Times New Roman" pitchFamily="18" charset="0"/>
              </a:rPr>
              <a:t>- </a:t>
            </a:r>
            <a:r>
              <a:rPr lang="zh-TW" altLang="en-US" smtClean="0">
                <a:latin typeface="Times New Roman" pitchFamily="18" charset="0"/>
              </a:rPr>
              <a:t>機密性</a:t>
            </a:r>
            <a:r>
              <a:rPr lang="en-US" altLang="zh-TW" smtClean="0">
                <a:latin typeface="Times New Roman" pitchFamily="18" charset="0"/>
              </a:rPr>
              <a:t>(Confidentiality) </a:t>
            </a:r>
          </a:p>
          <a:p>
            <a:pPr eaLnBrk="1" hangingPunct="1"/>
            <a:r>
              <a:rPr lang="en-US" altLang="zh-TW" smtClean="0">
                <a:latin typeface="Times New Roman" pitchFamily="18" charset="0"/>
              </a:rPr>
              <a:t>      </a:t>
            </a:r>
            <a:r>
              <a:rPr lang="zh-TW" altLang="en-US" smtClean="0">
                <a:latin typeface="Times New Roman" pitchFamily="18" charset="0"/>
              </a:rPr>
              <a:t>確保只有經授權的人，方能允許存取。 </a:t>
            </a:r>
            <a:endParaRPr lang="en-US" altLang="zh-TW" smtClean="0">
              <a:latin typeface="Times New Roman" pitchFamily="18" charset="0"/>
            </a:endParaRPr>
          </a:p>
          <a:p>
            <a:pPr eaLnBrk="1" hangingPunct="1"/>
            <a:r>
              <a:rPr lang="en-US" altLang="zh-TW" smtClean="0">
                <a:latin typeface="Times New Roman" pitchFamily="18" charset="0"/>
              </a:rPr>
              <a:t>   -  </a:t>
            </a:r>
            <a:r>
              <a:rPr lang="zh-TW" altLang="en-US" smtClean="0">
                <a:latin typeface="Times New Roman" pitchFamily="18" charset="0"/>
              </a:rPr>
              <a:t>完整性</a:t>
            </a:r>
            <a:r>
              <a:rPr lang="en-US" altLang="zh-TW" smtClean="0">
                <a:latin typeface="Times New Roman" pitchFamily="18" charset="0"/>
              </a:rPr>
              <a:t>(Integrity) </a:t>
            </a:r>
          </a:p>
          <a:p>
            <a:pPr eaLnBrk="1" hangingPunct="1"/>
            <a:r>
              <a:rPr lang="en-US" altLang="zh-TW" smtClean="0">
                <a:latin typeface="Times New Roman" pitchFamily="18" charset="0"/>
              </a:rPr>
              <a:t>       </a:t>
            </a:r>
            <a:r>
              <a:rPr lang="zh-TW" altLang="en-US" smtClean="0">
                <a:latin typeface="Times New Roman" pitchFamily="18" charset="0"/>
              </a:rPr>
              <a:t>確保資訊內容及資訊處理方法為正確而且完整。 </a:t>
            </a:r>
            <a:endParaRPr lang="en-US" altLang="zh-TW" smtClean="0">
              <a:latin typeface="Times New Roman" pitchFamily="18" charset="0"/>
            </a:endParaRPr>
          </a:p>
          <a:p>
            <a:pPr eaLnBrk="1" hangingPunct="1"/>
            <a:r>
              <a:rPr lang="en-US" altLang="zh-TW" smtClean="0">
                <a:latin typeface="Times New Roman" pitchFamily="18" charset="0"/>
              </a:rPr>
              <a:t>   -  </a:t>
            </a:r>
            <a:r>
              <a:rPr lang="zh-TW" altLang="en-US" smtClean="0">
                <a:latin typeface="Times New Roman" pitchFamily="18" charset="0"/>
              </a:rPr>
              <a:t>可用性</a:t>
            </a:r>
            <a:r>
              <a:rPr lang="en-US" altLang="zh-TW" smtClean="0">
                <a:latin typeface="Times New Roman" pitchFamily="18" charset="0"/>
              </a:rPr>
              <a:t>(Availability) </a:t>
            </a:r>
          </a:p>
          <a:p>
            <a:pPr eaLnBrk="1" hangingPunct="1"/>
            <a:r>
              <a:rPr lang="en-US" altLang="zh-TW" smtClean="0">
                <a:latin typeface="Times New Roman" pitchFamily="18" charset="0"/>
              </a:rPr>
              <a:t>       </a:t>
            </a:r>
            <a:r>
              <a:rPr lang="zh-TW" altLang="en-US" smtClean="0">
                <a:latin typeface="Times New Roman" pitchFamily="18" charset="0"/>
              </a:rPr>
              <a:t>確保經授權的使用者當需要時，能存取資訊及使用相關的資產。 </a:t>
            </a:r>
            <a:endParaRPr lang="en-US" altLang="zh-TW" smtClean="0">
              <a:latin typeface="Times New Roman"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zh-TW" altLang="en-US" smtClean="0">
                <a:latin typeface="Times New Roman" pitchFamily="18" charset="0"/>
              </a:rPr>
              <a:t>   </a:t>
            </a:r>
            <a:r>
              <a:rPr lang="en-US" altLang="zh-TW" smtClean="0">
                <a:latin typeface="Times New Roman" pitchFamily="18" charset="0"/>
              </a:rPr>
              <a:t>-</a:t>
            </a:r>
            <a:r>
              <a:rPr lang="zh-TW" altLang="en-US" sz="1400" smtClean="0">
                <a:latin typeface="標楷體" panose="03000509000000000000" pitchFamily="65" charset="-120"/>
                <a:ea typeface="標楷體" pitchFamily="65" charset="-120"/>
              </a:rPr>
              <a:t>驗證性</a:t>
            </a:r>
            <a:r>
              <a:rPr lang="en-US" altLang="zh-TW" sz="1400" smtClean="0">
                <a:latin typeface="標楷體" panose="03000509000000000000" pitchFamily="65" charset="-120"/>
                <a:ea typeface="標楷體" pitchFamily="65" charset="-120"/>
              </a:rPr>
              <a:t>(Authenticity)</a:t>
            </a:r>
            <a:endParaRPr lang="zh-TW" altLang="en-US" sz="1400" smtClean="0">
              <a:latin typeface="標楷體" pitchFamily="65" charset="-120"/>
              <a:ea typeface="標楷體" panose="03000509000000000000" pitchFamily="65" charset="-120"/>
            </a:endParaRPr>
          </a:p>
          <a:p>
            <a:pPr eaLnBrk="1" hangingPunct="1"/>
            <a:endParaRPr lang="zh-TW" altLang="en-US" smtClean="0">
              <a:latin typeface="Times New Roman" panose="02020603050405020304" pitchFamily="18" charset="0"/>
            </a:endParaRPr>
          </a:p>
          <a:p>
            <a:pPr eaLnBrk="1" hangingPunct="1"/>
            <a:endParaRPr lang="zh-TW" altLang="en-US" smtClean="0">
              <a:latin typeface="Times New Roman" pitchFamily="18" charset="0"/>
            </a:endParaRPr>
          </a:p>
        </p:txBody>
      </p:sp>
      <p:sp>
        <p:nvSpPr>
          <p:cNvPr id="11268" name="投影片編號版面配置區 3"/>
          <p:cNvSpPr>
            <a:spLocks noGrp="1"/>
          </p:cNvSpPr>
          <p:nvPr>
            <p:ph type="sldNum" sz="quarter" idx="5"/>
          </p:nvPr>
        </p:nvSpPr>
        <p:spPr>
          <a:noFill/>
        </p:spPr>
        <p:txBody>
          <a:bodyPr/>
          <a:lstStyle>
            <a:lvl1pPr>
              <a:spcBef>
                <a:spcPct val="30000"/>
              </a:spcBef>
              <a:defRPr kumimoji="1" sz="1400">
                <a:solidFill>
                  <a:schemeClr val="tx1"/>
                </a:solidFill>
                <a:latin typeface="標楷體" panose="03000509000000000000" pitchFamily="65" charset="-120"/>
                <a:ea typeface="標楷體" pitchFamily="65" charset="-120"/>
              </a:defRPr>
            </a:lvl1pPr>
            <a:lvl2pPr marL="742950" indent="-285750">
              <a:spcBef>
                <a:spcPct val="30000"/>
              </a:spcBef>
              <a:defRPr kumimoji="1" sz="1400">
                <a:solidFill>
                  <a:schemeClr val="tx1"/>
                </a:solidFill>
                <a:latin typeface="標楷體" panose="03000509000000000000" pitchFamily="65" charset="-120"/>
                <a:ea typeface="標楷體" pitchFamily="65" charset="-120"/>
              </a:defRPr>
            </a:lvl2pPr>
            <a:lvl3pPr marL="1143000" indent="-228600">
              <a:spcBef>
                <a:spcPct val="30000"/>
              </a:spcBef>
              <a:defRPr kumimoji="1" sz="1400">
                <a:solidFill>
                  <a:schemeClr val="tx1"/>
                </a:solidFill>
                <a:latin typeface="標楷體" panose="03000509000000000000" pitchFamily="65" charset="-120"/>
                <a:ea typeface="標楷體" pitchFamily="65" charset="-120"/>
              </a:defRPr>
            </a:lvl3pPr>
            <a:lvl4pPr marL="1600200" indent="-228600">
              <a:spcBef>
                <a:spcPct val="30000"/>
              </a:spcBef>
              <a:defRPr kumimoji="1" sz="1400">
                <a:solidFill>
                  <a:schemeClr val="tx1"/>
                </a:solidFill>
                <a:latin typeface="標楷體" panose="03000509000000000000" pitchFamily="65" charset="-120"/>
                <a:ea typeface="標楷體" pitchFamily="65" charset="-120"/>
              </a:defRPr>
            </a:lvl4pPr>
            <a:lvl5pPr marL="2057400" indent="-22860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a:spcBef>
                <a:spcPct val="0"/>
              </a:spcBef>
            </a:pPr>
            <a:fld id="{9AAF5CB7-87EB-4D4B-8E13-02CBBC71991F}" type="slidenum">
              <a:rPr lang="en-US" altLang="zh-TW" sz="1200" smtClean="0">
                <a:latin typeface="Arial" panose="020b0604020202020204" pitchFamily="34" charset="0"/>
                <a:ea typeface="新細明體" pitchFamily="18" charset="-120"/>
              </a:rPr>
              <a:pPr>
                <a:spcBef>
                  <a:spcPct val="0"/>
                </a:spcBef>
              </a:pPr>
              <a:t>8</a:t>
            </a:fld>
            <a:endParaRPr lang="en-US" altLang="zh-TW" sz="1200" smtClean="0">
              <a:latin typeface="Arial" panose="020b0604020202020204" pitchFamily="34" charset="0"/>
              <a:ea typeface="新細明體" pitchFamily="18" charset="-120"/>
            </a:endParaRPr>
          </a:p>
        </p:txBody>
      </p:sp>
    </p:spTree>
    <p:extLst>
      <p:ext uri="{BB962C8B-B14F-4D97-AF65-F5344CB8AC3E}">
        <p14:creationId xmlns:p14="http://schemas.microsoft.com/office/powerpoint/2010/main" val="35342777"/>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13314" name="投影片圖像版面配置區 1"/>
          <p:cNvSpPr>
            <a:spLocks noGrp="1" noRot="1" noChangeAspect="1" noTextEdit="1"/>
          </p:cNvSpPr>
          <p:nvPr>
            <p:ph type="sldImg"/>
          </p:nvPr>
        </p:nvSpPr>
        <p:spPr/>
      </p:sp>
      <p:sp>
        <p:nvSpPr>
          <p:cNvPr id="13315" name="備忘稿版面配置區 2"/>
          <p:cNvSpPr>
            <a:spLocks noGrp="1"/>
          </p:cNvSpPr>
          <p:nvPr>
            <p:ph type="body" idx="1"/>
          </p:nvPr>
        </p:nvSpPr>
        <p:spPr>
          <a:noFill/>
        </p:spPr>
        <p:txBody>
          <a:bodyPr/>
          <a:lstStyle/>
          <a:p>
            <a:r>
              <a:rPr lang="zh-TW" altLang="en-US" smtClean="0">
                <a:latin typeface="Times New Roman" pitchFamily="18" charset="0"/>
              </a:rPr>
              <a:t>資訊安全的迷思</a:t>
            </a:r>
            <a:endParaRPr lang="en-US" altLang="zh-TW" smtClean="0">
              <a:latin typeface="Times New Roman" pitchFamily="18" charset="0"/>
            </a:endParaRPr>
          </a:p>
          <a:p>
            <a:pPr eaLnBrk="1" hangingPunct="1"/>
            <a:r>
              <a:rPr lang="en-US" altLang="zh-TW" smtClean="0">
                <a:latin typeface="Times New Roman" pitchFamily="18" charset="0"/>
              </a:rPr>
              <a:t>§</a:t>
            </a:r>
            <a:r>
              <a:rPr lang="zh-TW" altLang="en-US" smtClean="0">
                <a:latin typeface="Times New Roman" pitchFamily="18" charset="0"/>
              </a:rPr>
              <a:t>  資訊安全是資訊人員的事</a:t>
            </a:r>
            <a:r>
              <a:rPr lang="en-US" altLang="zh-TW" smtClean="0">
                <a:latin typeface="Times New Roman" pitchFamily="18" charset="0"/>
              </a:rPr>
              <a:t>?</a:t>
            </a:r>
          </a:p>
          <a:p>
            <a:pPr eaLnBrk="1" hangingPunct="1"/>
            <a:r>
              <a:rPr lang="en-US" altLang="zh-TW" smtClean="0">
                <a:latin typeface="Times New Roman" pitchFamily="18" charset="0"/>
              </a:rPr>
              <a:t>§</a:t>
            </a:r>
            <a:r>
              <a:rPr lang="zh-TW" altLang="en-US" smtClean="0">
                <a:latin typeface="Times New Roman" pitchFamily="18" charset="0"/>
              </a:rPr>
              <a:t>  資訊安全是資訊技術的事</a:t>
            </a:r>
            <a:r>
              <a:rPr lang="en-US" altLang="zh-TW" smtClean="0">
                <a:latin typeface="Times New Roman" pitchFamily="18" charset="0"/>
              </a:rPr>
              <a:t>?</a:t>
            </a:r>
          </a:p>
          <a:p>
            <a:pPr eaLnBrk="1" hangingPunct="1"/>
            <a:r>
              <a:rPr lang="en-US" altLang="zh-TW" smtClean="0">
                <a:latin typeface="Times New Roman" pitchFamily="18" charset="0"/>
              </a:rPr>
              <a:t>§</a:t>
            </a:r>
            <a:r>
              <a:rPr lang="zh-TW" altLang="en-US" smtClean="0">
                <a:latin typeface="Times New Roman" pitchFamily="18" charset="0"/>
              </a:rPr>
              <a:t>  資訊安全只要做好保密工作</a:t>
            </a:r>
            <a:r>
              <a:rPr lang="en-US" altLang="zh-TW" smtClean="0">
                <a:latin typeface="Times New Roman" pitchFamily="18" charset="0"/>
              </a:rPr>
              <a:t>?</a:t>
            </a:r>
          </a:p>
          <a:p>
            <a:pPr eaLnBrk="1" hangingPunct="1"/>
            <a:r>
              <a:rPr lang="en-US" altLang="zh-TW" smtClean="0">
                <a:latin typeface="Times New Roman" pitchFamily="18" charset="0"/>
              </a:rPr>
              <a:t>§  </a:t>
            </a:r>
            <a:r>
              <a:rPr lang="zh-TW" altLang="en-US" smtClean="0">
                <a:latin typeface="Times New Roman" pitchFamily="18" charset="0"/>
              </a:rPr>
              <a:t>使用或部署防護設備或軟體就高枕無憂</a:t>
            </a:r>
            <a:r>
              <a:rPr lang="en-US" altLang="zh-TW" smtClean="0">
                <a:latin typeface="Times New Roman" pitchFamily="18" charset="0"/>
              </a:rPr>
              <a:t>?</a:t>
            </a:r>
          </a:p>
          <a:p>
            <a:pPr eaLnBrk="1" hangingPunct="1"/>
            <a:r>
              <a:rPr lang="en-US" altLang="zh-TW" smtClean="0">
                <a:latin typeface="Times New Roman" pitchFamily="18" charset="0"/>
              </a:rPr>
              <a:t>§  </a:t>
            </a:r>
            <a:r>
              <a:rPr lang="zh-TW" altLang="en-US" smtClean="0">
                <a:latin typeface="Times New Roman" pitchFamily="18" charset="0"/>
              </a:rPr>
              <a:t>我的單位已經百分之百的安全</a:t>
            </a:r>
            <a:r>
              <a:rPr lang="en-US" altLang="zh-TW" smtClean="0">
                <a:latin typeface="Times New Roman" pitchFamily="18" charset="0"/>
              </a:rPr>
              <a:t>?</a:t>
            </a:r>
          </a:p>
          <a:p>
            <a:pPr eaLnBrk="1" hangingPunct="1"/>
            <a:r>
              <a:rPr lang="en-US" altLang="zh-TW" smtClean="0">
                <a:latin typeface="Times New Roman" pitchFamily="18" charset="0"/>
              </a:rPr>
              <a:t>§  </a:t>
            </a:r>
            <a:r>
              <a:rPr lang="zh-TW" altLang="en-US" smtClean="0">
                <a:latin typeface="Times New Roman" pitchFamily="18" charset="0"/>
              </a:rPr>
              <a:t>單位資訊沒價值，不用保護</a:t>
            </a:r>
            <a:r>
              <a:rPr lang="en-US" altLang="zh-TW" smtClean="0">
                <a:latin typeface="Times New Roman" pitchFamily="18" charset="0"/>
              </a:rPr>
              <a:t>?</a:t>
            </a:r>
            <a:endParaRPr lang="zh-TW" altLang="en-US" smtClean="0">
              <a:latin typeface="Times New Roman" pitchFamily="18" charset="0"/>
            </a:endParaRPr>
          </a:p>
          <a:p>
            <a:endParaRPr lang="zh-TW" altLang="en-US" smtClean="0">
              <a:latin typeface="Times New Roman" pitchFamily="18" charset="0"/>
            </a:endParaRPr>
          </a:p>
        </p:txBody>
      </p:sp>
      <p:sp>
        <p:nvSpPr>
          <p:cNvPr id="13316" name="投影片編號版面配置區 3"/>
          <p:cNvSpPr>
            <a:spLocks noGrp="1"/>
          </p:cNvSpPr>
          <p:nvPr>
            <p:ph type="sldNum" sz="quarter" idx="5"/>
          </p:nvPr>
        </p:nvSpPr>
        <p:spPr>
          <a:noFill/>
        </p:spPr>
        <p:txBody>
          <a:bodyPr/>
          <a:lstStyle>
            <a:lvl1pPr>
              <a:defRPr kumimoji="1">
                <a:solidFill>
                  <a:schemeClr val="tx1"/>
                </a:solidFill>
                <a:latin typeface="Times New Roman" pitchFamily="18" charset="0"/>
                <a:ea typeface="新細明體" pitchFamily="18" charset="-120"/>
              </a:defRPr>
            </a:lvl1pPr>
            <a:lvl2pPr marL="742950" indent="-285750">
              <a:defRPr kumimoji="1">
                <a:solidFill>
                  <a:schemeClr val="tx1"/>
                </a:solidFill>
                <a:latin typeface="Times New Roman" pitchFamily="18" charset="0"/>
                <a:ea typeface="新細明體" pitchFamily="18" charset="-120"/>
              </a:defRPr>
            </a:lvl2pPr>
            <a:lvl3pPr marL="1143000" indent="-228600">
              <a:defRPr kumimoji="1">
                <a:solidFill>
                  <a:schemeClr val="tx1"/>
                </a:solidFill>
                <a:latin typeface="Times New Roman" pitchFamily="18" charset="0"/>
                <a:ea typeface="新細明體" pitchFamily="18" charset="-120"/>
              </a:defRPr>
            </a:lvl3pPr>
            <a:lvl4pPr marL="1600200" indent="-228600">
              <a:defRPr kumimoji="1">
                <a:solidFill>
                  <a:schemeClr val="tx1"/>
                </a:solidFill>
                <a:latin typeface="Times New Roman" pitchFamily="18" charset="0"/>
                <a:ea typeface="新細明體" pitchFamily="18" charset="-120"/>
              </a:defRPr>
            </a:lvl4pPr>
            <a:lvl5pPr marL="2057400" indent="-228600">
              <a:defRPr kumimoji="1">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新細明體" pitchFamily="18" charset="-120"/>
              </a:defRPr>
            </a:lvl9pPr>
          </a:lstStyle>
          <a:p>
            <a:fld id="{B4E4D769-6DB4-4610-9B30-C04B3605B094}" type="slidenum">
              <a:rPr lang="en-US" altLang="zh-TW" smtClean="0">
                <a:latin typeface="Arial" panose="020b0604020202020204" pitchFamily="34" charset="0"/>
              </a:rPr>
              <a:t>9</a:t>
            </a:fld>
            <a:endParaRPr lang="en-US" altLang="zh-TW" smtClean="0">
              <a:latin typeface="Arial" panose="020b0604020202020204" pitchFamily="34" charset="0"/>
            </a:endParaRPr>
          </a:p>
        </p:txBody>
      </p:sp>
    </p:spTree>
    <p:extLst>
      <p:ext uri="{BB962C8B-B14F-4D97-AF65-F5344CB8AC3E}">
        <p14:creationId xmlns:p14="http://schemas.microsoft.com/office/powerpoint/2010/main" val="3060395093"/>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75458" name="Rectangle 7"/>
          <p:cNvSpPr>
            <a:spLocks noGrp="1" noChangeArrowheads="1"/>
          </p:cNvSpPr>
          <p:nvPr>
            <p:ph type="sldNum" sz="quarter" idx="5"/>
          </p:nvPr>
        </p:nvSpPr>
        <p:spPr>
          <a:noFill/>
        </p:spPr>
        <p:txBody>
          <a:bodyPr/>
          <a:lstStyle>
            <a:lvl1pPr eaLnBrk="0" hangingPunct="0">
              <a:spcBef>
                <a:spcPct val="30000"/>
              </a:spcBef>
              <a:defRPr kumimoji="1" sz="1400">
                <a:solidFill>
                  <a:schemeClr val="tx1"/>
                </a:solidFill>
                <a:latin typeface="標楷體" panose="03000509000000000000" pitchFamily="65" charset="-120"/>
                <a:ea typeface="標楷體" pitchFamily="65" charset="-120"/>
              </a:defRPr>
            </a:lvl1pPr>
            <a:lvl2pPr marL="742950" indent="-285750" eaLnBrk="0" hangingPunct="0">
              <a:spcBef>
                <a:spcPct val="30000"/>
              </a:spcBef>
              <a:defRPr kumimoji="1" sz="1400">
                <a:solidFill>
                  <a:schemeClr val="tx1"/>
                </a:solidFill>
                <a:latin typeface="標楷體" panose="03000509000000000000" pitchFamily="65" charset="-120"/>
                <a:ea typeface="標楷體" pitchFamily="65" charset="-120"/>
              </a:defRPr>
            </a:lvl2pPr>
            <a:lvl3pPr marL="1143000" indent="-228600" eaLnBrk="0" hangingPunct="0">
              <a:spcBef>
                <a:spcPct val="30000"/>
              </a:spcBef>
              <a:defRPr kumimoji="1" sz="1400">
                <a:solidFill>
                  <a:schemeClr val="tx1"/>
                </a:solidFill>
                <a:latin typeface="標楷體" panose="03000509000000000000" pitchFamily="65" charset="-120"/>
                <a:ea typeface="標楷體" pitchFamily="65" charset="-120"/>
              </a:defRPr>
            </a:lvl3pPr>
            <a:lvl4pPr marL="1600200" indent="-228600" eaLnBrk="0" hangingPunct="0">
              <a:spcBef>
                <a:spcPct val="30000"/>
              </a:spcBef>
              <a:defRPr kumimoji="1" sz="1400">
                <a:solidFill>
                  <a:schemeClr val="tx1"/>
                </a:solidFill>
                <a:latin typeface="標楷體" panose="03000509000000000000" pitchFamily="65" charset="-120"/>
                <a:ea typeface="標楷體" pitchFamily="65" charset="-120"/>
              </a:defRPr>
            </a:lvl4pPr>
            <a:lvl5pPr marL="2057400" indent="-228600" eaLnBrk="0" hangingPunct="0">
              <a:spcBef>
                <a:spcPct val="30000"/>
              </a:spcBef>
              <a:defRPr kumimoji="1" sz="1400">
                <a:solidFill>
                  <a:schemeClr val="tx1"/>
                </a:solidFill>
                <a:latin typeface="標楷體" panose="03000509000000000000" pitchFamily="65" charset="-120"/>
                <a:ea typeface="標楷體" pitchFamily="65" charset="-120"/>
              </a:defRPr>
            </a:lvl5pPr>
            <a:lvl6pPr marL="25146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718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290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86200" indent="-228600"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eaLnBrk="1" hangingPunct="1">
              <a:spcBef>
                <a:spcPct val="0"/>
              </a:spcBef>
            </a:pPr>
            <a:fld id="{A5E68412-ABBD-4B56-9111-4537D1936038}" type="slidenum">
              <a:rPr lang="en-US" altLang="zh-TW" sz="1200">
                <a:latin typeface="Arial" panose="020b0604020202020204" pitchFamily="34" charset="0"/>
                <a:ea typeface="新細明體" pitchFamily="18" charset="-120"/>
              </a:rPr>
              <a:pPr eaLnBrk="1" hangingPunct="1">
                <a:spcBef>
                  <a:spcPct val="0"/>
                </a:spcBef>
              </a:pPr>
              <a:t>10</a:t>
            </a:fld>
            <a:endParaRPr lang="en-US" altLang="zh-TW" sz="1200">
              <a:latin typeface="Arial" panose="020b0604020202020204" pitchFamily="34" charset="0"/>
              <a:ea typeface="新細明體" pitchFamily="18" charset="-120"/>
            </a:endParaRPr>
          </a:p>
        </p:txBody>
      </p:sp>
      <p:sp>
        <p:nvSpPr>
          <p:cNvPr id="275459" name="Rectangle 7"/>
          <p:cNvSpPr txBox="1">
            <a:spLocks noGrp="1" noChangeArrowheads="1"/>
          </p:cNvSpPr>
          <p:nvPr/>
        </p:nvSpPr>
        <p:spPr bwMode="auto">
          <a:xfrm>
            <a:off x="3849688" y="9428163"/>
            <a:ext cx="29464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47" tIns="45574" rIns="91147" bIns="45574" anchor="b"/>
          <a:lstStyle>
            <a:lvl1pPr defTabSz="909638" eaLnBrk="0" hangingPunct="0">
              <a:spcBef>
                <a:spcPct val="30000"/>
              </a:spcBef>
              <a:defRPr kumimoji="1" sz="1400">
                <a:solidFill>
                  <a:schemeClr val="tx1"/>
                </a:solidFill>
                <a:latin typeface="標楷體" panose="03000509000000000000" pitchFamily="65" charset="-120"/>
                <a:ea typeface="標楷體" pitchFamily="65" charset="-120"/>
              </a:defRPr>
            </a:lvl1pPr>
            <a:lvl2pPr marL="739775" indent="-284163" defTabSz="909638" eaLnBrk="0" hangingPunct="0">
              <a:spcBef>
                <a:spcPct val="30000"/>
              </a:spcBef>
              <a:defRPr kumimoji="1" sz="1400">
                <a:solidFill>
                  <a:schemeClr val="tx1"/>
                </a:solidFill>
                <a:latin typeface="標楷體" panose="03000509000000000000" pitchFamily="65" charset="-120"/>
                <a:ea typeface="標楷體" pitchFamily="65" charset="-120"/>
              </a:defRPr>
            </a:lvl2pPr>
            <a:lvl3pPr marL="1138238" indent="-228600" defTabSz="909638" eaLnBrk="0" hangingPunct="0">
              <a:spcBef>
                <a:spcPct val="30000"/>
              </a:spcBef>
              <a:defRPr kumimoji="1" sz="1400">
                <a:solidFill>
                  <a:schemeClr val="tx1"/>
                </a:solidFill>
                <a:latin typeface="標楷體" panose="03000509000000000000" pitchFamily="65" charset="-120"/>
                <a:ea typeface="標楷體" pitchFamily="65" charset="-120"/>
              </a:defRPr>
            </a:lvl3pPr>
            <a:lvl4pPr marL="1592263" indent="-227013" defTabSz="909638" eaLnBrk="0" hangingPunct="0">
              <a:spcBef>
                <a:spcPct val="30000"/>
              </a:spcBef>
              <a:defRPr kumimoji="1" sz="1400">
                <a:solidFill>
                  <a:schemeClr val="tx1"/>
                </a:solidFill>
                <a:latin typeface="標楷體" panose="03000509000000000000" pitchFamily="65" charset="-120"/>
                <a:ea typeface="標楷體" pitchFamily="65" charset="-120"/>
              </a:defRPr>
            </a:lvl4pPr>
            <a:lvl5pPr marL="2047875" indent="-227013" defTabSz="909638" eaLnBrk="0" hangingPunct="0">
              <a:spcBef>
                <a:spcPct val="30000"/>
              </a:spcBef>
              <a:defRPr kumimoji="1" sz="1400">
                <a:solidFill>
                  <a:schemeClr val="tx1"/>
                </a:solidFill>
                <a:latin typeface="標楷體" panose="03000509000000000000" pitchFamily="65" charset="-120"/>
                <a:ea typeface="標楷體" pitchFamily="65" charset="-120"/>
              </a:defRPr>
            </a:lvl5pPr>
            <a:lvl6pPr marL="2505075" indent="-227013" defTabSz="909638"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6pPr>
            <a:lvl7pPr marL="2962275" indent="-227013" defTabSz="909638"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7pPr>
            <a:lvl8pPr marL="3419475" indent="-227013" defTabSz="909638"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8pPr>
            <a:lvl9pPr marL="3876675" indent="-227013" defTabSz="909638" eaLnBrk="0" fontAlgn="base" hangingPunct="0">
              <a:spcBef>
                <a:spcPct val="30000"/>
              </a:spcBef>
              <a:spcAft>
                <a:spcPct val="0"/>
              </a:spcAft>
              <a:defRPr kumimoji="1" sz="1400">
                <a:solidFill>
                  <a:schemeClr val="tx1"/>
                </a:solidFill>
                <a:latin typeface="標楷體" panose="03000509000000000000" pitchFamily="65" charset="-120"/>
                <a:ea typeface="標楷體" pitchFamily="65" charset="-120"/>
              </a:defRPr>
            </a:lvl9pPr>
          </a:lstStyle>
          <a:p>
            <a:pPr algn="r" eaLnBrk="1" hangingPunct="1">
              <a:spcBef>
                <a:spcPct val="0"/>
              </a:spcBef>
            </a:pPr>
            <a:fld id="{E70807FE-572D-48A3-A19B-827AAC964CA0}" type="slidenum">
              <a:rPr lang="en-US" altLang="zh-TW" sz="1200">
                <a:solidFill>
                  <a:srgbClr val="000000"/>
                </a:solidFill>
                <a:latin typeface="Arial" panose="020b0604020202020204" pitchFamily="34" charset="0"/>
                <a:ea typeface="新細明體" pitchFamily="18" charset="-120"/>
              </a:rPr>
              <a:pPr algn="r" eaLnBrk="1" hangingPunct="1">
                <a:spcBef>
                  <a:spcPct val="0"/>
                </a:spcBef>
              </a:pPr>
              <a:t>10</a:t>
            </a:fld>
            <a:endParaRPr lang="en-US" altLang="zh-TW" sz="1200">
              <a:solidFill>
                <a:srgbClr val="000000"/>
              </a:solidFill>
              <a:latin typeface="Arial" panose="020b0604020202020204" pitchFamily="34" charset="0"/>
              <a:ea typeface="新細明體" pitchFamily="18" charset="-120"/>
            </a:endParaRPr>
          </a:p>
        </p:txBody>
      </p:sp>
      <p:sp>
        <p:nvSpPr>
          <p:cNvPr id="275460" name="Rectangle 2"/>
          <p:cNvSpPr>
            <a:spLocks noGrp="1" noRot="1" noChangeAspect="1" noChangeArrowheads="1" noTextEdit="1"/>
          </p:cNvSpPr>
          <p:nvPr>
            <p:ph type="sldImg"/>
          </p:nvPr>
        </p:nvSpPr>
        <p:spPr>
          <a:xfrm>
            <a:off x="714375" y="746125"/>
            <a:ext cx="5370513" cy="3719513"/>
          </a:xfrm>
        </p:spPr>
      </p:sp>
      <p:sp>
        <p:nvSpPr>
          <p:cNvPr id="275461" name="Rectangle 3"/>
          <p:cNvSpPr>
            <a:spLocks noGrp="1" noChangeArrowheads="1"/>
          </p:cNvSpPr>
          <p:nvPr>
            <p:ph type="body" idx="1"/>
          </p:nvPr>
        </p:nvSpPr>
        <p:spPr>
          <a:xfrm>
            <a:off x="681038" y="4716463"/>
            <a:ext cx="5435600" cy="4467225"/>
          </a:xfrm>
          <a:noFill/>
        </p:spPr>
        <p:txBody>
          <a:bodyPr lIns="91147" tIns="45574" rIns="91147" bIns="45574"/>
          <a:lstStyle/>
          <a:p>
            <a:pPr eaLnBrk="1" hangingPunct="1"/>
            <a:r>
              <a:rPr lang="zh-TW" altLang="en-US" smtClean="0"/>
              <a:t>在此先要與各位長官釐清一個觀念，去年底「國軍軍紀安全檢討會」中，有單位就提到「單位發生了資安事件，但這個資安事件是單位自行查獲的，如果因為這樣沒辦法參加績優單位或是模範團體的選拔，對單位會不公平」，建議能夠檢討改進，從這個問題的提出可以反映出，部分官兵同仁對「資安事件」和「資安違規」在認知上其實是容易混淆。</a:t>
            </a:r>
          </a:p>
          <a:p>
            <a:pPr eaLnBrk="1" hangingPunct="1"/>
            <a:r>
              <a:rPr lang="zh-TW" altLang="en-US" smtClean="0"/>
              <a:t>所謂</a:t>
            </a:r>
            <a:r>
              <a:rPr lang="zh-TW" altLang="en-US" b="1" smtClean="0"/>
              <a:t>「資安事件」</a:t>
            </a:r>
            <a:r>
              <a:rPr lang="zh-TW" altLang="en-US" smtClean="0"/>
              <a:t>係指該事件已造成國防資訊或資訊資產「機敏性」、「完整性」、「可用性」的破壞，資安事件一旦肇生，無論是否為自察案件，因已對單位造成傷害，自不可參加績優選拔，非但如此，單位還需針對傷害程度，檢討查處；</a:t>
            </a:r>
          </a:p>
          <a:p>
            <a:pPr eaLnBrk="1" hangingPunct="1"/>
            <a:r>
              <a:rPr lang="zh-TW" altLang="en-US" b="1" smtClean="0"/>
              <a:t>「資安違規」</a:t>
            </a:r>
            <a:r>
              <a:rPr lang="zh-TW" altLang="en-US" smtClean="0"/>
              <a:t>係指違反資訊安全相關規定，但是尚未對相關國防資訊或資訊資產的「機敏性」、「完整性」、「可用性」造成危害，違規者自然要依據「資訊安全獎懲基準規定」予以處罰，而且還必須參加資安再教育。</a:t>
            </a:r>
          </a:p>
        </p:txBody>
      </p:sp>
    </p:spTree>
    <p:extLst>
      <p:ext uri="{BB962C8B-B14F-4D97-AF65-F5344CB8AC3E}">
        <p14:creationId xmlns:p14="http://schemas.microsoft.com/office/powerpoint/2010/main" val="1777137047"/>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 preserve="1">
  <p:cSld name="標題投影片">
    <p:spTree>
      <p:nvGrpSpPr>
        <p:cNvPr id="1" name=""/>
        <p:cNvGrpSpPr/>
        <p:nvPr/>
      </p:nvGrpSpPr>
      <p:grpSpPr>
        <a:xfrm>
          <a:off x="0" y="0"/>
          <a:ext cx="0" cy="0"/>
        </a:xfrm>
      </p:grpSpPr>
      <p:sp>
        <p:nvSpPr>
          <p:cNvPr id="2" name="標題 1"/>
          <p:cNvSpPr>
            <a:spLocks noGrp="1"/>
          </p:cNvSpPr>
          <p:nvPr>
            <p:ph type="ctrTitle"/>
          </p:nvPr>
        </p:nvSpPr>
        <p:spPr>
          <a:xfrm>
            <a:off x="742950" y="2130426"/>
            <a:ext cx="84201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投影片編號版面配置區 3"/>
          <p:cNvSpPr>
            <a:spLocks noGrp="1"/>
          </p:cNvSpPr>
          <p:nvPr>
            <p:ph type="sldNum" sz="quarter" idx="10"/>
          </p:nvPr>
        </p:nvSpPr>
        <p:spPr/>
        <p:txBody>
          <a:bodyPr/>
          <a:lstStyle>
            <a:lvl1pPr>
              <a:defRPr/>
            </a:lvl1pPr>
          </a:lstStyle>
          <a:p>
            <a:fld id="{52C2F6C3-9846-4330-8B31-536AC8552DD9}" type="slidenum">
              <a:rPr lang="en-US" altLang="zh-TW"/>
              <a:t>‹#›</a:t>
            </a:fld>
            <a:endParaRPr lang="en-US" altLang="zh-TW"/>
          </a:p>
        </p:txBody>
      </p:sp>
    </p:spTree>
    <p:extLst>
      <p:ext uri="{BB962C8B-B14F-4D97-AF65-F5344CB8AC3E}">
        <p14:creationId xmlns:p14="http://schemas.microsoft.com/office/powerpoint/2010/main" val="463328003"/>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標題及物件">
    <p:spTree>
      <p:nvGrpSpPr>
        <p:cNvPr id="1" name=""/>
        <p:cNvGrpSpPr/>
        <p:nvPr/>
      </p:nvGrpSpPr>
      <p:grpSpPr>
        <a:xfrm>
          <a:off x="0" y="0"/>
          <a:ext cx="0" cy="0"/>
        </a:xfrm>
      </p:grpSpPr>
      <p:sp>
        <p:nvSpPr>
          <p:cNvPr id="2" name="標題 1"/>
          <p:cNvSpPr>
            <a:spLocks noGrp="1"/>
          </p:cNvSpPr>
          <p:nvPr>
            <p:ph type="title"/>
          </p:nvPr>
        </p:nvSpPr>
        <p:spPr>
          <a:xfrm>
            <a:off x="495300" y="274638"/>
            <a:ext cx="8915400" cy="706090"/>
          </a:xfrm>
        </p:spPr>
        <p:txBody>
          <a:bodyPr/>
          <a:lstStyle>
            <a:lvl1pPr>
              <a:defRPr sz="4000" b="0">
                <a:latin typeface="標楷體" panose="03000509000000000000" pitchFamily="65" charset="-120"/>
                <a:ea typeface="標楷體" pitchFamily="65" charset="-12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272480" y="1266825"/>
            <a:ext cx="9361040" cy="4859338"/>
          </a:xfrm>
        </p:spPr>
        <p:txBody>
          <a:bodyPr/>
          <a:lstStyle>
            <a:lvl1pPr marL="360000" indent="-360000">
              <a:defRPr sz="3600"/>
            </a:lvl1pPr>
            <a:lvl2pPr marL="720000" indent="-360000">
              <a:defRPr sz="3600"/>
            </a:lvl2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3"/>
          <p:cNvSpPr>
            <a:spLocks noGrp="1"/>
          </p:cNvSpPr>
          <p:nvPr>
            <p:ph type="sldNum" sz="quarter" idx="10"/>
          </p:nvPr>
        </p:nvSpPr>
        <p:spPr/>
        <p:txBody>
          <a:bodyPr/>
          <a:lstStyle>
            <a:lvl1pPr>
              <a:defRPr/>
            </a:lvl1pPr>
          </a:lstStyle>
          <a:p>
            <a:fld id="{1D79D9C9-1E4F-4E91-BD47-8FAAE515FF0F}" type="slidenum">
              <a:rPr lang="en-US" altLang="zh-TW"/>
              <a:t>‹#›</a:t>
            </a:fld>
            <a:endParaRPr lang="en-US" altLang="zh-TW"/>
          </a:p>
        </p:txBody>
      </p:sp>
    </p:spTree>
    <p:extLst>
      <p:ext uri="{BB962C8B-B14F-4D97-AF65-F5344CB8AC3E}">
        <p14:creationId xmlns:p14="http://schemas.microsoft.com/office/powerpoint/2010/main" val="581332326"/>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空白">
    <p:spTree>
      <p:nvGrpSpPr>
        <p:cNvPr id="1" name=""/>
        <p:cNvGrpSpPr/>
        <p:nvPr/>
      </p:nvGrpSpPr>
      <p:grpSpPr>
        <a:xfrm>
          <a:off x="0" y="0"/>
          <a:ext cx="0" cy="0"/>
        </a:xfrm>
      </p:grpSpPr>
      <p:sp>
        <p:nvSpPr>
          <p:cNvPr id="2" name="投影片編號版面配置區 1"/>
          <p:cNvSpPr>
            <a:spLocks noGrp="1"/>
          </p:cNvSpPr>
          <p:nvPr>
            <p:ph type="sldNum" sz="quarter" idx="10"/>
          </p:nvPr>
        </p:nvSpPr>
        <p:spPr/>
        <p:txBody>
          <a:bodyPr/>
          <a:lstStyle>
            <a:lvl1pPr>
              <a:defRPr/>
            </a:lvl1pPr>
          </a:lstStyle>
          <a:p>
            <a:fld id="{1E693BEC-D962-42AC-B19B-0C1943279B25}" type="slidenum">
              <a:rPr lang="en-US" altLang="zh-TW"/>
              <a:t>‹#›</a:t>
            </a:fld>
            <a:endParaRPr lang="en-US" altLang="zh-TW"/>
          </a:p>
        </p:txBody>
      </p:sp>
    </p:spTree>
    <p:extLst>
      <p:ext uri="{BB962C8B-B14F-4D97-AF65-F5344CB8AC3E}">
        <p14:creationId xmlns:p14="http://schemas.microsoft.com/office/powerpoint/2010/main" val="3060223040"/>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27" name="Rectangle 3"/>
          <p:cNvSpPr>
            <a:spLocks noGrp="1" noChangeArrowheads="1"/>
          </p:cNvSpPr>
          <p:nvPr>
            <p:ph type="body" idx="1"/>
          </p:nvPr>
        </p:nvSpPr>
        <p:spPr bwMode="auto">
          <a:xfrm>
            <a:off x="495300" y="1266825"/>
            <a:ext cx="8915400" cy="485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p:txBody>
      </p:sp>
      <p:sp>
        <p:nvSpPr>
          <p:cNvPr id="1043" name="Rectangle 19"/>
          <p:cNvSpPr>
            <a:spLocks noGrp="1" noChangeArrowheads="1"/>
          </p:cNvSpPr>
          <p:nvPr>
            <p:ph type="sldNum" sz="quarter" idx="4"/>
          </p:nvPr>
        </p:nvSpPr>
        <p:spPr bwMode="auto">
          <a:xfrm>
            <a:off x="7598040" y="6600825"/>
            <a:ext cx="23114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FF"/>
                </a:solidFill>
                <a:latin typeface="Times New Roman" pitchFamily="18" charset="0"/>
              </a:defRPr>
            </a:lvl1pPr>
          </a:lstStyle>
          <a:p>
            <a:fld id="{1219B5A8-9122-413E-9314-0DDB792C3BEC}" type="slidenum">
              <a:rPr lang="en-US" altLang="zh-TW"/>
              <a:t>‹#›</a:t>
            </a:fld>
            <a:endParaRPr lang="en-US" altLang="zh-TW"/>
          </a:p>
        </p:txBody>
      </p:sp>
      <p:sp>
        <p:nvSpPr>
          <p:cNvPr id="1045" name="Rectangle 21"/>
          <p:cNvSpPr>
            <a:spLocks noGrp="1" noChangeArrowheads="1"/>
          </p:cNvSpPr>
          <p:nvPr>
            <p:ph type="title"/>
          </p:nvPr>
        </p:nvSpPr>
        <p:spPr bwMode="auto">
          <a:xfrm>
            <a:off x="495300" y="274638"/>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grpSp>
        <p:nvGrpSpPr>
          <p:cNvPr id="1051" name="Group 27"/>
          <p:cNvGrpSpPr/>
          <p:nvPr userDrawn="1"/>
        </p:nvGrpSpPr>
        <p:grpSpPr>
          <a:xfrm>
            <a:off x="272480" y="954088"/>
            <a:ext cx="9360000" cy="171450"/>
            <a:chOff x="612" y="601"/>
            <a:chExt cx="4737" cy="108"/>
          </a:xfrm>
        </p:grpSpPr>
        <p:sp>
          <p:nvSpPr>
            <p:cNvPr id="1052" name="Line 28"/>
            <p:cNvSpPr>
              <a:spLocks noChangeShapeType="1"/>
            </p:cNvSpPr>
            <p:nvPr userDrawn="1"/>
          </p:nvSpPr>
          <p:spPr bwMode="auto">
            <a:xfrm rot="10800000" flipV="1">
              <a:off x="612" y="652"/>
              <a:ext cx="4737"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53" name="Line 29"/>
            <p:cNvSpPr>
              <a:spLocks noChangeShapeType="1"/>
            </p:cNvSpPr>
            <p:nvPr userDrawn="1"/>
          </p:nvSpPr>
          <p:spPr bwMode="auto">
            <a:xfrm rot="10800000" flipV="1">
              <a:off x="612" y="709"/>
              <a:ext cx="4737"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1054" name="Line 30"/>
            <p:cNvSpPr>
              <a:spLocks noChangeShapeType="1"/>
            </p:cNvSpPr>
            <p:nvPr userDrawn="1"/>
          </p:nvSpPr>
          <p:spPr bwMode="auto">
            <a:xfrm rot="10800000" flipV="1">
              <a:off x="612" y="601"/>
              <a:ext cx="4737" cy="0"/>
            </a:xfrm>
            <a:prstGeom prst="line">
              <a:avLst/>
            </a:prstGeom>
            <a:noFill/>
            <a:ln w="3810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ransition/>
  <p:timing/>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a:ea typeface="標楷體" pitchFamily="65" charset="-120"/>
        </a:defRPr>
      </a:lvl2pPr>
      <a:lvl3pPr algn="ctr" rtl="0" fontAlgn="base">
        <a:spcBef>
          <a:spcPct val="0"/>
        </a:spcBef>
        <a:spcAft>
          <a:spcPct val="0"/>
        </a:spcAft>
        <a:defRPr kumimoji="1" sz="4400">
          <a:solidFill>
            <a:schemeClr val="tx2"/>
          </a:solidFill>
          <a:latin typeface="Arial"/>
          <a:ea typeface="標楷體" pitchFamily="65" charset="-120"/>
        </a:defRPr>
      </a:lvl3pPr>
      <a:lvl4pPr algn="ctr" rtl="0" fontAlgn="base">
        <a:spcBef>
          <a:spcPct val="0"/>
        </a:spcBef>
        <a:spcAft>
          <a:spcPct val="0"/>
        </a:spcAft>
        <a:defRPr kumimoji="1" sz="4400">
          <a:solidFill>
            <a:schemeClr val="tx2"/>
          </a:solidFill>
          <a:latin typeface="Arial"/>
          <a:ea typeface="標楷體" pitchFamily="65" charset="-120"/>
        </a:defRPr>
      </a:lvl4pPr>
      <a:lvl5pPr algn="ctr" rtl="0" fontAlgn="base">
        <a:spcBef>
          <a:spcPct val="0"/>
        </a:spcBef>
        <a:spcAft>
          <a:spcPct val="0"/>
        </a:spcAft>
        <a:defRPr kumimoji="1" sz="4400">
          <a:solidFill>
            <a:schemeClr val="tx2"/>
          </a:solidFill>
          <a:latin typeface="Arial"/>
          <a:ea typeface="標楷體" pitchFamily="65" charset="-120"/>
        </a:defRPr>
      </a:lvl5pPr>
      <a:lvl6pPr marL="457200" algn="ctr" rtl="0" fontAlgn="base">
        <a:spcBef>
          <a:spcPct val="0"/>
        </a:spcBef>
        <a:spcAft>
          <a:spcPct val="0"/>
        </a:spcAft>
        <a:defRPr kumimoji="1" sz="4400">
          <a:solidFill>
            <a:schemeClr val="tx2"/>
          </a:solidFill>
          <a:latin typeface="Arial"/>
          <a:ea typeface="標楷體" pitchFamily="65" charset="-120"/>
        </a:defRPr>
      </a:lvl6pPr>
      <a:lvl7pPr marL="914400" algn="ctr" rtl="0" fontAlgn="base">
        <a:spcBef>
          <a:spcPct val="0"/>
        </a:spcBef>
        <a:spcAft>
          <a:spcPct val="0"/>
        </a:spcAft>
        <a:defRPr kumimoji="1" sz="4400">
          <a:solidFill>
            <a:schemeClr val="tx2"/>
          </a:solidFill>
          <a:latin typeface="Arial"/>
          <a:ea typeface="標楷體" pitchFamily="65" charset="-120"/>
        </a:defRPr>
      </a:lvl7pPr>
      <a:lvl8pPr marL="1371600" algn="ctr" rtl="0" fontAlgn="base">
        <a:spcBef>
          <a:spcPct val="0"/>
        </a:spcBef>
        <a:spcAft>
          <a:spcPct val="0"/>
        </a:spcAft>
        <a:defRPr kumimoji="1" sz="4400">
          <a:solidFill>
            <a:schemeClr val="tx2"/>
          </a:solidFill>
          <a:latin typeface="Arial"/>
          <a:ea typeface="標楷體" pitchFamily="65" charset="-120"/>
        </a:defRPr>
      </a:lvl8pPr>
      <a:lvl9pPr marL="1828800" algn="ctr" rtl="0" fontAlgn="base">
        <a:spcBef>
          <a:spcPct val="0"/>
        </a:spcBef>
        <a:spcAft>
          <a:spcPct val="0"/>
        </a:spcAft>
        <a:defRPr kumimoji="1" sz="4400">
          <a:solidFill>
            <a:schemeClr val="tx2"/>
          </a:solidFill>
          <a:latin typeface="Arial"/>
          <a:ea typeface="標楷體" pitchFamily="65" charset="-12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Ø"/>
        <a:defRPr kumimoji="1" sz="3200">
          <a:solidFill>
            <a:schemeClr val="tx1"/>
          </a:solidFill>
          <a:latin typeface="+mn-lt"/>
          <a:ea typeface="+mn-ea"/>
        </a:defRPr>
      </a:lvl2pPr>
      <a:lvl3pPr marL="1143000" indent="-228600" algn="l" rtl="0" fontAlgn="base">
        <a:spcBef>
          <a:spcPct val="20000"/>
        </a:spcBef>
        <a:spcAft>
          <a:spcPct val="0"/>
        </a:spcAft>
        <a:buFont typeface="Wingdings" panose="05000000000000000000" pitchFamily="2" charset="2"/>
        <a:buChar char="ü"/>
        <a:defRPr kumimoji="1" sz="32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9.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6.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cs-radar.shodan.io/" TargetMode="External" /><Relationship Id="rId3" Type="http://schemas.openxmlformats.org/officeDocument/2006/relationships/image" Target="../media/image51.jpe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1.xml" /><Relationship Id="rId3" Type="http://schemas.openxmlformats.org/officeDocument/2006/relationships/image" Target="../media/image67.jpe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 Id="rId3" Type="http://schemas.openxmlformats.org/officeDocument/2006/relationships/image" Target="../media/image81.jpe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twcert.org.tw/" TargetMode="External" /><Relationship Id="rId3" Type="http://schemas.openxmlformats.org/officeDocument/2006/relationships/image" Target="../media/image83.jpe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ithome.com.tw/news/110923" TargetMode="External" /><Relationship Id="rId3" Type="http://schemas.openxmlformats.org/officeDocument/2006/relationships/image" Target="../media/image85.jpe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microsoft.com/office/2007/relationships/diagramDrawing" Target="../diagrams/drawing2.xml" /><Relationship Id="rId4" Type="http://schemas.openxmlformats.org/officeDocument/2006/relationships/diagramData" Target="../diagrams/data2.xml" /><Relationship Id="rId5" Type="http://schemas.openxmlformats.org/officeDocument/2006/relationships/diagramLayout" Target="../diagrams/layout2.xml" /><Relationship Id="rId6" Type="http://schemas.openxmlformats.org/officeDocument/2006/relationships/diagramQuickStyle" Target="../diagrams/quickStyle2.xml" /><Relationship Id="rId7" Type="http://schemas.openxmlformats.org/officeDocument/2006/relationships/diagramColors" Target="../diagrams/colors2.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microsoft.com/office/2007/relationships/diagramDrawing" Target="../diagrams/drawing3.xml" /><Relationship Id="rId4" Type="http://schemas.openxmlformats.org/officeDocument/2006/relationships/diagramData" Target="../diagrams/data3.xml" /><Relationship Id="rId5" Type="http://schemas.openxmlformats.org/officeDocument/2006/relationships/diagramLayout" Target="../diagrams/layout3.xml" /><Relationship Id="rId6" Type="http://schemas.openxmlformats.org/officeDocument/2006/relationships/diagramQuickStyle" Target="../diagrams/quickStyle3.xml" /><Relationship Id="rId7" Type="http://schemas.openxmlformats.org/officeDocument/2006/relationships/diagramColors" Target="../diagrams/colors3.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microsoft.com/office/2007/relationships/diagramDrawing" Target="../diagrams/drawing4.xml" /><Relationship Id="rId4" Type="http://schemas.openxmlformats.org/officeDocument/2006/relationships/diagramData" Target="../diagrams/data4.xml" /><Relationship Id="rId5" Type="http://schemas.openxmlformats.org/officeDocument/2006/relationships/diagramLayout" Target="../diagrams/layout4.xml" /><Relationship Id="rId6" Type="http://schemas.openxmlformats.org/officeDocument/2006/relationships/diagramQuickStyle" Target="../diagrams/quickStyle4.xml" /><Relationship Id="rId7" Type="http://schemas.openxmlformats.org/officeDocument/2006/relationships/diagramColors" Target="../diagrams/colors4.xml" /><Relationship Id="rId8" Type="http://schemas.openxmlformats.org/officeDocument/2006/relationships/image" Target="../media/image1.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microsoft.com/office/2007/relationships/diagramDrawing" Target="../diagrams/drawing5.xml" /><Relationship Id="rId4" Type="http://schemas.openxmlformats.org/officeDocument/2006/relationships/diagramData" Target="../diagrams/data5.xml" /><Relationship Id="rId5" Type="http://schemas.openxmlformats.org/officeDocument/2006/relationships/diagramLayout" Target="../diagrams/layout5.xml" /><Relationship Id="rId6" Type="http://schemas.openxmlformats.org/officeDocument/2006/relationships/diagramQuickStyle" Target="../diagrams/quickStyle5.xml" /><Relationship Id="rId7" Type="http://schemas.openxmlformats.org/officeDocument/2006/relationships/diagramColors" Target="../diagrams/colors5.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2.xml" /><Relationship Id="rId3" Type="http://schemas.openxmlformats.org/officeDocument/2006/relationships/image" Target="../media/image2.jpe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3.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4.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5.xml" /><Relationship Id="rId3" Type="http://schemas.microsoft.com/office/2007/relationships/diagramDrawing" Target="../diagrams/drawing6.xml" /><Relationship Id="rId4" Type="http://schemas.openxmlformats.org/officeDocument/2006/relationships/diagramData" Target="../diagrams/data6.xml" /><Relationship Id="rId5" Type="http://schemas.openxmlformats.org/officeDocument/2006/relationships/diagramLayout" Target="../diagrams/layout6.xml" /><Relationship Id="rId6" Type="http://schemas.openxmlformats.org/officeDocument/2006/relationships/diagramQuickStyle" Target="../diagrams/quickStyle6.xml" /><Relationship Id="rId7" Type="http://schemas.openxmlformats.org/officeDocument/2006/relationships/diagramColors" Target="../diagrams/colors6.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6.xml" /><Relationship Id="rId3" Type="http://schemas.openxmlformats.org/officeDocument/2006/relationships/image" Target="../media/image3.jpe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microsoft.com/office/2007/relationships/diagramDrawing" Target="../diagrams/drawing7.xml" /><Relationship Id="rId3" Type="http://schemas.openxmlformats.org/officeDocument/2006/relationships/diagramData" Target="../diagrams/data7.xml" /><Relationship Id="rId4" Type="http://schemas.openxmlformats.org/officeDocument/2006/relationships/diagramLayout" Target="../diagrams/layout7.xml" /><Relationship Id="rId5" Type="http://schemas.openxmlformats.org/officeDocument/2006/relationships/diagramQuickStyle" Target="../diagrams/quickStyle7.xml" /><Relationship Id="rId6" Type="http://schemas.openxmlformats.org/officeDocument/2006/relationships/diagramColors" Target="../diagrams/colors7.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jpe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e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microsoft.com/office/2007/relationships/diagramDrawing" Target="../diagrams/drawing1.xml" /><Relationship Id="rId4" Type="http://schemas.openxmlformats.org/officeDocument/2006/relationships/diagramData" Target="../diagrams/data1.xml" /><Relationship Id="rId5" Type="http://schemas.openxmlformats.org/officeDocument/2006/relationships/diagramLayout" Target="../diagrams/layout1.xml" /><Relationship Id="rId6" Type="http://schemas.openxmlformats.org/officeDocument/2006/relationships/diagramQuickStyle" Target="../diagrams/quickStyle1.xml" /><Relationship Id="rId7" Type="http://schemas.openxmlformats.org/officeDocument/2006/relationships/diagramColors" Target="../diagrams/colors1.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投影片編號版面配置區 3"/>
          <p:cNvSpPr>
            <a:spLocks noGrp="1"/>
          </p:cNvSpPr>
          <p:nvPr>
            <p:ph type="sldNum" sz="quarter" idx="10"/>
          </p:nvPr>
        </p:nvSpPr>
        <p:spPr/>
        <p:txBody>
          <a:bodyPr/>
          <a:lstStyle/>
          <a:p>
            <a:fld id="{11D050BF-0694-43B8-B643-626D6FC0C741}" type="slidenum">
              <a:rPr lang="en-US" altLang="zh-TW"/>
              <a:t>1</a:t>
            </a:fld>
            <a:endParaRPr lang="en-US" altLang="zh-TW"/>
          </a:p>
        </p:txBody>
      </p:sp>
      <p:sp>
        <p:nvSpPr>
          <p:cNvPr id="260098" name="Rectangle 2"/>
          <p:cNvSpPr>
            <a:spLocks noGrp="1" noChangeArrowheads="1"/>
          </p:cNvSpPr>
          <p:nvPr>
            <p:ph type="ctrTitle"/>
          </p:nvPr>
        </p:nvSpPr>
        <p:spPr>
          <a:xfrm>
            <a:off x="776536" y="1772816"/>
            <a:ext cx="8420100" cy="1584325"/>
          </a:xfrm>
          <a:noFill/>
        </p:spPr>
        <p:txBody>
          <a:bodyPr/>
          <a:lstStyle/>
          <a:p>
            <a:r>
              <a:rPr lang="zh-TW" altLang="en-US" b="1">
                <a:latin typeface="+mn-ea"/>
                <a:ea typeface="+mn-ea"/>
              </a:rPr>
              <a:t>關鍵資訊基礎設施</a:t>
            </a:r>
          </a:p>
        </p:txBody>
      </p:sp>
      <p:sp>
        <p:nvSpPr>
          <p:cNvPr id="7" name="Rectangle 9"/>
          <p:cNvSpPr txBox="1">
            <a:spLocks noChangeArrowheads="1"/>
          </p:cNvSpPr>
          <p:nvPr/>
        </p:nvSpPr>
        <p:spPr bwMode="auto">
          <a:xfrm>
            <a:off x="1510291" y="3692624"/>
            <a:ext cx="6934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kumimoji="1" sz="3200">
                <a:solidFill>
                  <a:schemeClr val="tx1"/>
                </a:solidFill>
                <a:latin typeface="+mn-lt"/>
                <a:ea typeface="+mn-ea"/>
                <a:cs typeface="+mn-cs"/>
              </a:defRPr>
            </a:lvl1pPr>
            <a:lvl2pPr marL="457200" indent="0" algn="ctr" rtl="0" fontAlgn="base">
              <a:spcBef>
                <a:spcPct val="20000"/>
              </a:spcBef>
              <a:spcAft>
                <a:spcPct val="0"/>
              </a:spcAft>
              <a:buNone/>
              <a:defRPr kumimoji="1" sz="2800">
                <a:solidFill>
                  <a:schemeClr val="tx1"/>
                </a:solidFill>
                <a:latin typeface="+mn-lt"/>
                <a:ea typeface="+mn-ea"/>
              </a:defRPr>
            </a:lvl2pPr>
            <a:lvl3pPr marL="914400" indent="0" algn="ctr" rtl="0" fontAlgn="base">
              <a:spcBef>
                <a:spcPct val="20000"/>
              </a:spcBef>
              <a:spcAft>
                <a:spcPct val="0"/>
              </a:spcAft>
              <a:buNone/>
              <a:defRPr kumimoji="1" sz="2400">
                <a:solidFill>
                  <a:schemeClr val="tx1"/>
                </a:solidFill>
                <a:latin typeface="+mn-lt"/>
                <a:ea typeface="+mn-ea"/>
              </a:defRPr>
            </a:lvl3pPr>
            <a:lvl4pPr marL="1371600" indent="0" algn="ctr" rtl="0" fontAlgn="base">
              <a:spcBef>
                <a:spcPct val="20000"/>
              </a:spcBef>
              <a:spcAft>
                <a:spcPct val="0"/>
              </a:spcAft>
              <a:buNone/>
              <a:defRPr kumimoji="1" sz="2000">
                <a:solidFill>
                  <a:schemeClr val="tx1"/>
                </a:solidFill>
                <a:latin typeface="+mn-lt"/>
                <a:ea typeface="+mn-ea"/>
              </a:defRPr>
            </a:lvl4pPr>
            <a:lvl5pPr marL="1828800" indent="0" algn="ctr" rtl="0" fontAlgn="base">
              <a:spcBef>
                <a:spcPct val="20000"/>
              </a:spcBef>
              <a:spcAft>
                <a:spcPct val="0"/>
              </a:spcAft>
              <a:buNone/>
              <a:defRPr kumimoji="1" sz="2000">
                <a:solidFill>
                  <a:schemeClr val="tx1"/>
                </a:solidFill>
                <a:latin typeface="+mn-lt"/>
                <a:ea typeface="+mn-ea"/>
              </a:defRPr>
            </a:lvl5pPr>
            <a:lvl6pPr marL="2286000" indent="0" algn="ctr" rtl="0" fontAlgn="base">
              <a:spcBef>
                <a:spcPct val="20000"/>
              </a:spcBef>
              <a:spcAft>
                <a:spcPct val="0"/>
              </a:spcAft>
              <a:buNone/>
              <a:defRPr kumimoji="1" sz="2000">
                <a:solidFill>
                  <a:schemeClr val="tx1"/>
                </a:solidFill>
                <a:latin typeface="+mn-lt"/>
                <a:ea typeface="+mn-ea"/>
              </a:defRPr>
            </a:lvl6pPr>
            <a:lvl7pPr marL="2743200" indent="0" algn="ctr" rtl="0" fontAlgn="base">
              <a:spcBef>
                <a:spcPct val="20000"/>
              </a:spcBef>
              <a:spcAft>
                <a:spcPct val="0"/>
              </a:spcAft>
              <a:buNone/>
              <a:defRPr kumimoji="1" sz="2000">
                <a:solidFill>
                  <a:schemeClr val="tx1"/>
                </a:solidFill>
                <a:latin typeface="+mn-lt"/>
                <a:ea typeface="+mn-ea"/>
              </a:defRPr>
            </a:lvl7pPr>
            <a:lvl8pPr marL="3200400" indent="0" algn="ctr" rtl="0" fontAlgn="base">
              <a:spcBef>
                <a:spcPct val="20000"/>
              </a:spcBef>
              <a:spcAft>
                <a:spcPct val="0"/>
              </a:spcAft>
              <a:buNone/>
              <a:defRPr kumimoji="1" sz="2000">
                <a:solidFill>
                  <a:schemeClr val="tx1"/>
                </a:solidFill>
                <a:latin typeface="+mn-lt"/>
                <a:ea typeface="+mn-ea"/>
              </a:defRPr>
            </a:lvl8pPr>
            <a:lvl9pPr marL="3657600" indent="0" algn="ctr" rtl="0" fontAlgn="base">
              <a:spcBef>
                <a:spcPct val="20000"/>
              </a:spcBef>
              <a:spcAft>
                <a:spcPct val="0"/>
              </a:spcAft>
              <a:buNone/>
              <a:defRPr kumimoji="1" sz="2000">
                <a:solidFill>
                  <a:schemeClr val="tx1"/>
                </a:solidFill>
                <a:latin typeface="+mn-lt"/>
                <a:ea typeface="+mn-ea"/>
              </a:defRPr>
            </a:lvl9pPr>
          </a:lstStyle>
          <a:p>
            <a:r>
              <a:rPr lang="zh-TW" altLang="en-US" kern="0" smtClean="0"/>
              <a:t>國防部參謀本部資通電軍</a:t>
            </a:r>
            <a:r>
              <a:rPr lang="zh-TW" altLang="en-US" kern="0"/>
              <a:t>指揮部</a:t>
            </a:r>
            <a:endParaRPr lang="en-US" altLang="zh-TW" kern="0" smtClean="0"/>
          </a:p>
          <a:p>
            <a:r>
              <a:rPr lang="zh-TW" altLang="en-US" kern="0" smtClean="0"/>
              <a:t>資通電訓測暨準則發展中心</a:t>
            </a:r>
            <a:endParaRPr kumimoji="0" lang="zh-TW" altLang="en-US" kern="0" smtClean="0"/>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投影片編號版面配置區 4"/>
          <p:cNvSpPr txBox="1">
            <a:spLocks noGrp="1"/>
          </p:cNvSpPr>
          <p:nvPr/>
        </p:nvSpPr>
        <p:spPr bwMode="auto">
          <a:xfrm>
            <a:off x="6934200" y="6243638"/>
            <a:ext cx="2133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algn="r" eaLnBrk="1" hangingPunct="1"/>
            <a:fld id="{167C27DD-CE5A-4899-9AF1-046D3E4EEC5C}" type="slidenum">
              <a:rPr kumimoji="0" lang="en-US" altLang="zh-TW" sz="1600" b="1">
                <a:solidFill>
                  <a:srgbClr val="FFFF00"/>
                </a:solidFill>
                <a:latin typeface="Arial" panose="020b0604020202020204" pitchFamily="34" charset="0"/>
                <a:ea typeface="新細明體" pitchFamily="18" charset="-120"/>
              </a:rPr>
              <a:pPr algn="r" eaLnBrk="1" hangingPunct="1"/>
              <a:t>10</a:t>
            </a:fld>
            <a:endParaRPr kumimoji="0" lang="en-US" altLang="zh-TW" sz="1600" b="1">
              <a:solidFill>
                <a:srgbClr val="FFFF00"/>
              </a:solidFill>
              <a:latin typeface="Arial" panose="020b0604020202020204" pitchFamily="34" charset="0"/>
              <a:ea typeface="新細明體" pitchFamily="18" charset="-120"/>
            </a:endParaRPr>
          </a:p>
        </p:txBody>
      </p:sp>
      <p:sp>
        <p:nvSpPr>
          <p:cNvPr id="114691" name="Rectangle 2"/>
          <p:cNvSpPr>
            <a:spLocks noGrp="1" noChangeArrowheads="1"/>
          </p:cNvSpPr>
          <p:nvPr>
            <p:ph type="title" idx="4294967295"/>
          </p:nvPr>
        </p:nvSpPr>
        <p:spPr>
          <a:xfrm>
            <a:off x="871736" y="116632"/>
            <a:ext cx="8229600" cy="1143000"/>
          </a:xfrm>
        </p:spPr>
        <p:txBody>
          <a:bodyPr/>
          <a:lstStyle/>
          <a:p>
            <a:pPr eaLnBrk="1" hangingPunct="1"/>
            <a:r>
              <a:rPr lang="zh-TW" altLang="en-US" sz="4000" smtClean="0"/>
              <a:t>資安事件與資安違規定義</a:t>
            </a:r>
          </a:p>
        </p:txBody>
      </p:sp>
      <p:sp>
        <p:nvSpPr>
          <p:cNvPr id="95235" name="Rectangle 3"/>
          <p:cNvSpPr>
            <a:spLocks noGrp="1" noChangeArrowheads="1"/>
          </p:cNvSpPr>
          <p:nvPr>
            <p:ph type="body" idx="4294967295"/>
          </p:nvPr>
        </p:nvSpPr>
        <p:spPr>
          <a:xfrm>
            <a:off x="838200" y="1600201"/>
            <a:ext cx="7715250" cy="4416425"/>
          </a:xfrm>
        </p:spPr>
        <p:txBody>
          <a:bodyPr/>
          <a:lstStyle/>
          <a:p>
            <a:pPr marL="420688" indent="-420688" algn="just">
              <a:defRPr/>
            </a:pPr>
            <a:r>
              <a:rPr lang="zh-TW" altLang="en-US" kern="1200"/>
              <a:t>資安事件：</a:t>
            </a:r>
            <a:r>
              <a:rPr lang="zh-TW" altLang="en-US" kern="1200" smtClean="0"/>
              <a:t>對單位組織資訊</a:t>
            </a:r>
            <a:r>
              <a:rPr lang="zh-TW" altLang="en-US" kern="1200"/>
              <a:t>及資訊資產的「機密性」、「完整性」、「可用性」造成危害。</a:t>
            </a:r>
          </a:p>
          <a:p>
            <a:pPr marL="420688" indent="-420688" algn="just">
              <a:defRPr/>
            </a:pPr>
            <a:r>
              <a:rPr lang="zh-TW" altLang="en-US" kern="1200"/>
              <a:t>資安違規：違反資訊安全相關法規，惟尚未對</a:t>
            </a:r>
            <a:r>
              <a:rPr lang="zh-TW" altLang="en-US" kern="1200" smtClean="0"/>
              <a:t>相關單</a:t>
            </a:r>
            <a:r>
              <a:rPr lang="zh-TW" altLang="en-US" kern="1200"/>
              <a:t>位</a:t>
            </a:r>
            <a:r>
              <a:rPr lang="zh-TW" altLang="en-US" kern="1200" smtClean="0"/>
              <a:t>資訊</a:t>
            </a:r>
            <a:r>
              <a:rPr lang="zh-TW" altLang="en-US" kern="1200"/>
              <a:t>或資訊資產的「機密性」、「完整性」、「可用性」造成危害。</a:t>
            </a:r>
          </a:p>
        </p:txBody>
      </p:sp>
    </p:spTree>
    <p:extLst>
      <p:ext uri="{BB962C8B-B14F-4D97-AF65-F5344CB8AC3E}">
        <p14:creationId xmlns:p14="http://schemas.microsoft.com/office/powerpoint/2010/main" val="19728794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8" fill="hold" grpId="0" nodeType="afterEffect">
                                  <p:stCondLst>
                                    <p:cond delay="2000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slide(fromLeft)">
                                      <p:cBhvr>
                                        <p:cTn id="7" dur="500"/>
                                        <p:tgtEl>
                                          <p:spTgt spid="95235">
                                            <p:txEl>
                                              <p:pRg st="0" end="0"/>
                                            </p:txEl>
                                          </p:spTgt>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12" presetClass="entr" presetSubtype="8" fill="hold" grpId="0" nodeType="clickEffect">
                                  <p:stCondLst>
                                    <p:cond delay="1800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slide(fromLeft)">
                                      <p:cBhvr>
                                        <p:cTn id="12" dur="500"/>
                                        <p:tgtEl>
                                          <p:spTgt spid="952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uiExpand="1" build="p"/>
    </p:bldLst>
  </p:timing>
</p:sld>
</file>

<file path=ppt/slides/slide1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工控系統</a:t>
            </a:r>
            <a:r>
              <a:rPr lang="en-US" altLang="zh-TW"/>
              <a:t>(ICS)</a:t>
            </a:r>
            <a:r>
              <a:rPr lang="zh-TW" altLang="en-US"/>
              <a:t>遭攻擊實例</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100</a:t>
            </a:fld>
            <a:endParaRPr lang="zh-TW" altLang="en-US"/>
          </a:p>
        </p:txBody>
      </p:sp>
      <p:pic>
        <p:nvPicPr>
          <p:cNvPr id="6" name="圖片 5"/>
          <p:cNvPicPr>
            <a:picLocks noChangeAspect="1"/>
          </p:cNvPicPr>
          <p:nvPr/>
        </p:nvPicPr>
        <p:blipFill>
          <a:blip r:embed="rId2"/>
          <a:stretch>
            <a:fillRect/>
          </a:stretch>
        </p:blipFill>
        <p:spPr>
          <a:xfrm>
            <a:off x="487561" y="1784449"/>
            <a:ext cx="5107781" cy="4171355"/>
          </a:xfrm>
          <a:prstGeom prst="rect">
            <a:avLst/>
          </a:prstGeom>
        </p:spPr>
      </p:pic>
    </p:spTree>
    <p:extLst>
      <p:ext uri="{BB962C8B-B14F-4D97-AF65-F5344CB8AC3E}">
        <p14:creationId xmlns:p14="http://schemas.microsoft.com/office/powerpoint/2010/main" val="3633756617"/>
      </p:ext>
    </p:extLst>
  </p:cSld>
  <p:clrMapOvr>
    <a:masterClrMapping/>
  </p:clrMapOvr>
  <p:transition/>
  <p:timing/>
</p:sld>
</file>

<file path=ppt/slides/slide1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ICS</a:t>
            </a:r>
            <a:r>
              <a:rPr lang="zh-TW" altLang="en-US"/>
              <a:t>遭攻擊實例 </a:t>
            </a:r>
            <a:r>
              <a:rPr lang="en-US" altLang="zh-TW"/>
              <a:t>- </a:t>
            </a:r>
            <a:r>
              <a:rPr lang="zh-TW" altLang="en-US"/>
              <a:t>工業安全系統</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101</a:t>
            </a:fld>
            <a:endParaRPr lang="zh-TW" altLang="en-US"/>
          </a:p>
        </p:txBody>
      </p:sp>
      <p:pic>
        <p:nvPicPr>
          <p:cNvPr id="5" name="圖片 4"/>
          <p:cNvPicPr>
            <a:picLocks noChangeAspect="1"/>
          </p:cNvPicPr>
          <p:nvPr/>
        </p:nvPicPr>
        <p:blipFill>
          <a:blip r:embed="rId2"/>
          <a:stretch>
            <a:fillRect/>
          </a:stretch>
        </p:blipFill>
        <p:spPr>
          <a:xfrm>
            <a:off x="1022598" y="1578512"/>
            <a:ext cx="8016379" cy="4429389"/>
          </a:xfrm>
          <a:prstGeom prst="rect">
            <a:avLst/>
          </a:prstGeom>
        </p:spPr>
      </p:pic>
    </p:spTree>
    <p:extLst>
      <p:ext uri="{BB962C8B-B14F-4D97-AF65-F5344CB8AC3E}">
        <p14:creationId xmlns:p14="http://schemas.microsoft.com/office/powerpoint/2010/main" val="991773392"/>
      </p:ext>
    </p:extLst>
  </p:cSld>
  <p:clrMapOvr>
    <a:masterClrMapping/>
  </p:clrMapOvr>
  <p:transition/>
  <p:timing/>
</p:sld>
</file>

<file path=ppt/slides/slide10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ICS</a:t>
            </a:r>
            <a:r>
              <a:rPr lang="zh-TW" altLang="en-US"/>
              <a:t>遭攻擊實例 </a:t>
            </a:r>
            <a:r>
              <a:rPr lang="en-US" altLang="zh-TW"/>
              <a:t>- </a:t>
            </a:r>
            <a:r>
              <a:rPr lang="zh-TW" altLang="en-US"/>
              <a:t>醫療系統</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102</a:t>
            </a:fld>
            <a:endParaRPr lang="zh-TW" altLang="en-US"/>
          </a:p>
        </p:txBody>
      </p:sp>
      <p:pic>
        <p:nvPicPr>
          <p:cNvPr id="5" name="圖片 4"/>
          <p:cNvPicPr>
            <a:picLocks noChangeAspect="1"/>
          </p:cNvPicPr>
          <p:nvPr/>
        </p:nvPicPr>
        <p:blipFill>
          <a:blip r:embed="rId2"/>
          <a:stretch>
            <a:fillRect/>
          </a:stretch>
        </p:blipFill>
        <p:spPr>
          <a:xfrm>
            <a:off x="626864" y="1705441"/>
            <a:ext cx="7197512" cy="4269710"/>
          </a:xfrm>
          <a:prstGeom prst="rect">
            <a:avLst/>
          </a:prstGeom>
        </p:spPr>
      </p:pic>
    </p:spTree>
    <p:extLst>
      <p:ext uri="{BB962C8B-B14F-4D97-AF65-F5344CB8AC3E}">
        <p14:creationId xmlns:p14="http://schemas.microsoft.com/office/powerpoint/2010/main" val="816757682"/>
      </p:ext>
    </p:extLst>
  </p:cSld>
  <p:clrMapOvr>
    <a:masterClrMapping/>
  </p:clrMapOvr>
  <p:transition/>
  <p:timing/>
</p:sld>
</file>

<file path=ppt/slides/slide10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 name="標題 5"/>
          <p:cNvSpPr>
            <a:spLocks noGrp="1"/>
          </p:cNvSpPr>
          <p:nvPr>
            <p:ph type="ctrTitle"/>
          </p:nvPr>
        </p:nvSpPr>
        <p:spPr>
          <a:xfrm>
            <a:off x="742950" y="2130426"/>
            <a:ext cx="8746554" cy="1470025"/>
          </a:xfrm>
        </p:spPr>
        <p:txBody>
          <a:bodyPr/>
          <a:lstStyle/>
          <a:p>
            <a:r>
              <a:rPr lang="en-US" altLang="zh-TW" smtClean="0"/>
              <a:t>ICS</a:t>
            </a:r>
            <a:r>
              <a:rPr lang="zh-TW" altLang="en-US" smtClean="0"/>
              <a:t>安全</a:t>
            </a:r>
            <a:r>
              <a:rPr lang="zh-TW" altLang="en-US"/>
              <a:t>風險與漏洞挖掘</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103</a:t>
            </a:fld>
            <a:endParaRPr lang="zh-TW" altLang="en-US"/>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937354074"/>
      </p:ext>
    </p:extLst>
  </p:cSld>
  <p:clrMapOvr>
    <a:masterClrMapping/>
  </p:clrMapOvr>
  <p:transition/>
  <p:timing/>
</p:sld>
</file>

<file path=ppt/slides/slide1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駭客進入 </a:t>
            </a:r>
            <a:r>
              <a:rPr lang="en-US" altLang="zh-TW"/>
              <a:t>OT </a:t>
            </a:r>
            <a:r>
              <a:rPr lang="zh-TW" altLang="en-US"/>
              <a:t>網路後之攻擊手法</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104</a:t>
            </a:fld>
            <a:endParaRPr lang="zh-TW" altLang="en-US"/>
          </a:p>
        </p:txBody>
      </p:sp>
      <p:pic>
        <p:nvPicPr>
          <p:cNvPr id="5" name="圖片 4"/>
          <p:cNvPicPr>
            <a:picLocks noChangeAspect="1"/>
          </p:cNvPicPr>
          <p:nvPr/>
        </p:nvPicPr>
        <p:blipFill>
          <a:blip r:embed="rId2"/>
          <a:stretch>
            <a:fillRect/>
          </a:stretch>
        </p:blipFill>
        <p:spPr>
          <a:xfrm>
            <a:off x="681038" y="1779290"/>
            <a:ext cx="8985052" cy="3567708"/>
          </a:xfrm>
          <a:prstGeom prst="rect">
            <a:avLst/>
          </a:prstGeom>
        </p:spPr>
      </p:pic>
    </p:spTree>
    <p:extLst>
      <p:ext uri="{BB962C8B-B14F-4D97-AF65-F5344CB8AC3E}">
        <p14:creationId xmlns:p14="http://schemas.microsoft.com/office/powerpoint/2010/main" val="1698981525"/>
      </p:ext>
    </p:extLst>
  </p:cSld>
  <p:clrMapOvr>
    <a:masterClrMapping/>
  </p:clrMapOvr>
  <p:transition/>
  <p:timing/>
</p:sld>
</file>

<file path=ppt/slides/slide10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台灣暴露在網際網路的工控設備現況</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105</a:t>
            </a:fld>
            <a:endParaRPr lang="zh-TW" altLang="en-US"/>
          </a:p>
        </p:txBody>
      </p:sp>
      <p:grpSp>
        <p:nvGrpSpPr>
          <p:cNvPr id="7" name="群組 6"/>
          <p:cNvGrpSpPr/>
          <p:nvPr/>
        </p:nvGrpSpPr>
        <p:grpSpPr>
          <a:xfrm>
            <a:off x="1369815" y="1764571"/>
            <a:ext cx="7042546" cy="4272291"/>
            <a:chOff x="1685925" y="1418572"/>
            <a:chExt cx="8667749" cy="5258204"/>
          </a:xfrm>
        </p:grpSpPr>
        <p:pic>
          <p:nvPicPr>
            <p:cNvPr id="5" name="圖片 4"/>
            <p:cNvPicPr>
              <a:picLocks noChangeAspect="1"/>
            </p:cNvPicPr>
            <p:nvPr/>
          </p:nvPicPr>
          <p:blipFill>
            <a:blip r:embed="rId2"/>
            <a:stretch>
              <a:fillRect/>
            </a:stretch>
          </p:blipFill>
          <p:spPr>
            <a:xfrm>
              <a:off x="1866899" y="1418572"/>
              <a:ext cx="8486775" cy="5258204"/>
            </a:xfrm>
            <a:prstGeom prst="rect">
              <a:avLst/>
            </a:prstGeom>
          </p:spPr>
        </p:pic>
        <p:sp>
          <p:nvSpPr>
            <p:cNvPr id="6" name="矩形 5"/>
            <p:cNvSpPr/>
            <p:nvPr/>
          </p:nvSpPr>
          <p:spPr>
            <a:xfrm>
              <a:off x="1685925" y="1418572"/>
              <a:ext cx="638175" cy="524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grpSp>
    </p:spTree>
    <p:extLst>
      <p:ext uri="{BB962C8B-B14F-4D97-AF65-F5344CB8AC3E}">
        <p14:creationId xmlns:p14="http://schemas.microsoft.com/office/powerpoint/2010/main" val="4261652846"/>
      </p:ext>
    </p:extLst>
  </p:cSld>
  <p:clrMapOvr>
    <a:masterClrMapping/>
  </p:clrMapOvr>
  <p:transition/>
  <p:timing/>
</p:sld>
</file>

<file path=ppt/slides/slide1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台灣暴露之工控設備產業別</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106</a:t>
            </a:fld>
            <a:endParaRPr lang="zh-TW" altLang="en-US"/>
          </a:p>
        </p:txBody>
      </p:sp>
      <p:pic>
        <p:nvPicPr>
          <p:cNvPr id="5" name="圖片 4"/>
          <p:cNvPicPr>
            <a:picLocks noChangeAspect="1"/>
          </p:cNvPicPr>
          <p:nvPr/>
        </p:nvPicPr>
        <p:blipFill>
          <a:blip r:embed="rId2"/>
          <a:stretch>
            <a:fillRect/>
          </a:stretch>
        </p:blipFill>
        <p:spPr>
          <a:xfrm>
            <a:off x="2406848" y="1775420"/>
            <a:ext cx="4233267" cy="4307680"/>
          </a:xfrm>
          <a:prstGeom prst="rect">
            <a:avLst/>
          </a:prstGeom>
        </p:spPr>
      </p:pic>
    </p:spTree>
    <p:extLst>
      <p:ext uri="{BB962C8B-B14F-4D97-AF65-F5344CB8AC3E}">
        <p14:creationId xmlns:p14="http://schemas.microsoft.com/office/powerpoint/2010/main" val="3699973235"/>
      </p:ext>
    </p:extLst>
  </p:cSld>
  <p:clrMapOvr>
    <a:masterClrMapping/>
  </p:clrMapOvr>
  <p:transition/>
  <p:timing/>
</p:sld>
</file>

<file path=ppt/slides/slide1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台灣暴露之工控設備實例 </a:t>
            </a:r>
            <a:r>
              <a:rPr lang="en-US" altLang="zh-TW"/>
              <a:t>1/2</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107</a:t>
            </a:fld>
            <a:endParaRPr lang="zh-TW" altLang="en-US"/>
          </a:p>
        </p:txBody>
      </p:sp>
      <p:pic>
        <p:nvPicPr>
          <p:cNvPr id="5" name="圖片 4"/>
          <p:cNvPicPr>
            <a:picLocks noChangeAspect="1"/>
          </p:cNvPicPr>
          <p:nvPr/>
        </p:nvPicPr>
        <p:blipFill>
          <a:blip r:embed="rId2"/>
          <a:stretch>
            <a:fillRect/>
          </a:stretch>
        </p:blipFill>
        <p:spPr>
          <a:xfrm>
            <a:off x="611386" y="1779289"/>
            <a:ext cx="8482013" cy="4086225"/>
          </a:xfrm>
          <a:prstGeom prst="rect">
            <a:avLst/>
          </a:prstGeom>
        </p:spPr>
      </p:pic>
    </p:spTree>
    <p:extLst>
      <p:ext uri="{BB962C8B-B14F-4D97-AF65-F5344CB8AC3E}">
        <p14:creationId xmlns:p14="http://schemas.microsoft.com/office/powerpoint/2010/main" val="2490085839"/>
      </p:ext>
    </p:extLst>
  </p:cSld>
  <p:clrMapOvr>
    <a:masterClrMapping/>
  </p:clrMapOvr>
  <p:transition/>
  <p:timing/>
</p:sld>
</file>

<file path=ppt/slides/slide10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台灣暴露之工控設備實例 </a:t>
            </a:r>
            <a:r>
              <a:rPr lang="en-US" altLang="zh-TW"/>
              <a:t>2/2</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108</a:t>
            </a:fld>
            <a:endParaRPr lang="zh-TW" altLang="en-US"/>
          </a:p>
        </p:txBody>
      </p:sp>
      <p:pic>
        <p:nvPicPr>
          <p:cNvPr id="5" name="圖片 4"/>
          <p:cNvPicPr>
            <a:picLocks noChangeAspect="1"/>
          </p:cNvPicPr>
          <p:nvPr/>
        </p:nvPicPr>
        <p:blipFill>
          <a:blip r:embed="rId2"/>
          <a:stretch>
            <a:fillRect/>
          </a:stretch>
        </p:blipFill>
        <p:spPr>
          <a:xfrm>
            <a:off x="603647" y="1779289"/>
            <a:ext cx="8698706" cy="3776663"/>
          </a:xfrm>
          <a:prstGeom prst="rect">
            <a:avLst/>
          </a:prstGeom>
        </p:spPr>
      </p:pic>
    </p:spTree>
    <p:extLst>
      <p:ext uri="{BB962C8B-B14F-4D97-AF65-F5344CB8AC3E}">
        <p14:creationId xmlns:p14="http://schemas.microsoft.com/office/powerpoint/2010/main" val="993676250"/>
      </p:ext>
    </p:extLst>
  </p:cSld>
  <p:clrMapOvr>
    <a:masterClrMapping/>
  </p:clrMapOvr>
  <p:transition/>
  <p:timing/>
</p:sld>
</file>

<file path=ppt/slides/slide1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國內某關鍵基礎設施 </a:t>
            </a:r>
            <a:r>
              <a:rPr lang="en-US" altLang="zh-TW"/>
              <a:t>OT </a:t>
            </a:r>
            <a:r>
              <a:rPr lang="zh-TW" altLang="en-US"/>
              <a:t>隔離性檢測</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109</a:t>
            </a:fld>
            <a:endParaRPr lang="zh-TW" altLang="en-US"/>
          </a:p>
        </p:txBody>
      </p:sp>
      <p:pic>
        <p:nvPicPr>
          <p:cNvPr id="5" name="圖片 4"/>
          <p:cNvPicPr>
            <a:picLocks noChangeAspect="1"/>
          </p:cNvPicPr>
          <p:nvPr/>
        </p:nvPicPr>
        <p:blipFill>
          <a:blip r:embed="rId2"/>
          <a:stretch>
            <a:fillRect/>
          </a:stretch>
        </p:blipFill>
        <p:spPr>
          <a:xfrm>
            <a:off x="681038" y="1779290"/>
            <a:ext cx="7762280" cy="3258145"/>
          </a:xfrm>
          <a:prstGeom prst="rect">
            <a:avLst/>
          </a:prstGeom>
        </p:spPr>
      </p:pic>
    </p:spTree>
    <p:extLst>
      <p:ext uri="{BB962C8B-B14F-4D97-AF65-F5344CB8AC3E}">
        <p14:creationId xmlns:p14="http://schemas.microsoft.com/office/powerpoint/2010/main" val="2252631205"/>
      </p:ext>
    </p:extLst>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PhAnim="0">
  <p:cSld>
    <p:spTree>
      <p:nvGrpSpPr>
        <p:cNvPr id="1" name=""/>
        <p:cNvGrpSpPr/>
        <p:nvPr/>
      </p:nvGrpSpPr>
      <p:grpSpPr>
        <a:xfrm>
          <a:off x="0" y="0"/>
          <a:ext cx="0" cy="0"/>
        </a:xfrm>
      </p:grpSpPr>
      <p:sp>
        <p:nvSpPr>
          <p:cNvPr id="112642" name="Rectangle 2"/>
          <p:cNvSpPr>
            <a:spLocks noGrp="1" noChangeArrowheads="1"/>
          </p:cNvSpPr>
          <p:nvPr>
            <p:ph type="title"/>
          </p:nvPr>
        </p:nvSpPr>
        <p:spPr>
          <a:xfrm>
            <a:off x="849313" y="0"/>
            <a:ext cx="8229600" cy="1138238"/>
          </a:xfrm>
        </p:spPr>
        <p:txBody>
          <a:bodyPr/>
          <a:lstStyle/>
          <a:p>
            <a:pPr eaLnBrk="1" hangingPunct="1"/>
            <a:r>
              <a:rPr lang="zh-TW" altLang="en-US" smtClean="0"/>
              <a:t>資訊安全管理要件</a:t>
            </a:r>
          </a:p>
        </p:txBody>
      </p:sp>
      <p:sp>
        <p:nvSpPr>
          <p:cNvPr id="11268" name="Rectangle 3"/>
          <p:cNvSpPr>
            <a:spLocks noGrp="1" noChangeArrowheads="1"/>
          </p:cNvSpPr>
          <p:nvPr>
            <p:ph type="body" idx="1"/>
          </p:nvPr>
        </p:nvSpPr>
        <p:spPr>
          <a:xfrm>
            <a:off x="849313" y="1341438"/>
            <a:ext cx="8229600" cy="5183906"/>
          </a:xfrm>
        </p:spPr>
        <p:txBody>
          <a:bodyPr/>
          <a:lstStyle/>
          <a:p>
            <a:pPr marL="420688" indent="-420688" algn="just">
              <a:defRPr/>
            </a:pPr>
            <a:r>
              <a:rPr lang="zh-TW" altLang="en-US" sz="3200" kern="1200" smtClean="0"/>
              <a:t>資訊安全</a:t>
            </a:r>
            <a:r>
              <a:rPr lang="zh-TW" altLang="en-US" sz="3200" kern="1200"/>
              <a:t>的基本功能及目的不外在提供資料和</a:t>
            </a:r>
            <a:r>
              <a:rPr lang="zh-TW" altLang="en-US" sz="3200" kern="1200" smtClean="0"/>
              <a:t>資源</a:t>
            </a:r>
            <a:r>
              <a:rPr lang="zh-TW" altLang="en-US" sz="3200" kern="1200"/>
              <a:t>的機密性、完整性、可用性。</a:t>
            </a:r>
          </a:p>
          <a:p>
            <a:pPr marL="420688" indent="-420688" algn="just">
              <a:defRPr/>
            </a:pPr>
            <a:r>
              <a:rPr lang="zh-TW" altLang="en-US" sz="3200" kern="1200"/>
              <a:t>安全性機制所提供的基本服務：</a:t>
            </a:r>
          </a:p>
          <a:p>
            <a:pPr marL="400050" lvl="1" indent="0" algn="just">
              <a:buNone/>
              <a:defRPr/>
            </a:pPr>
            <a:r>
              <a:rPr lang="en-US" altLang="zh-TW" sz="2400" kern="1200"/>
              <a:t>– Confidentiality(</a:t>
            </a:r>
            <a:r>
              <a:rPr lang="zh-TW" altLang="en-US" sz="2400" kern="1200"/>
              <a:t>機密性</a:t>
            </a:r>
            <a:r>
              <a:rPr lang="en-US" altLang="zh-TW" sz="2400" kern="1200"/>
              <a:t>)</a:t>
            </a:r>
          </a:p>
          <a:p>
            <a:pPr marL="400050" lvl="1" indent="0" algn="just">
              <a:buNone/>
              <a:defRPr/>
            </a:pPr>
            <a:r>
              <a:rPr lang="en-US" altLang="zh-TW" sz="2400" kern="1200"/>
              <a:t>– Integrity(</a:t>
            </a:r>
            <a:r>
              <a:rPr lang="zh-TW" altLang="en-US" sz="2400" kern="1200"/>
              <a:t>完整性</a:t>
            </a:r>
            <a:r>
              <a:rPr lang="en-US" altLang="zh-TW" sz="2400" kern="1200"/>
              <a:t>)</a:t>
            </a:r>
          </a:p>
          <a:p>
            <a:pPr marL="400050" lvl="1" indent="0" algn="just">
              <a:buNone/>
              <a:defRPr/>
            </a:pPr>
            <a:r>
              <a:rPr lang="en-US" altLang="zh-TW" sz="2400" kern="1200"/>
              <a:t>– Availability(</a:t>
            </a:r>
            <a:r>
              <a:rPr lang="zh-TW" altLang="en-US" sz="2400" kern="1200"/>
              <a:t>可用性</a:t>
            </a:r>
            <a:r>
              <a:rPr lang="en-US" altLang="zh-TW" sz="2400" kern="1200"/>
              <a:t>)</a:t>
            </a:r>
          </a:p>
          <a:p>
            <a:pPr marL="420688" indent="-420688" algn="just">
              <a:defRPr/>
            </a:pPr>
            <a:r>
              <a:rPr lang="zh-TW" altLang="en-US" sz="3200" kern="1200" smtClean="0"/>
              <a:t>其它</a:t>
            </a:r>
            <a:r>
              <a:rPr lang="zh-TW" altLang="en-US" sz="3200" kern="1200"/>
              <a:t>安全性服務</a:t>
            </a:r>
          </a:p>
          <a:p>
            <a:pPr marL="400050" lvl="1" indent="0" algn="just">
              <a:buNone/>
              <a:defRPr/>
            </a:pPr>
            <a:r>
              <a:rPr lang="en-US" altLang="zh-TW" sz="2400" kern="1200"/>
              <a:t>–Non-repudiation(</a:t>
            </a:r>
            <a:r>
              <a:rPr lang="zh-TW" altLang="en-US" sz="2400" kern="1200"/>
              <a:t>不可否認性</a:t>
            </a:r>
            <a:r>
              <a:rPr lang="en-US" altLang="zh-TW" sz="2400" kern="1200"/>
              <a:t>)</a:t>
            </a:r>
          </a:p>
          <a:p>
            <a:pPr marL="400050" lvl="1" indent="0" algn="just">
              <a:buNone/>
              <a:defRPr/>
            </a:pPr>
            <a:r>
              <a:rPr lang="en-US" altLang="zh-TW" sz="2400" kern="1200"/>
              <a:t>–Authentication(</a:t>
            </a:r>
            <a:r>
              <a:rPr lang="zh-TW" altLang="en-US" sz="2400" kern="1200"/>
              <a:t>身分鑑別</a:t>
            </a:r>
            <a:r>
              <a:rPr lang="en-US" altLang="zh-TW" sz="2400" kern="1200"/>
              <a:t>)</a:t>
            </a:r>
          </a:p>
          <a:p>
            <a:pPr marL="400050" lvl="1" indent="0" algn="just">
              <a:buNone/>
              <a:defRPr/>
            </a:pPr>
            <a:r>
              <a:rPr lang="en-US" altLang="zh-TW" sz="2400" kern="1200"/>
              <a:t>–Authority(</a:t>
            </a:r>
            <a:r>
              <a:rPr lang="zh-TW" altLang="en-US" sz="2400" kern="1200"/>
              <a:t>存取權限控制</a:t>
            </a:r>
            <a:r>
              <a:rPr lang="en-US" altLang="zh-TW" sz="2400" kern="1200"/>
              <a:t>)</a:t>
            </a:r>
          </a:p>
        </p:txBody>
      </p:sp>
    </p:spTree>
    <p:extLst>
      <p:ext uri="{BB962C8B-B14F-4D97-AF65-F5344CB8AC3E}">
        <p14:creationId xmlns:p14="http://schemas.microsoft.com/office/powerpoint/2010/main" val="3168896134"/>
      </p:ext>
    </p:extLst>
  </p:cSld>
  <p:clrMapOvr>
    <a:masterClrMapping/>
  </p:clrMapOvr>
  <p:transition/>
  <p:timing/>
</p:sld>
</file>

<file path=ppt/slides/slide1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駭客可入侵該 </a:t>
            </a:r>
            <a:r>
              <a:rPr lang="en-US" altLang="zh-TW"/>
              <a:t>CI </a:t>
            </a:r>
            <a:r>
              <a:rPr lang="zh-TW" altLang="en-US"/>
              <a:t>場域之大量工控設備</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110</a:t>
            </a:fld>
            <a:endParaRPr lang="zh-TW" altLang="en-US"/>
          </a:p>
        </p:txBody>
      </p:sp>
      <p:pic>
        <p:nvPicPr>
          <p:cNvPr id="5" name="圖片 4"/>
          <p:cNvPicPr>
            <a:picLocks noChangeAspect="1"/>
          </p:cNvPicPr>
          <p:nvPr/>
        </p:nvPicPr>
        <p:blipFill>
          <a:blip r:embed="rId2"/>
          <a:stretch>
            <a:fillRect/>
          </a:stretch>
        </p:blipFill>
        <p:spPr>
          <a:xfrm>
            <a:off x="634603" y="1726406"/>
            <a:ext cx="8590359" cy="4158939"/>
          </a:xfrm>
          <a:prstGeom prst="rect">
            <a:avLst/>
          </a:prstGeom>
        </p:spPr>
      </p:pic>
    </p:spTree>
    <p:extLst>
      <p:ext uri="{BB962C8B-B14F-4D97-AF65-F5344CB8AC3E}">
        <p14:creationId xmlns:p14="http://schemas.microsoft.com/office/powerpoint/2010/main" val="2507535361"/>
      </p:ext>
    </p:extLst>
  </p:cSld>
  <p:clrMapOvr>
    <a:masterClrMapping/>
  </p:clrMapOvr>
  <p:transition/>
  <p:timing/>
</p:sld>
</file>

<file path=ppt/slides/slide1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駭客可入侵該 </a:t>
            </a:r>
            <a:r>
              <a:rPr lang="en-US" altLang="zh-TW"/>
              <a:t>CI </a:t>
            </a:r>
            <a:r>
              <a:rPr lang="zh-TW" altLang="en-US"/>
              <a:t>場域之大量工控設備</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111</a:t>
            </a:fld>
            <a:endParaRPr lang="zh-TW" altLang="en-US"/>
          </a:p>
        </p:txBody>
      </p:sp>
      <p:pic>
        <p:nvPicPr>
          <p:cNvPr id="6" name="圖片 5"/>
          <p:cNvPicPr>
            <a:picLocks noChangeAspect="1"/>
          </p:cNvPicPr>
          <p:nvPr/>
        </p:nvPicPr>
        <p:blipFill>
          <a:blip r:embed="rId2"/>
          <a:stretch>
            <a:fillRect/>
          </a:stretch>
        </p:blipFill>
        <p:spPr>
          <a:xfrm>
            <a:off x="681038" y="1808956"/>
            <a:ext cx="8396883" cy="3823097"/>
          </a:xfrm>
          <a:prstGeom prst="rect">
            <a:avLst/>
          </a:prstGeom>
        </p:spPr>
      </p:pic>
    </p:spTree>
    <p:extLst>
      <p:ext uri="{BB962C8B-B14F-4D97-AF65-F5344CB8AC3E}">
        <p14:creationId xmlns:p14="http://schemas.microsoft.com/office/powerpoint/2010/main" val="3112710691"/>
      </p:ext>
    </p:extLst>
  </p:cSld>
  <p:clrMapOvr>
    <a:masterClrMapping/>
  </p:clrMapOvr>
  <p:transition/>
  <p:timing/>
</p:sld>
</file>

<file path=ppt/slides/slide1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場域採用之 </a:t>
            </a:r>
            <a:r>
              <a:rPr lang="en-US" altLang="zh-TW"/>
              <a:t>IT </a:t>
            </a:r>
            <a:r>
              <a:rPr lang="zh-TW" altLang="en-US"/>
              <a:t>設備恐成為入侵突破點</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112</a:t>
            </a:fld>
            <a:endParaRPr lang="zh-TW" altLang="en-US"/>
          </a:p>
        </p:txBody>
      </p:sp>
      <p:pic>
        <p:nvPicPr>
          <p:cNvPr id="5" name="圖片 4"/>
          <p:cNvPicPr>
            <a:picLocks noChangeAspect="1"/>
          </p:cNvPicPr>
          <p:nvPr/>
        </p:nvPicPr>
        <p:blipFill>
          <a:blip r:embed="rId2"/>
          <a:stretch>
            <a:fillRect/>
          </a:stretch>
        </p:blipFill>
        <p:spPr>
          <a:xfrm>
            <a:off x="681038" y="1779290"/>
            <a:ext cx="9000530" cy="3685496"/>
          </a:xfrm>
          <a:prstGeom prst="rect">
            <a:avLst/>
          </a:prstGeom>
        </p:spPr>
      </p:pic>
    </p:spTree>
    <p:extLst>
      <p:ext uri="{BB962C8B-B14F-4D97-AF65-F5344CB8AC3E}">
        <p14:creationId xmlns:p14="http://schemas.microsoft.com/office/powerpoint/2010/main" val="2181029625"/>
      </p:ext>
    </p:extLst>
  </p:cSld>
  <p:clrMapOvr>
    <a:masterClrMapping/>
  </p:clrMapOvr>
  <p:transition/>
  <p:timing/>
</p:sld>
</file>

<file path=ppt/slides/slide1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ICS-CERT </a:t>
            </a:r>
            <a:r>
              <a:rPr lang="zh-TW" altLang="en-US"/>
              <a:t>及 </a:t>
            </a:r>
            <a:r>
              <a:rPr lang="en-US" altLang="zh-TW"/>
              <a:t>Rockwell </a:t>
            </a:r>
            <a:r>
              <a:rPr lang="zh-TW" altLang="en-US"/>
              <a:t>認證</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113</a:t>
            </a:fld>
            <a:endParaRPr lang="zh-TW" altLang="en-US"/>
          </a:p>
        </p:txBody>
      </p:sp>
      <p:pic>
        <p:nvPicPr>
          <p:cNvPr id="5" name="圖片 4"/>
          <p:cNvPicPr>
            <a:picLocks noChangeAspect="1"/>
          </p:cNvPicPr>
          <p:nvPr/>
        </p:nvPicPr>
        <p:blipFill>
          <a:blip r:embed="rId2"/>
          <a:stretch>
            <a:fillRect/>
          </a:stretch>
        </p:blipFill>
        <p:spPr>
          <a:xfrm>
            <a:off x="603647" y="1779290"/>
            <a:ext cx="8920091" cy="3646389"/>
          </a:xfrm>
          <a:prstGeom prst="rect">
            <a:avLst/>
          </a:prstGeom>
        </p:spPr>
      </p:pic>
    </p:spTree>
    <p:extLst>
      <p:ext uri="{BB962C8B-B14F-4D97-AF65-F5344CB8AC3E}">
        <p14:creationId xmlns:p14="http://schemas.microsoft.com/office/powerpoint/2010/main" val="63078844"/>
      </p:ext>
    </p:extLst>
  </p:cSld>
  <p:clrMapOvr>
    <a:masterClrMapping/>
  </p:clrMapOvr>
  <p:transition/>
  <p:timing/>
</p:sld>
</file>

<file path=ppt/slides/slide1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err="1"/>
              <a:t>Shodan ICS</a:t>
            </a:r>
            <a:endParaRPr lang="zh-TW" altLang="en-US"/>
          </a:p>
        </p:txBody>
      </p:sp>
      <p:sp>
        <p:nvSpPr>
          <p:cNvPr id="3" name="內容版面配置區 2"/>
          <p:cNvSpPr>
            <a:spLocks noGrp="1"/>
          </p:cNvSpPr>
          <p:nvPr>
            <p:ph idx="1"/>
          </p:nvPr>
        </p:nvSpPr>
        <p:spPr>
          <a:xfrm>
            <a:off x="681038" y="5719763"/>
            <a:ext cx="8543925" cy="495300"/>
          </a:xfrm>
        </p:spPr>
        <p:txBody>
          <a:bodyPr/>
          <a:lstStyle/>
          <a:p>
            <a:r>
              <a:rPr lang="en-US" altLang="zh-TW">
                <a:hlinkClick r:id="rId2"/>
              </a:rPr>
              <a:t>https://ics-radar.shodan.io/</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114</a:t>
            </a:fld>
            <a:endParaRPr lang="zh-TW" altLang="en-US"/>
          </a:p>
        </p:txBody>
      </p:sp>
      <p:pic>
        <p:nvPicPr>
          <p:cNvPr id="5" name="圖片 4"/>
          <p:cNvPicPr>
            <a:picLocks noChangeAspect="1"/>
          </p:cNvPicPr>
          <p:nvPr/>
        </p:nvPicPr>
        <p:blipFill>
          <a:blip r:embed="rId3"/>
          <a:srcRect r="31469"/>
          <a:stretch>
            <a:fillRect/>
          </a:stretch>
        </p:blipFill>
        <p:spPr>
          <a:xfrm>
            <a:off x="601182" y="1721247"/>
            <a:ext cx="6774145" cy="3960357"/>
          </a:xfrm>
          <a:prstGeom prst="rect">
            <a:avLst/>
          </a:prstGeom>
        </p:spPr>
      </p:pic>
    </p:spTree>
    <p:extLst>
      <p:ext uri="{BB962C8B-B14F-4D97-AF65-F5344CB8AC3E}">
        <p14:creationId xmlns:p14="http://schemas.microsoft.com/office/powerpoint/2010/main" val="464210622"/>
      </p:ext>
    </p:extLst>
  </p:cSld>
  <p:clrMapOvr>
    <a:masterClrMapping/>
  </p:clrMapOvr>
  <p:transition/>
  <p:timing/>
</p:sld>
</file>

<file path=ppt/slides/slide1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err="1"/>
              <a:t>Shodan Map</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115</a:t>
            </a:fld>
            <a:endParaRPr lang="zh-TW" altLang="en-US"/>
          </a:p>
        </p:txBody>
      </p:sp>
      <p:pic>
        <p:nvPicPr>
          <p:cNvPr id="5" name="圖片 4"/>
          <p:cNvPicPr>
            <a:picLocks noChangeAspect="1"/>
          </p:cNvPicPr>
          <p:nvPr/>
        </p:nvPicPr>
        <p:blipFill>
          <a:blip r:embed="rId2"/>
          <a:srcRect t="14234" r="19311" b="11447"/>
          <a:stretch>
            <a:fillRect/>
          </a:stretch>
        </p:blipFill>
        <p:spPr>
          <a:xfrm>
            <a:off x="681038" y="1815633"/>
            <a:ext cx="7983744" cy="4136301"/>
          </a:xfrm>
          <a:prstGeom prst="rect">
            <a:avLst/>
          </a:prstGeom>
        </p:spPr>
      </p:pic>
    </p:spTree>
    <p:extLst>
      <p:ext uri="{BB962C8B-B14F-4D97-AF65-F5344CB8AC3E}">
        <p14:creationId xmlns:p14="http://schemas.microsoft.com/office/powerpoint/2010/main" val="3717032409"/>
      </p:ext>
    </p:extLst>
  </p:cSld>
  <p:clrMapOvr>
    <a:masterClrMapping/>
  </p:clrMapOvr>
  <p:transition/>
  <p:timing/>
</p:sld>
</file>

<file path=ppt/slides/slide1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標題 4"/>
          <p:cNvSpPr>
            <a:spLocks noGrp="1"/>
          </p:cNvSpPr>
          <p:nvPr>
            <p:ph type="ctrTitle"/>
          </p:nvPr>
        </p:nvSpPr>
        <p:spPr/>
        <p:txBody>
          <a:bodyPr/>
          <a:lstStyle/>
          <a:p>
            <a:r>
              <a:rPr lang="en-US" altLang="zh-TW"/>
              <a:t>ICS</a:t>
            </a:r>
            <a:r>
              <a:rPr lang="zh-TW" altLang="en-US"/>
              <a:t>資安</a:t>
            </a:r>
            <a:r>
              <a:rPr lang="zh-TW" altLang="en-US" smtClean="0"/>
              <a:t>檢測</a:t>
            </a:r>
            <a:endParaRPr lang="zh-TW" altLang="en-US"/>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116</a:t>
            </a:fld>
            <a:endParaRPr lang="zh-TW" altLang="en-US"/>
          </a:p>
        </p:txBody>
      </p:sp>
    </p:spTree>
    <p:extLst>
      <p:ext uri="{BB962C8B-B14F-4D97-AF65-F5344CB8AC3E}">
        <p14:creationId xmlns:p14="http://schemas.microsoft.com/office/powerpoint/2010/main" val="2047038449"/>
      </p:ext>
    </p:extLst>
  </p:cSld>
  <p:clrMapOvr>
    <a:masterClrMapping/>
  </p:clrMapOvr>
  <p:transition/>
  <p:timing/>
</p:sld>
</file>

<file path=ppt/slides/slide1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ICS</a:t>
            </a:r>
            <a:r>
              <a:rPr lang="zh-TW" altLang="en-US"/>
              <a:t>資安</a:t>
            </a:r>
            <a:r>
              <a:rPr lang="zh-TW" altLang="en-US" smtClean="0"/>
              <a:t>檢測</a:t>
            </a:r>
            <a:endParaRPr lang="zh-TW" altLang="en-US"/>
          </a:p>
        </p:txBody>
      </p:sp>
      <p:sp>
        <p:nvSpPr>
          <p:cNvPr id="3" name="內容版面配置區 2"/>
          <p:cNvSpPr>
            <a:spLocks noGrp="1"/>
          </p:cNvSpPr>
          <p:nvPr>
            <p:ph idx="1"/>
          </p:nvPr>
        </p:nvSpPr>
        <p:spPr>
          <a:xfrm>
            <a:off x="527379" y="1149569"/>
            <a:ext cx="8543925" cy="731114"/>
          </a:xfrm>
        </p:spPr>
        <p:txBody>
          <a:bodyPr/>
          <a:lstStyle/>
          <a:p>
            <a:r>
              <a:rPr lang="en-US" altLang="zh-TW" sz="3200"/>
              <a:t>ICS</a:t>
            </a:r>
            <a:r>
              <a:rPr lang="zh-TW" altLang="en-US" sz="3200"/>
              <a:t>環境發現不安全的通訊協定、對外部</a:t>
            </a:r>
            <a:r>
              <a:rPr lang="en-US" altLang="zh-TW" sz="3200"/>
              <a:t>Internet</a:t>
            </a:r>
            <a:r>
              <a:rPr lang="zh-TW" altLang="en-US" sz="3200"/>
              <a:t>網路連線 </a:t>
            </a:r>
            <a:r>
              <a:rPr lang="en-US" altLang="zh-TW" sz="3200"/>
              <a:t>=&gt; </a:t>
            </a:r>
            <a:r>
              <a:rPr lang="zh-TW" altLang="en-US" sz="3200"/>
              <a:t>隔離失效，設備或整個系統遭受惡意程式攻擊的機率大幅升高</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117</a:t>
            </a:fld>
            <a:endParaRPr lang="zh-TW" altLang="en-US"/>
          </a:p>
        </p:txBody>
      </p:sp>
      <p:pic>
        <p:nvPicPr>
          <p:cNvPr id="6" name="圖片 5"/>
          <p:cNvPicPr>
            <a:picLocks noChangeAspect="1"/>
          </p:cNvPicPr>
          <p:nvPr/>
        </p:nvPicPr>
        <p:blipFill>
          <a:blip r:embed="rId2"/>
          <a:stretch>
            <a:fillRect/>
          </a:stretch>
        </p:blipFill>
        <p:spPr>
          <a:xfrm>
            <a:off x="1144027" y="2924944"/>
            <a:ext cx="7310628" cy="3346247"/>
          </a:xfrm>
          <a:prstGeom prst="rect">
            <a:avLst/>
          </a:prstGeom>
        </p:spPr>
      </p:pic>
    </p:spTree>
    <p:extLst>
      <p:ext uri="{BB962C8B-B14F-4D97-AF65-F5344CB8AC3E}">
        <p14:creationId xmlns:p14="http://schemas.microsoft.com/office/powerpoint/2010/main" val="1657188039"/>
      </p:ext>
    </p:extLst>
  </p:cSld>
  <p:clrMapOvr>
    <a:masterClrMapping/>
  </p:clrMapOvr>
  <p:transition/>
  <p:timing/>
</p:sld>
</file>

<file path=ppt/slides/slide1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醫療業之資安相關風險</a:t>
            </a:r>
          </a:p>
        </p:txBody>
      </p:sp>
      <p:sp>
        <p:nvSpPr>
          <p:cNvPr id="3" name="內容版面配置區 2"/>
          <p:cNvSpPr>
            <a:spLocks noGrp="1"/>
          </p:cNvSpPr>
          <p:nvPr>
            <p:ph idx="1"/>
          </p:nvPr>
        </p:nvSpPr>
        <p:spPr>
          <a:xfrm>
            <a:off x="495300" y="1412776"/>
            <a:ext cx="3962400" cy="1706235"/>
          </a:xfrm>
        </p:spPr>
        <p:txBody>
          <a:bodyPr/>
          <a:lstStyle/>
          <a:p>
            <a:r>
              <a:rPr lang="zh-TW" altLang="en-US"/>
              <a:t>根據美國緊急醫療研究機構 </a:t>
            </a:r>
            <a:r>
              <a:rPr lang="en-US" altLang="zh-TW"/>
              <a:t>(ECRI)</a:t>
            </a:r>
            <a:r>
              <a:rPr lang="zh-TW" altLang="en-US"/>
              <a:t>發布的</a:t>
            </a:r>
            <a:r>
              <a:rPr lang="en-US" altLang="zh-TW"/>
              <a:t>2019</a:t>
            </a:r>
            <a:r>
              <a:rPr lang="zh-TW" altLang="en-US"/>
              <a:t>年十大醫療 技術危害清單，</a:t>
            </a:r>
            <a:r>
              <a:rPr lang="en-US" altLang="zh-TW"/>
              <a:t>【</a:t>
            </a:r>
            <a:r>
              <a:rPr lang="zh-TW" altLang="en-US"/>
              <a:t>駭客可遠端 存取系統，以破壞醫療照護服 務</a:t>
            </a:r>
            <a:r>
              <a:rPr lang="en-US" altLang="zh-TW"/>
              <a:t>】</a:t>
            </a:r>
            <a:r>
              <a:rPr lang="zh-TW" altLang="en-US"/>
              <a:t>列於首位</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118</a:t>
            </a:fld>
            <a:endParaRPr lang="zh-TW" altLang="en-US"/>
          </a:p>
        </p:txBody>
      </p:sp>
      <p:pic>
        <p:nvPicPr>
          <p:cNvPr id="6" name="圖片 5"/>
          <p:cNvPicPr>
            <a:picLocks noChangeAspect="1"/>
          </p:cNvPicPr>
          <p:nvPr/>
        </p:nvPicPr>
        <p:blipFill>
          <a:blip r:embed="rId2"/>
          <a:stretch>
            <a:fillRect/>
          </a:stretch>
        </p:blipFill>
        <p:spPr>
          <a:xfrm>
            <a:off x="4813697" y="1765215"/>
            <a:ext cx="4488656" cy="3946922"/>
          </a:xfrm>
          <a:prstGeom prst="rect">
            <a:avLst/>
          </a:prstGeom>
        </p:spPr>
      </p:pic>
    </p:spTree>
    <p:extLst>
      <p:ext uri="{BB962C8B-B14F-4D97-AF65-F5344CB8AC3E}">
        <p14:creationId xmlns:p14="http://schemas.microsoft.com/office/powerpoint/2010/main" val="2493602010"/>
      </p:ext>
    </p:extLst>
  </p:cSld>
  <p:clrMapOvr>
    <a:masterClrMapping/>
  </p:clrMapOvr>
  <p:transition/>
  <p:timing/>
</p:sld>
</file>

<file path=ppt/slides/slide1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ICS</a:t>
            </a:r>
            <a:r>
              <a:rPr lang="zh-TW" altLang="en-US"/>
              <a:t>資安檢測實務二</a:t>
            </a:r>
          </a:p>
        </p:txBody>
      </p:sp>
      <p:sp>
        <p:nvSpPr>
          <p:cNvPr id="3" name="內容版面配置區 2"/>
          <p:cNvSpPr>
            <a:spLocks noGrp="1"/>
          </p:cNvSpPr>
          <p:nvPr>
            <p:ph idx="1"/>
          </p:nvPr>
        </p:nvSpPr>
        <p:spPr>
          <a:xfrm>
            <a:off x="681037" y="1268760"/>
            <a:ext cx="8543925" cy="746592"/>
          </a:xfrm>
        </p:spPr>
        <p:txBody>
          <a:bodyPr/>
          <a:lstStyle/>
          <a:p>
            <a:r>
              <a:rPr lang="zh-TW" altLang="en-US" sz="3200"/>
              <a:t>發現重要醫療設備存在古老的惡意程式，因沒有適當的弱點管理或資安檢測 機制，導致危害存在長達超過</a:t>
            </a:r>
            <a:r>
              <a:rPr lang="en-US" altLang="zh-TW" sz="3200"/>
              <a:t>10</a:t>
            </a:r>
            <a:r>
              <a:rPr lang="zh-TW" altLang="en-US" sz="3200"/>
              <a:t>年</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119</a:t>
            </a:fld>
            <a:endParaRPr lang="zh-TW" altLang="en-US"/>
          </a:p>
        </p:txBody>
      </p:sp>
      <p:pic>
        <p:nvPicPr>
          <p:cNvPr id="6" name="圖片 5"/>
          <p:cNvPicPr>
            <a:picLocks noChangeAspect="1"/>
          </p:cNvPicPr>
          <p:nvPr/>
        </p:nvPicPr>
        <p:blipFill>
          <a:blip r:embed="rId2"/>
          <a:stretch>
            <a:fillRect/>
          </a:stretch>
        </p:blipFill>
        <p:spPr>
          <a:xfrm>
            <a:off x="1280592" y="2996952"/>
            <a:ext cx="7561064" cy="3412927"/>
          </a:xfrm>
          <a:prstGeom prst="rect">
            <a:avLst/>
          </a:prstGeom>
        </p:spPr>
      </p:pic>
    </p:spTree>
    <p:extLst>
      <p:ext uri="{BB962C8B-B14F-4D97-AF65-F5344CB8AC3E}">
        <p14:creationId xmlns:p14="http://schemas.microsoft.com/office/powerpoint/2010/main" val="1740027838"/>
      </p:ext>
    </p:extLst>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投影片編號版面配置區 3"/>
          <p:cNvSpPr>
            <a:spLocks noGrp="1"/>
          </p:cNvSpPr>
          <p:nvPr>
            <p:ph type="sldNum" sz="quarter" idx="10"/>
          </p:nvPr>
        </p:nvSpPr>
        <p:spPr>
          <a:xfrm>
            <a:off x="7394575" y="6957516"/>
            <a:ext cx="2133600" cy="215900"/>
          </a:xfrm>
        </p:spPr>
        <p:txBody>
          <a:bodyPr/>
          <a:lstStyle/>
          <a:p>
            <a:fld id="{B3477B1B-FEFB-4CBB-B406-B40445C20CA5}" type="slidenum">
              <a:rPr lang="en-US" altLang="zh-TW" smtClean="0"/>
              <a:t>12</a:t>
            </a:fld>
            <a:endParaRPr lang="en-US" altLang="zh-TW"/>
          </a:p>
        </p:txBody>
      </p:sp>
      <p:sp>
        <p:nvSpPr>
          <p:cNvPr id="10" name="Rectangle 2"/>
          <p:cNvSpPr txBox="1">
            <a:spLocks noChangeArrowheads="1"/>
          </p:cNvSpPr>
          <p:nvPr/>
        </p:nvSpPr>
        <p:spPr bwMode="auto">
          <a:xfrm>
            <a:off x="838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a:ea typeface="標楷體" pitchFamily="65" charset="-120"/>
              </a:defRPr>
            </a:lvl2pPr>
            <a:lvl3pPr algn="ctr" rtl="0" fontAlgn="base">
              <a:spcBef>
                <a:spcPct val="0"/>
              </a:spcBef>
              <a:spcAft>
                <a:spcPct val="0"/>
              </a:spcAft>
              <a:defRPr kumimoji="1" sz="4400">
                <a:solidFill>
                  <a:schemeClr val="tx2"/>
                </a:solidFill>
                <a:latin typeface="Arial"/>
                <a:ea typeface="標楷體" pitchFamily="65" charset="-120"/>
              </a:defRPr>
            </a:lvl3pPr>
            <a:lvl4pPr algn="ctr" rtl="0" fontAlgn="base">
              <a:spcBef>
                <a:spcPct val="0"/>
              </a:spcBef>
              <a:spcAft>
                <a:spcPct val="0"/>
              </a:spcAft>
              <a:defRPr kumimoji="1" sz="4400">
                <a:solidFill>
                  <a:schemeClr val="tx2"/>
                </a:solidFill>
                <a:latin typeface="Arial"/>
                <a:ea typeface="標楷體" pitchFamily="65" charset="-120"/>
              </a:defRPr>
            </a:lvl4pPr>
            <a:lvl5pPr algn="ctr" rtl="0" fontAlgn="base">
              <a:spcBef>
                <a:spcPct val="0"/>
              </a:spcBef>
              <a:spcAft>
                <a:spcPct val="0"/>
              </a:spcAft>
              <a:defRPr kumimoji="1" sz="4400">
                <a:solidFill>
                  <a:schemeClr val="tx2"/>
                </a:solidFill>
                <a:latin typeface="Arial"/>
                <a:ea typeface="標楷體" pitchFamily="65" charset="-120"/>
              </a:defRPr>
            </a:lvl5pPr>
            <a:lvl6pPr marL="457200" algn="ctr" rtl="0" fontAlgn="base">
              <a:spcBef>
                <a:spcPct val="0"/>
              </a:spcBef>
              <a:spcAft>
                <a:spcPct val="0"/>
              </a:spcAft>
              <a:defRPr kumimoji="1" sz="4400">
                <a:solidFill>
                  <a:schemeClr val="tx2"/>
                </a:solidFill>
                <a:latin typeface="Arial"/>
                <a:ea typeface="標楷體" pitchFamily="65" charset="-120"/>
              </a:defRPr>
            </a:lvl6pPr>
            <a:lvl7pPr marL="914400" algn="ctr" rtl="0" fontAlgn="base">
              <a:spcBef>
                <a:spcPct val="0"/>
              </a:spcBef>
              <a:spcAft>
                <a:spcPct val="0"/>
              </a:spcAft>
              <a:defRPr kumimoji="1" sz="4400">
                <a:solidFill>
                  <a:schemeClr val="tx2"/>
                </a:solidFill>
                <a:latin typeface="Arial"/>
                <a:ea typeface="標楷體" pitchFamily="65" charset="-120"/>
              </a:defRPr>
            </a:lvl7pPr>
            <a:lvl8pPr marL="1371600" algn="ctr" rtl="0" fontAlgn="base">
              <a:spcBef>
                <a:spcPct val="0"/>
              </a:spcBef>
              <a:spcAft>
                <a:spcPct val="0"/>
              </a:spcAft>
              <a:defRPr kumimoji="1" sz="4400">
                <a:solidFill>
                  <a:schemeClr val="tx2"/>
                </a:solidFill>
                <a:latin typeface="Arial"/>
                <a:ea typeface="標楷體" pitchFamily="65" charset="-120"/>
              </a:defRPr>
            </a:lvl8pPr>
            <a:lvl9pPr marL="1828800" algn="ctr" rtl="0" fontAlgn="base">
              <a:spcBef>
                <a:spcPct val="0"/>
              </a:spcBef>
              <a:spcAft>
                <a:spcPct val="0"/>
              </a:spcAft>
              <a:defRPr kumimoji="1" sz="4400">
                <a:solidFill>
                  <a:schemeClr val="tx2"/>
                </a:solidFill>
                <a:latin typeface="Arial"/>
                <a:ea typeface="標楷體" pitchFamily="65" charset="-120"/>
              </a:defRPr>
            </a:lvl9pPr>
          </a:lstStyle>
          <a:p>
            <a:r>
              <a:rPr lang="en-US" altLang="zh-TW" sz="4000" kern="0"/>
              <a:t>CIA</a:t>
            </a:r>
          </a:p>
        </p:txBody>
      </p:sp>
      <p:grpSp>
        <p:nvGrpSpPr>
          <p:cNvPr id="6" name="群組 5"/>
          <p:cNvGrpSpPr/>
          <p:nvPr/>
        </p:nvGrpSpPr>
        <p:grpSpPr>
          <a:xfrm>
            <a:off x="4016896" y="4001715"/>
            <a:ext cx="1882604" cy="1929050"/>
            <a:chOff x="6346995" y="2930287"/>
            <a:chExt cx="1882604" cy="1929050"/>
          </a:xfrm>
          <a:solidFill>
            <a:srgbClr val="CC66FF"/>
          </a:solidFill>
        </p:grpSpPr>
        <p:sp>
          <p:nvSpPr>
            <p:cNvPr id="7" name="橢圓 6"/>
            <p:cNvSpPr/>
            <p:nvPr/>
          </p:nvSpPr>
          <p:spPr>
            <a:xfrm>
              <a:off x="6346995" y="2930287"/>
              <a:ext cx="1882604" cy="1929050"/>
            </a:xfrm>
            <a:prstGeom prst="ellipse">
              <a:avLst/>
            </a:prstGeom>
            <a:grp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p:txBody>
        </p:sp>
        <p:sp>
          <p:nvSpPr>
            <p:cNvPr id="8" name="橢圓 4"/>
            <p:cNvSpPr txBox="1"/>
            <p:nvPr/>
          </p:nvSpPr>
          <p:spPr>
            <a:xfrm>
              <a:off x="6729601" y="3362335"/>
              <a:ext cx="1129562" cy="1060977"/>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244600">
                <a:lnSpc>
                  <a:spcPct val="90000"/>
                </a:lnSpc>
                <a:spcAft>
                  <a:spcPct val="35000"/>
                </a:spcAft>
              </a:pPr>
              <a:r>
                <a:rPr lang="zh-TW" altLang="en-US"/>
                <a:t>保護</a:t>
              </a:r>
              <a:endParaRPr lang="en-US" altLang="zh-TW"/>
            </a:p>
            <a:p>
              <a:pPr algn="ctr" defTabSz="1244600">
                <a:lnSpc>
                  <a:spcPct val="90000"/>
                </a:lnSpc>
                <a:spcAft>
                  <a:spcPct val="35000"/>
                </a:spcAft>
              </a:pPr>
              <a:r>
                <a:rPr lang="zh-TW" altLang="en-US"/>
                <a:t>對象</a:t>
              </a:r>
            </a:p>
          </p:txBody>
        </p:sp>
      </p:grpSp>
      <p:cxnSp>
        <p:nvCxnSpPr>
          <p:cNvPr id="3" name="直線單箭頭接點 2"/>
          <p:cNvCxnSpPr/>
          <p:nvPr/>
        </p:nvCxnSpPr>
        <p:spPr>
          <a:xfrm>
            <a:off x="-2268760" y="1484784"/>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群組 10"/>
          <p:cNvGrpSpPr/>
          <p:nvPr/>
        </p:nvGrpSpPr>
        <p:grpSpPr>
          <a:xfrm>
            <a:off x="1384293" y="3999726"/>
            <a:ext cx="1882604" cy="1929050"/>
            <a:chOff x="22887" y="2930287"/>
            <a:chExt cx="1882604" cy="1929050"/>
          </a:xfrm>
        </p:grpSpPr>
        <p:sp>
          <p:nvSpPr>
            <p:cNvPr id="12" name="橢圓 11"/>
            <p:cNvSpPr/>
            <p:nvPr/>
          </p:nvSpPr>
          <p:spPr>
            <a:xfrm>
              <a:off x="22887" y="2930287"/>
              <a:ext cx="1882604" cy="1929050"/>
            </a:xfrm>
            <a:prstGeom prst="ellipse">
              <a:avLst/>
            </a:prstGeom>
            <a:solidFill>
              <a:srgbClr val="33CC33">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p:txBody>
        </p:sp>
        <p:sp>
          <p:nvSpPr>
            <p:cNvPr id="13" name="橢圓 4"/>
            <p:cNvSpPr txBox="1"/>
            <p:nvPr/>
          </p:nvSpPr>
          <p:spPr>
            <a:xfrm>
              <a:off x="405493" y="3381055"/>
              <a:ext cx="1129562" cy="106097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244600">
                <a:lnSpc>
                  <a:spcPct val="90000"/>
                </a:lnSpc>
                <a:spcAft>
                  <a:spcPct val="35000"/>
                </a:spcAft>
              </a:pPr>
              <a:r>
                <a:rPr lang="zh-TW" altLang="en-US"/>
                <a:t>完整性</a:t>
              </a:r>
            </a:p>
          </p:txBody>
        </p:sp>
      </p:grpSp>
      <p:grpSp>
        <p:nvGrpSpPr>
          <p:cNvPr id="14" name="群組 13"/>
          <p:cNvGrpSpPr/>
          <p:nvPr/>
        </p:nvGrpSpPr>
        <p:grpSpPr>
          <a:xfrm>
            <a:off x="4011698" y="1412776"/>
            <a:ext cx="1882604" cy="1929050"/>
            <a:chOff x="3196385" y="-140667"/>
            <a:chExt cx="1882604" cy="1929050"/>
          </a:xfrm>
        </p:grpSpPr>
        <p:sp>
          <p:nvSpPr>
            <p:cNvPr id="15" name="橢圓 14"/>
            <p:cNvSpPr/>
            <p:nvPr/>
          </p:nvSpPr>
          <p:spPr>
            <a:xfrm>
              <a:off x="3196385" y="-140667"/>
              <a:ext cx="1882604" cy="1929050"/>
            </a:xfrm>
            <a:prstGeom prst="ellipse">
              <a:avLst/>
            </a:prstGeom>
            <a:solidFill>
              <a:srgbClr val="FF0000">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p:txBody>
        </p:sp>
        <p:sp>
          <p:nvSpPr>
            <p:cNvPr id="16" name="橢圓 4"/>
            <p:cNvSpPr txBox="1"/>
            <p:nvPr/>
          </p:nvSpPr>
          <p:spPr>
            <a:xfrm>
              <a:off x="3447399" y="388541"/>
              <a:ext cx="1380576" cy="86807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244600">
                <a:lnSpc>
                  <a:spcPct val="90000"/>
                </a:lnSpc>
                <a:spcAft>
                  <a:spcPct val="35000"/>
                </a:spcAft>
              </a:pPr>
              <a:r>
                <a:rPr lang="zh-TW" altLang="en-US"/>
                <a:t>可用性</a:t>
              </a:r>
            </a:p>
          </p:txBody>
        </p:sp>
      </p:grpSp>
      <p:grpSp>
        <p:nvGrpSpPr>
          <p:cNvPr id="17" name="群組 16"/>
          <p:cNvGrpSpPr/>
          <p:nvPr/>
        </p:nvGrpSpPr>
        <p:grpSpPr>
          <a:xfrm>
            <a:off x="6835604" y="3999726"/>
            <a:ext cx="1882604" cy="1929050"/>
            <a:chOff x="6346995" y="2930287"/>
            <a:chExt cx="1882604" cy="1929050"/>
          </a:xfrm>
        </p:grpSpPr>
        <p:sp>
          <p:nvSpPr>
            <p:cNvPr id="18" name="橢圓 17"/>
            <p:cNvSpPr/>
            <p:nvPr/>
          </p:nvSpPr>
          <p:spPr>
            <a:xfrm>
              <a:off x="6346995" y="2930287"/>
              <a:ext cx="1882604" cy="1929050"/>
            </a:xfrm>
            <a:prstGeom prst="ellipse">
              <a:avLst/>
            </a:prstGeom>
            <a:solidFill>
              <a:srgbClr val="0070C0">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p:txBody>
        </p:sp>
        <p:sp>
          <p:nvSpPr>
            <p:cNvPr id="19" name="橢圓 4"/>
            <p:cNvSpPr txBox="1"/>
            <p:nvPr/>
          </p:nvSpPr>
          <p:spPr>
            <a:xfrm>
              <a:off x="6723516" y="3364323"/>
              <a:ext cx="1129562" cy="106097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244600">
                <a:lnSpc>
                  <a:spcPct val="90000"/>
                </a:lnSpc>
                <a:spcAft>
                  <a:spcPct val="35000"/>
                </a:spcAft>
              </a:pPr>
              <a:r>
                <a:rPr lang="zh-TW" altLang="en-US"/>
                <a:t>機密性</a:t>
              </a:r>
            </a:p>
          </p:txBody>
        </p:sp>
      </p:grpSp>
      <p:cxnSp>
        <p:nvCxnSpPr>
          <p:cNvPr id="21" name="直線單箭頭接點 20"/>
          <p:cNvCxnSpPr>
            <a:stCxn id="12" idx="6"/>
            <a:endCxn id="7" idx="2"/>
          </p:cNvCxnSpPr>
          <p:nvPr/>
        </p:nvCxnSpPr>
        <p:spPr>
          <a:xfrm>
            <a:off x="3266898" y="4964252"/>
            <a:ext cx="749999" cy="1989"/>
          </a:xfrm>
          <a:prstGeom prst="straightConnector1">
            <a:avLst/>
          </a:prstGeom>
          <a:ln w="762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18" idx="2"/>
            <a:endCxn id="7" idx="6"/>
          </p:cNvCxnSpPr>
          <p:nvPr/>
        </p:nvCxnSpPr>
        <p:spPr>
          <a:xfrm flipH="1">
            <a:off x="5899500" y="4964252"/>
            <a:ext cx="936104" cy="1989"/>
          </a:xfrm>
          <a:prstGeom prst="straightConnector1">
            <a:avLst/>
          </a:prstGeom>
          <a:ln w="762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15" idx="4"/>
            <a:endCxn id="7" idx="0"/>
          </p:cNvCxnSpPr>
          <p:nvPr/>
        </p:nvCxnSpPr>
        <p:spPr>
          <a:xfrm>
            <a:off x="4953000" y="3341827"/>
            <a:ext cx="5198" cy="659889"/>
          </a:xfrm>
          <a:prstGeom prst="straightConnector1">
            <a:avLst/>
          </a:prstGeom>
          <a:ln w="762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147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損害通常來自多個弱點的疊加</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120</a:t>
            </a:fld>
            <a:endParaRPr lang="zh-TW" altLang="en-US"/>
          </a:p>
        </p:txBody>
      </p:sp>
      <p:pic>
        <p:nvPicPr>
          <p:cNvPr id="6" name="圖片 5"/>
          <p:cNvPicPr>
            <a:picLocks noChangeAspect="1"/>
          </p:cNvPicPr>
          <p:nvPr/>
        </p:nvPicPr>
        <p:blipFill>
          <a:blip r:embed="rId2"/>
          <a:stretch>
            <a:fillRect/>
          </a:stretch>
        </p:blipFill>
        <p:spPr>
          <a:xfrm>
            <a:off x="681038" y="1792188"/>
            <a:ext cx="7553325" cy="4163616"/>
          </a:xfrm>
          <a:prstGeom prst="rect">
            <a:avLst/>
          </a:prstGeom>
        </p:spPr>
      </p:pic>
    </p:spTree>
    <p:extLst>
      <p:ext uri="{BB962C8B-B14F-4D97-AF65-F5344CB8AC3E}">
        <p14:creationId xmlns:p14="http://schemas.microsoft.com/office/powerpoint/2010/main" val="2890145947"/>
      </p:ext>
    </p:extLst>
  </p:cSld>
  <p:clrMapOvr>
    <a:masterClrMapping/>
  </p:clrMapOvr>
  <p:transition/>
  <p:timing/>
</p:sld>
</file>

<file path=ppt/slides/slide1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OT</a:t>
            </a:r>
            <a:r>
              <a:rPr lang="zh-TW" altLang="en-US"/>
              <a:t>資安挑戰</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121</a:t>
            </a:fld>
            <a:endParaRPr lang="zh-TW" altLang="en-US"/>
          </a:p>
        </p:txBody>
      </p:sp>
      <p:pic>
        <p:nvPicPr>
          <p:cNvPr id="6" name="圖片 5"/>
          <p:cNvPicPr>
            <a:picLocks noChangeAspect="1"/>
          </p:cNvPicPr>
          <p:nvPr/>
        </p:nvPicPr>
        <p:blipFill>
          <a:blip r:embed="rId2"/>
          <a:stretch>
            <a:fillRect/>
          </a:stretch>
        </p:blipFill>
        <p:spPr>
          <a:xfrm>
            <a:off x="681038" y="1815634"/>
            <a:ext cx="8543925" cy="3289102"/>
          </a:xfrm>
          <a:prstGeom prst="rect">
            <a:avLst/>
          </a:prstGeom>
        </p:spPr>
      </p:pic>
    </p:spTree>
    <p:extLst>
      <p:ext uri="{BB962C8B-B14F-4D97-AF65-F5344CB8AC3E}">
        <p14:creationId xmlns:p14="http://schemas.microsoft.com/office/powerpoint/2010/main" val="657711141"/>
      </p:ext>
    </p:extLst>
  </p:cSld>
  <p:clrMapOvr>
    <a:masterClrMapping/>
  </p:clrMapOvr>
  <p:transition/>
  <p:timing/>
</p:sld>
</file>

<file path=ppt/slides/slide1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因應</a:t>
            </a:r>
            <a:r>
              <a:rPr lang="en-US" altLang="zh-TW"/>
              <a:t>OT</a:t>
            </a:r>
            <a:r>
              <a:rPr lang="zh-TW" altLang="en-US"/>
              <a:t>資安挑戰之切入點</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122</a:t>
            </a:fld>
            <a:endParaRPr lang="zh-TW" altLang="en-US"/>
          </a:p>
        </p:txBody>
      </p:sp>
      <p:pic>
        <p:nvPicPr>
          <p:cNvPr id="6" name="圖片 5"/>
          <p:cNvPicPr>
            <a:picLocks noChangeAspect="1"/>
          </p:cNvPicPr>
          <p:nvPr/>
        </p:nvPicPr>
        <p:blipFill>
          <a:blip r:embed="rId2"/>
          <a:stretch>
            <a:fillRect/>
          </a:stretch>
        </p:blipFill>
        <p:spPr>
          <a:xfrm>
            <a:off x="681038" y="1815405"/>
            <a:ext cx="8543925" cy="4078486"/>
          </a:xfrm>
          <a:prstGeom prst="rect">
            <a:avLst/>
          </a:prstGeom>
        </p:spPr>
      </p:pic>
    </p:spTree>
    <p:extLst>
      <p:ext uri="{BB962C8B-B14F-4D97-AF65-F5344CB8AC3E}">
        <p14:creationId xmlns:p14="http://schemas.microsoft.com/office/powerpoint/2010/main" val="2316655042"/>
      </p:ext>
    </p:extLst>
  </p:cSld>
  <p:clrMapOvr>
    <a:masterClrMapping/>
  </p:clrMapOvr>
  <p:transition/>
  <p:timing/>
</p:sld>
</file>

<file path=ppt/slides/slide1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因應</a:t>
            </a:r>
            <a:r>
              <a:rPr lang="en-US" altLang="zh-TW"/>
              <a:t>OT</a:t>
            </a:r>
            <a:r>
              <a:rPr lang="zh-TW" altLang="en-US"/>
              <a:t>資安挑戰之切入點</a:t>
            </a:r>
            <a:r>
              <a:rPr lang="en-US" altLang="zh-TW"/>
              <a:t>-</a:t>
            </a:r>
            <a:r>
              <a:rPr lang="zh-TW" altLang="en-US"/>
              <a:t>資產</a:t>
            </a:r>
          </a:p>
        </p:txBody>
      </p:sp>
      <p:sp>
        <p:nvSpPr>
          <p:cNvPr id="3" name="內容版面配置區 2"/>
          <p:cNvSpPr>
            <a:spLocks noGrp="1"/>
          </p:cNvSpPr>
          <p:nvPr>
            <p:ph idx="1"/>
          </p:nvPr>
        </p:nvSpPr>
        <p:spPr>
          <a:xfrm>
            <a:off x="-1239688" y="1250553"/>
            <a:ext cx="8543925" cy="390595"/>
          </a:xfrm>
        </p:spPr>
        <p:txBody>
          <a:bodyPr/>
          <a:lstStyle/>
          <a:p>
            <a:pPr algn="ctr"/>
            <a:r>
              <a:rPr lang="zh-TW" altLang="en-US"/>
              <a:t>提高資產可視性</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123</a:t>
            </a:fld>
            <a:endParaRPr lang="zh-TW" altLang="en-US"/>
          </a:p>
        </p:txBody>
      </p:sp>
      <p:pic>
        <p:nvPicPr>
          <p:cNvPr id="5" name="圖片 4"/>
          <p:cNvPicPr>
            <a:picLocks noChangeAspect="1"/>
          </p:cNvPicPr>
          <p:nvPr/>
        </p:nvPicPr>
        <p:blipFill>
          <a:blip r:embed="rId2"/>
          <a:stretch>
            <a:fillRect/>
          </a:stretch>
        </p:blipFill>
        <p:spPr>
          <a:xfrm>
            <a:off x="1230510" y="2301570"/>
            <a:ext cx="7514630" cy="3601687"/>
          </a:xfrm>
          <a:prstGeom prst="rect">
            <a:avLst/>
          </a:prstGeom>
        </p:spPr>
      </p:pic>
    </p:spTree>
    <p:extLst>
      <p:ext uri="{BB962C8B-B14F-4D97-AF65-F5344CB8AC3E}">
        <p14:creationId xmlns:p14="http://schemas.microsoft.com/office/powerpoint/2010/main" val="2634796132"/>
      </p:ext>
    </p:extLst>
  </p:cSld>
  <p:clrMapOvr>
    <a:masterClrMapping/>
  </p:clrMapOvr>
  <p:transition/>
  <p:timing/>
</p:sld>
</file>

<file path=ppt/slides/slide1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因應</a:t>
            </a:r>
            <a:r>
              <a:rPr lang="en-US" altLang="zh-TW"/>
              <a:t>OT</a:t>
            </a:r>
            <a:r>
              <a:rPr lang="zh-TW" altLang="en-US"/>
              <a:t>資安挑戰之切入點</a:t>
            </a:r>
            <a:r>
              <a:rPr lang="en-US" altLang="zh-TW"/>
              <a:t>-</a:t>
            </a:r>
            <a:r>
              <a:rPr lang="zh-TW" altLang="en-US"/>
              <a:t>感知</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124</a:t>
            </a:fld>
            <a:endParaRPr lang="zh-TW" altLang="en-US"/>
          </a:p>
        </p:txBody>
      </p:sp>
      <p:grpSp>
        <p:nvGrpSpPr>
          <p:cNvPr id="7" name="群組 6"/>
          <p:cNvGrpSpPr/>
          <p:nvPr/>
        </p:nvGrpSpPr>
        <p:grpSpPr>
          <a:xfrm>
            <a:off x="681037" y="1570735"/>
            <a:ext cx="8543925" cy="4251517"/>
            <a:chOff x="838200" y="1443318"/>
            <a:chExt cx="9077325" cy="5232636"/>
          </a:xfrm>
        </p:grpSpPr>
        <p:pic>
          <p:nvPicPr>
            <p:cNvPr id="5" name="圖片 4"/>
            <p:cNvPicPr>
              <a:picLocks noChangeAspect="1"/>
            </p:cNvPicPr>
            <p:nvPr/>
          </p:nvPicPr>
          <p:blipFill>
            <a:blip r:embed="rId2"/>
            <a:stretch>
              <a:fillRect/>
            </a:stretch>
          </p:blipFill>
          <p:spPr>
            <a:xfrm>
              <a:off x="838200" y="1443318"/>
              <a:ext cx="9077325" cy="5232636"/>
            </a:xfrm>
            <a:prstGeom prst="rect">
              <a:avLst/>
            </a:prstGeom>
          </p:spPr>
        </p:pic>
        <p:sp>
          <p:nvSpPr>
            <p:cNvPr id="6" name="矩形 5"/>
            <p:cNvSpPr/>
            <p:nvPr/>
          </p:nvSpPr>
          <p:spPr>
            <a:xfrm>
              <a:off x="7724775" y="5934075"/>
              <a:ext cx="2190750" cy="7418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grpSp>
    </p:spTree>
    <p:extLst>
      <p:ext uri="{BB962C8B-B14F-4D97-AF65-F5344CB8AC3E}">
        <p14:creationId xmlns:p14="http://schemas.microsoft.com/office/powerpoint/2010/main" val="2530909"/>
      </p:ext>
    </p:extLst>
  </p:cSld>
  <p:clrMapOvr>
    <a:masterClrMapping/>
  </p:clrMapOvr>
  <p:transition/>
  <p:timing/>
</p:sld>
</file>

<file path=ppt/slides/slide1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因應</a:t>
            </a:r>
            <a:r>
              <a:rPr lang="en-US" altLang="zh-TW"/>
              <a:t>OT</a:t>
            </a:r>
            <a:r>
              <a:rPr lang="zh-TW" altLang="en-US"/>
              <a:t>資安挑戰之切入點</a:t>
            </a:r>
            <a:r>
              <a:rPr lang="en-US" altLang="zh-TW"/>
              <a:t>-</a:t>
            </a:r>
            <a:r>
              <a:rPr lang="zh-TW" altLang="en-US"/>
              <a:t>制度</a:t>
            </a:r>
          </a:p>
        </p:txBody>
      </p:sp>
      <p:sp>
        <p:nvSpPr>
          <p:cNvPr id="3" name="內容版面配置區 2"/>
          <p:cNvSpPr>
            <a:spLocks noGrp="1"/>
          </p:cNvSpPr>
          <p:nvPr>
            <p:ph idx="1"/>
          </p:nvPr>
        </p:nvSpPr>
        <p:spPr>
          <a:xfrm>
            <a:off x="-1455712" y="1390614"/>
            <a:ext cx="8543925" cy="375117"/>
          </a:xfrm>
        </p:spPr>
        <p:txBody>
          <a:bodyPr>
            <a:noAutofit/>
          </a:bodyPr>
          <a:lstStyle/>
          <a:p>
            <a:pPr marL="0" indent="0" algn="ctr">
              <a:buNone/>
            </a:pPr>
            <a:r>
              <a:rPr lang="zh-TW" altLang="en-US" sz="2800"/>
              <a:t>導入制度</a:t>
            </a:r>
            <a:r>
              <a:rPr lang="en-US" altLang="zh-TW" sz="2800"/>
              <a:t>&amp;</a:t>
            </a:r>
            <a:r>
              <a:rPr lang="zh-TW" altLang="en-US" sz="2800"/>
              <a:t>落實隔離機制</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125</a:t>
            </a:fld>
            <a:endParaRPr lang="zh-TW" altLang="en-US"/>
          </a:p>
        </p:txBody>
      </p:sp>
      <p:pic>
        <p:nvPicPr>
          <p:cNvPr id="5" name="圖片 4"/>
          <p:cNvPicPr>
            <a:picLocks noChangeAspect="1"/>
          </p:cNvPicPr>
          <p:nvPr/>
        </p:nvPicPr>
        <p:blipFill>
          <a:blip r:embed="rId2"/>
          <a:stretch>
            <a:fillRect/>
          </a:stretch>
        </p:blipFill>
        <p:spPr>
          <a:xfrm>
            <a:off x="920552" y="2175617"/>
            <a:ext cx="8379619" cy="3913822"/>
          </a:xfrm>
          <a:prstGeom prst="rect">
            <a:avLst/>
          </a:prstGeom>
        </p:spPr>
      </p:pic>
    </p:spTree>
    <p:extLst>
      <p:ext uri="{BB962C8B-B14F-4D97-AF65-F5344CB8AC3E}">
        <p14:creationId xmlns:p14="http://schemas.microsoft.com/office/powerpoint/2010/main" val="146848734"/>
      </p:ext>
    </p:extLst>
  </p:cSld>
  <p:clrMapOvr>
    <a:masterClrMapping/>
  </p:clrMapOvr>
  <p:transition/>
  <p:timing/>
</p:sld>
</file>

<file path=ppt/slides/slide1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因應</a:t>
            </a:r>
            <a:r>
              <a:rPr lang="en-US" altLang="zh-TW"/>
              <a:t>OT</a:t>
            </a:r>
            <a:r>
              <a:rPr lang="zh-TW" altLang="en-US"/>
              <a:t>資安挑戰之切入點</a:t>
            </a:r>
            <a:r>
              <a:rPr lang="en-US" altLang="zh-TW"/>
              <a:t>-</a:t>
            </a:r>
            <a:r>
              <a:rPr lang="zh-TW" altLang="en-US"/>
              <a:t>人員</a:t>
            </a:r>
          </a:p>
        </p:txBody>
      </p:sp>
      <p:sp>
        <p:nvSpPr>
          <p:cNvPr id="3" name="內容版面配置區 2"/>
          <p:cNvSpPr>
            <a:spLocks noGrp="1"/>
          </p:cNvSpPr>
          <p:nvPr>
            <p:ph idx="1"/>
          </p:nvPr>
        </p:nvSpPr>
        <p:spPr>
          <a:xfrm>
            <a:off x="-1527720" y="1413354"/>
            <a:ext cx="8543925" cy="413812"/>
          </a:xfrm>
        </p:spPr>
        <p:txBody>
          <a:bodyPr/>
          <a:lstStyle/>
          <a:p>
            <a:pPr marL="0" indent="0" algn="ctr">
              <a:buNone/>
            </a:pPr>
            <a:r>
              <a:rPr lang="zh-TW" altLang="en-US"/>
              <a:t>教育訓練</a:t>
            </a:r>
            <a:r>
              <a:rPr lang="en-US" altLang="zh-TW"/>
              <a:t>&amp;</a:t>
            </a:r>
            <a:r>
              <a:rPr lang="zh-TW" altLang="en-US"/>
              <a:t>建立規範</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126</a:t>
            </a:fld>
            <a:endParaRPr lang="zh-TW" altLang="en-US"/>
          </a:p>
        </p:txBody>
      </p:sp>
      <p:pic>
        <p:nvPicPr>
          <p:cNvPr id="5" name="圖片 4"/>
          <p:cNvPicPr>
            <a:picLocks noChangeAspect="1"/>
          </p:cNvPicPr>
          <p:nvPr/>
        </p:nvPicPr>
        <p:blipFill>
          <a:blip r:embed="rId2"/>
          <a:stretch>
            <a:fillRect/>
          </a:stretch>
        </p:blipFill>
        <p:spPr>
          <a:xfrm>
            <a:off x="681038" y="2282450"/>
            <a:ext cx="8543925" cy="3661150"/>
          </a:xfrm>
          <a:prstGeom prst="rect">
            <a:avLst/>
          </a:prstGeom>
        </p:spPr>
      </p:pic>
    </p:spTree>
    <p:extLst>
      <p:ext uri="{BB962C8B-B14F-4D97-AF65-F5344CB8AC3E}">
        <p14:creationId xmlns:p14="http://schemas.microsoft.com/office/powerpoint/2010/main" val="1689804005"/>
      </p:ext>
    </p:extLst>
  </p:cSld>
  <p:clrMapOvr>
    <a:masterClrMapping/>
  </p:clrMapOvr>
  <p:transition/>
  <p:timing/>
</p:sld>
</file>

<file path=ppt/slides/slide1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OT</a:t>
            </a:r>
            <a:r>
              <a:rPr lang="zh-TW" altLang="en-US"/>
              <a:t>思維 </a:t>
            </a:r>
            <a:r>
              <a:rPr lang="en-US" altLang="zh-TW"/>
              <a:t>vs. IT</a:t>
            </a:r>
            <a:r>
              <a:rPr lang="zh-TW" altLang="en-US"/>
              <a:t>思維</a:t>
            </a:r>
          </a:p>
        </p:txBody>
      </p:sp>
      <p:sp>
        <p:nvSpPr>
          <p:cNvPr id="3" name="內容版面配置區 2"/>
          <p:cNvSpPr>
            <a:spLocks noGrp="1"/>
          </p:cNvSpPr>
          <p:nvPr>
            <p:ph idx="1"/>
          </p:nvPr>
        </p:nvSpPr>
        <p:spPr/>
        <p:txBody>
          <a:bodyPr/>
          <a:lstStyle/>
          <a:p>
            <a:pPr fontAlgn="base"/>
            <a:r>
              <a:rPr lang="zh-TW" altLang="en-US" sz="2800"/>
              <a:t>近期一家世界級的高科技公司，不慎讓病毒在廠區擴散，生產線被迫停機檢測數日，造成的出貨延遲、營收短少等影響，預估達新台幣數十億元之譜！對這家公司來說，金錢損失事小，商譽受損才是天大的打擊。除了立即與下單客戶密切協商新的交貨時程，儘快追上進度之外，</a:t>
            </a:r>
            <a:r>
              <a:rPr lang="en-US" altLang="zh-TW" sz="2800"/>
              <a:t>CEO</a:t>
            </a:r>
            <a:r>
              <a:rPr lang="zh-TW" altLang="en-US" sz="2800"/>
              <a:t>更得親率高階主管站上第一線，對監管機關、分析機構與媒體解釋事件始末和處理進度。</a:t>
            </a:r>
          </a:p>
          <a:p>
            <a:pPr fontAlgn="base"/>
            <a:r>
              <a:rPr lang="zh-TW" altLang="en-US" sz="2800"/>
              <a:t>雖然此次事件直接的肇事原因，指向廠區安裝人員沒有按照</a:t>
            </a:r>
            <a:r>
              <a:rPr lang="en-US" altLang="zh-TW" sz="2800"/>
              <a:t>SOP</a:t>
            </a:r>
            <a:r>
              <a:rPr lang="zh-TW" altLang="en-US" sz="2800"/>
              <a:t>執行病毒檢測，就把新機台接上廠區內部網路，造成病毒擴散。但其呈現的背後結構性問題，正是</a:t>
            </a:r>
            <a:r>
              <a:rPr lang="en-US" altLang="zh-TW" sz="2800"/>
              <a:t>OT</a:t>
            </a:r>
            <a:r>
              <a:rPr lang="zh-TW" altLang="en-US" sz="2800"/>
              <a:t>（</a:t>
            </a:r>
            <a:r>
              <a:rPr lang="en-US" altLang="zh-TW" sz="2800"/>
              <a:t>Operational Technology</a:t>
            </a:r>
            <a:r>
              <a:rPr lang="zh-TW" altLang="en-US" sz="2800"/>
              <a:t>）領域，也就是工廠生產製造系統的安全防護難題</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127</a:t>
            </a:fld>
            <a:endParaRPr lang="zh-TW" altLang="en-US"/>
          </a:p>
        </p:txBody>
      </p:sp>
    </p:spTree>
    <p:extLst>
      <p:ext uri="{BB962C8B-B14F-4D97-AF65-F5344CB8AC3E}">
        <p14:creationId xmlns:p14="http://schemas.microsoft.com/office/powerpoint/2010/main" val="4177431632"/>
      </p:ext>
    </p:extLst>
  </p:cSld>
  <p:clrMapOvr>
    <a:masterClrMapping/>
  </p:clrMapOvr>
  <p:transition/>
  <p:timing/>
</p:sld>
</file>

<file path=ppt/slides/slide1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OT</a:t>
            </a:r>
            <a:r>
              <a:rPr lang="zh-TW" altLang="en-US"/>
              <a:t>思維 </a:t>
            </a:r>
            <a:r>
              <a:rPr lang="en-US" altLang="zh-TW"/>
              <a:t>vs. IT</a:t>
            </a:r>
            <a:r>
              <a:rPr lang="zh-TW" altLang="en-US"/>
              <a:t>思維</a:t>
            </a:r>
          </a:p>
        </p:txBody>
      </p:sp>
      <p:sp>
        <p:nvSpPr>
          <p:cNvPr id="3" name="內容版面配置區 2"/>
          <p:cNvSpPr>
            <a:spLocks noGrp="1"/>
          </p:cNvSpPr>
          <p:nvPr>
            <p:ph idx="1"/>
          </p:nvPr>
        </p:nvSpPr>
        <p:spPr/>
        <p:txBody>
          <a:bodyPr/>
          <a:lstStyle/>
          <a:p>
            <a:pPr fontAlgn="base"/>
            <a:r>
              <a:rPr lang="zh-TW" altLang="en-US" sz="2800"/>
              <a:t>對製造業而言，常認為只要將工廠生產系統的網段隔開，與辦公</a:t>
            </a:r>
            <a:r>
              <a:rPr lang="en-US" altLang="zh-TW" sz="2800"/>
              <a:t>OA</a:t>
            </a:r>
            <a:r>
              <a:rPr lang="zh-TW" altLang="en-US" sz="2800"/>
              <a:t>網路及外部</a:t>
            </a:r>
            <a:r>
              <a:rPr lang="en-US" altLang="zh-TW" sz="2800"/>
              <a:t>Internet</a:t>
            </a:r>
            <a:r>
              <a:rPr lang="zh-TW" altLang="en-US" sz="2800"/>
              <a:t>隔離，加個防火牆，就能免於攻擊威脅，但怕就怕禍起蕭牆。現今仍有許多基於</a:t>
            </a:r>
            <a:r>
              <a:rPr lang="en-US" altLang="zh-TW" sz="2800"/>
              <a:t>Windows XP/Windows 7</a:t>
            </a:r>
            <a:r>
              <a:rPr lang="zh-TW" altLang="en-US" sz="2800"/>
              <a:t>舊版作業系統的機台設備在生產線上運行。基於生產線穩定性的考量，這些機台設備多半保持當初導入時的設定，不敢輕易將作業系統升級，也未能落實安裝最新的漏洞修補程式，形同毫不設防。一旦攻擊感染源有機會侵入生產網路內部，反而更能恣意肆虐，一發不可收拾！</a:t>
            </a:r>
          </a:p>
          <a:p>
            <a:pPr fontAlgn="base"/>
            <a:r>
              <a:rPr lang="zh-TW" altLang="en-US" sz="2800"/>
              <a:t>為什麼廠區內的</a:t>
            </a:r>
            <a:r>
              <a:rPr lang="en-US" altLang="zh-TW" sz="2800"/>
              <a:t>OT</a:t>
            </a:r>
            <a:r>
              <a:rPr lang="zh-TW" altLang="en-US" sz="2800"/>
              <a:t>機台設備，不能像</a:t>
            </a:r>
            <a:r>
              <a:rPr lang="en-US" altLang="zh-TW" sz="2800"/>
              <a:t>IT</a:t>
            </a:r>
            <a:r>
              <a:rPr lang="zh-TW" altLang="en-US" sz="2800"/>
              <a:t>管理辦公</a:t>
            </a:r>
            <a:r>
              <a:rPr lang="en-US" altLang="zh-TW" sz="2800"/>
              <a:t>OA</a:t>
            </a:r>
            <a:r>
              <a:rPr lang="zh-TW" altLang="en-US" sz="2800"/>
              <a:t>環境那樣，及時安裝該有的修補程式呢？這肇因於</a:t>
            </a:r>
            <a:r>
              <a:rPr lang="en-US" altLang="zh-TW" sz="2800"/>
              <a:t>IT</a:t>
            </a:r>
            <a:r>
              <a:rPr lang="zh-TW" altLang="en-US" sz="2800"/>
              <a:t>與</a:t>
            </a:r>
            <a:r>
              <a:rPr lang="en-US" altLang="zh-TW" sz="2800"/>
              <a:t>OT</a:t>
            </a:r>
            <a:r>
              <a:rPr lang="zh-TW" altLang="en-US" sz="2800"/>
              <a:t>的不同思維</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128</a:t>
            </a:fld>
            <a:endParaRPr lang="zh-TW" altLang="en-US"/>
          </a:p>
        </p:txBody>
      </p:sp>
    </p:spTree>
    <p:extLst>
      <p:ext uri="{BB962C8B-B14F-4D97-AF65-F5344CB8AC3E}">
        <p14:creationId xmlns:p14="http://schemas.microsoft.com/office/powerpoint/2010/main" val="3637790350"/>
      </p:ext>
    </p:extLst>
  </p:cSld>
  <p:clrMapOvr>
    <a:masterClrMapping/>
  </p:clrMapOvr>
  <p:transition/>
  <p:timing/>
</p:sld>
</file>

<file path=ppt/slides/slide1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OT</a:t>
            </a:r>
            <a:r>
              <a:rPr lang="zh-TW" altLang="en-US"/>
              <a:t>思維 </a:t>
            </a:r>
            <a:r>
              <a:rPr lang="en-US" altLang="zh-TW"/>
              <a:t>vs. IT</a:t>
            </a:r>
            <a:r>
              <a:rPr lang="zh-TW" altLang="en-US"/>
              <a:t>思維</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129</a:t>
            </a:fld>
            <a:endParaRPr lang="zh-TW" altLang="en-US"/>
          </a:p>
        </p:txBody>
      </p:sp>
      <p:pic>
        <p:nvPicPr>
          <p:cNvPr id="6" name="圖片 5"/>
          <p:cNvPicPr>
            <a:picLocks noChangeAspect="1"/>
          </p:cNvPicPr>
          <p:nvPr/>
        </p:nvPicPr>
        <p:blipFill>
          <a:blip r:embed="rId2"/>
          <a:stretch>
            <a:fillRect/>
          </a:stretch>
        </p:blipFill>
        <p:spPr>
          <a:xfrm>
            <a:off x="681038" y="1749624"/>
            <a:ext cx="8737402" cy="3761184"/>
          </a:xfrm>
          <a:prstGeom prst="rect">
            <a:avLst/>
          </a:prstGeom>
        </p:spPr>
      </p:pic>
    </p:spTree>
    <p:extLst>
      <p:ext uri="{BB962C8B-B14F-4D97-AF65-F5344CB8AC3E}">
        <p14:creationId xmlns:p14="http://schemas.microsoft.com/office/powerpoint/2010/main" val="584415952"/>
      </p:ext>
    </p:extLst>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3666" name="標題 1"/>
          <p:cNvSpPr>
            <a:spLocks noGrp="1"/>
          </p:cNvSpPr>
          <p:nvPr>
            <p:ph type="title"/>
          </p:nvPr>
        </p:nvSpPr>
        <p:spPr>
          <a:xfrm>
            <a:off x="838200" y="274639"/>
            <a:ext cx="8229600" cy="706437"/>
          </a:xfrm>
        </p:spPr>
        <p:txBody>
          <a:bodyPr/>
          <a:lstStyle/>
          <a:p>
            <a:pPr eaLnBrk="1" hangingPunct="1"/>
            <a:r>
              <a:rPr lang="en-US" altLang="zh-TW" smtClean="0"/>
              <a:t>CIA</a:t>
            </a:r>
            <a:endParaRPr lang="zh-TW" altLang="en-US" smtClean="0"/>
          </a:p>
        </p:txBody>
      </p:sp>
      <p:sp>
        <p:nvSpPr>
          <p:cNvPr id="12291" name="內容版面配置區 2"/>
          <p:cNvSpPr>
            <a:spLocks noGrp="1"/>
          </p:cNvSpPr>
          <p:nvPr>
            <p:ph idx="1"/>
          </p:nvPr>
        </p:nvSpPr>
        <p:spPr/>
        <p:txBody>
          <a:bodyPr/>
          <a:lstStyle/>
          <a:p>
            <a:pPr marL="420688" indent="-420688" algn="just">
              <a:defRPr/>
            </a:pPr>
            <a:r>
              <a:rPr lang="en-US" altLang="zh-TW" kern="1200" smtClean="0"/>
              <a:t>Availability</a:t>
            </a:r>
            <a:r>
              <a:rPr lang="en-US" altLang="zh-TW" kern="1200"/>
              <a:t>(</a:t>
            </a:r>
            <a:r>
              <a:rPr lang="zh-TW" altLang="en-US" kern="1200"/>
              <a:t>可用性</a:t>
            </a:r>
            <a:r>
              <a:rPr lang="en-US" altLang="zh-TW" kern="1200"/>
              <a:t>)</a:t>
            </a:r>
          </a:p>
          <a:p>
            <a:pPr lvl="1">
              <a:defRPr/>
            </a:pPr>
            <a:r>
              <a:rPr lang="zh-TW" altLang="en-US" smtClean="0"/>
              <a:t>可用性原則在於保護用戶對數據或資源訪問時，需確保可靠性</a:t>
            </a:r>
            <a:r>
              <a:rPr lang="en-US" altLang="zh-TW" smtClean="0"/>
              <a:t>(Reliability)</a:t>
            </a:r>
            <a:r>
              <a:rPr lang="zh-TW" altLang="en-US" smtClean="0"/>
              <a:t>與即時性</a:t>
            </a:r>
            <a:r>
              <a:rPr lang="en-US" altLang="zh-TW" smtClean="0"/>
              <a:t>(Timely)</a:t>
            </a:r>
            <a:r>
              <a:rPr lang="zh-TW" altLang="en-US" smtClean="0"/>
              <a:t>，且按預期的方式在可接受的性能水平上運行，不會因為要確保檔案的機密性、完整</a:t>
            </a:r>
            <a:r>
              <a:rPr lang="zh-TW" altLang="en-US"/>
              <a:t>性</a:t>
            </a:r>
            <a:r>
              <a:rPr lang="zh-TW" altLang="en-US" smtClean="0"/>
              <a:t>，而導致喪失使用的便利性。</a:t>
            </a:r>
            <a:endParaRPr lang="en-US" altLang="zh-TW" smtClean="0"/>
          </a:p>
          <a:p>
            <a:pPr lvl="1">
              <a:defRPr/>
            </a:pPr>
            <a:r>
              <a:rPr lang="zh-TW" altLang="en-US" smtClean="0"/>
              <a:t>如軟、硬體的運行所需、可能影響營運的環境因素等，都屬於可用性要考慮的範疇。</a:t>
            </a:r>
            <a:endParaRPr lang="en-US" altLang="zh-TW" smtClean="0"/>
          </a:p>
        </p:txBody>
      </p:sp>
    </p:spTree>
    <p:extLst>
      <p:ext uri="{BB962C8B-B14F-4D97-AF65-F5344CB8AC3E}">
        <p14:creationId xmlns:p14="http://schemas.microsoft.com/office/powerpoint/2010/main" val="4236304168"/>
      </p:ext>
    </p:extLst>
  </p:cSld>
  <p:clrMapOvr>
    <a:masterClrMapping/>
  </p:clrMapOvr>
  <p:transition/>
  <p:timing/>
</p:sld>
</file>

<file path=ppt/slides/slide1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物聯網安全也應關注</a:t>
            </a:r>
          </a:p>
        </p:txBody>
      </p:sp>
      <p:sp>
        <p:nvSpPr>
          <p:cNvPr id="3" name="內容版面配置區 2"/>
          <p:cNvSpPr>
            <a:spLocks noGrp="1"/>
          </p:cNvSpPr>
          <p:nvPr>
            <p:ph idx="1"/>
          </p:nvPr>
        </p:nvSpPr>
        <p:spPr/>
        <p:txBody>
          <a:bodyPr/>
          <a:lstStyle/>
          <a:p>
            <a:pPr fontAlgn="base"/>
            <a:r>
              <a:rPr lang="zh-TW" altLang="en-US" sz="3200"/>
              <a:t>工業資安攻擊不只出現在工廠生產環境，也發生在實際運轉中的基礎設施系統，甚至是人們日常生活中使用到的智慧化</a:t>
            </a:r>
            <a:r>
              <a:rPr lang="en-US" altLang="zh-TW" sz="3200" err="1"/>
              <a:t>IoT</a:t>
            </a:r>
            <a:r>
              <a:rPr lang="zh-TW" altLang="en-US" sz="3200"/>
              <a:t>設備之中。</a:t>
            </a:r>
          </a:p>
          <a:p>
            <a:pPr fontAlgn="base"/>
            <a:r>
              <a:rPr lang="en-US" altLang="zh-TW" sz="3200"/>
              <a:t>2010</a:t>
            </a:r>
            <a:r>
              <a:rPr lang="zh-TW" altLang="en-US" sz="3200"/>
              <a:t>年，伊朗位於</a:t>
            </a:r>
            <a:r>
              <a:rPr lang="en-US" altLang="zh-TW" sz="3200" err="1"/>
              <a:t>Natanz</a:t>
            </a:r>
            <a:r>
              <a:rPr lang="zh-TW" altLang="en-US" sz="3200"/>
              <a:t>核設施工廠的西門子自動化設備被植入了</a:t>
            </a:r>
            <a:r>
              <a:rPr lang="en-US" altLang="zh-TW" sz="3200" err="1"/>
              <a:t>Stuxnet</a:t>
            </a:r>
            <a:r>
              <a:rPr lang="zh-TW" altLang="en-US" sz="3200"/>
              <a:t>病毒，控制了提煉濃縮鈾的離心機，表面上回報狀況正常，實際上卻操控離心機使其高速運轉而損壞，也因此導致伊朗</a:t>
            </a:r>
            <a:r>
              <a:rPr lang="en-US" altLang="zh-TW" sz="3200" err="1"/>
              <a:t>Buschehr</a:t>
            </a:r>
            <a:r>
              <a:rPr lang="zh-TW" altLang="en-US" sz="3200"/>
              <a:t>核電廠啟動時程延誤數月之久</a:t>
            </a:r>
          </a:p>
          <a:p>
            <a:endParaRPr lang="zh-TW" altLang="en-US" sz="32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130</a:t>
            </a:fld>
            <a:endParaRPr lang="zh-TW" altLang="en-US"/>
          </a:p>
        </p:txBody>
      </p:sp>
    </p:spTree>
    <p:extLst>
      <p:ext uri="{BB962C8B-B14F-4D97-AF65-F5344CB8AC3E}">
        <p14:creationId xmlns:p14="http://schemas.microsoft.com/office/powerpoint/2010/main" val="2817152520"/>
      </p:ext>
    </p:extLst>
  </p:cSld>
  <p:clrMapOvr>
    <a:masterClrMapping/>
  </p:clrMapOvr>
  <p:transition/>
  <p:timing/>
</p:sld>
</file>

<file path=ppt/slides/slide1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瞭解攻擊手法才能知己知彼</a:t>
            </a:r>
          </a:p>
        </p:txBody>
      </p:sp>
      <p:sp>
        <p:nvSpPr>
          <p:cNvPr id="3" name="內容版面配置區 2"/>
          <p:cNvSpPr>
            <a:spLocks noGrp="1"/>
          </p:cNvSpPr>
          <p:nvPr>
            <p:ph idx="1"/>
          </p:nvPr>
        </p:nvSpPr>
        <p:spPr/>
        <p:txBody>
          <a:bodyPr/>
          <a:lstStyle/>
          <a:p>
            <a:pPr fontAlgn="base"/>
            <a:r>
              <a:rPr lang="zh-TW" altLang="en-US" sz="2800"/>
              <a:t>想做好工業資安，當然應該徹底了解工業界的現況與常見的挑戰，方能對症下藥。在「</a:t>
            </a:r>
            <a:r>
              <a:rPr lang="en-US" altLang="zh-TW" sz="2800"/>
              <a:t>Security attacks on industrial control systems </a:t>
            </a:r>
            <a:r>
              <a:rPr lang="zh-TW" altLang="en-US" sz="2800"/>
              <a:t>（對工業控制系統的安全攻擊）」一文中分析了對工業界的</a:t>
            </a:r>
            <a:r>
              <a:rPr lang="en-US" altLang="zh-TW" sz="2800"/>
              <a:t>ICS</a:t>
            </a:r>
            <a:r>
              <a:rPr lang="zh-TW" altLang="en-US" sz="2800"/>
              <a:t>（工業控制系統）、</a:t>
            </a:r>
            <a:r>
              <a:rPr lang="en-US" altLang="zh-TW" sz="2800"/>
              <a:t>SCADA</a:t>
            </a:r>
            <a:r>
              <a:rPr lang="zh-TW" altLang="en-US" sz="2800"/>
              <a:t>（資料蒐集與監控系統）、</a:t>
            </a:r>
            <a:r>
              <a:rPr lang="en-US" altLang="zh-TW" sz="2800"/>
              <a:t>PLC</a:t>
            </a:r>
            <a:r>
              <a:rPr lang="zh-TW" altLang="en-US" sz="2800"/>
              <a:t>（可程式邏輯控制器）常見的攻擊手法，並建議完整的防禦之道，可協助讀者在工業資安這個議題上有更完整的視野。</a:t>
            </a:r>
          </a:p>
          <a:p>
            <a:pPr fontAlgn="base"/>
            <a:r>
              <a:rPr lang="zh-TW" altLang="en-US" sz="2800"/>
              <a:t>一般而言，現代</a:t>
            </a:r>
            <a:r>
              <a:rPr lang="en-US" altLang="zh-TW" sz="2800"/>
              <a:t>SCADA</a:t>
            </a:r>
            <a:r>
              <a:rPr lang="zh-TW" altLang="en-US" sz="2800"/>
              <a:t>系統攻擊的途徑，首先可透過人工，或是讓</a:t>
            </a:r>
            <a:r>
              <a:rPr lang="en-US" altLang="zh-TW" sz="2800"/>
              <a:t>SCADA</a:t>
            </a:r>
            <a:r>
              <a:rPr lang="zh-TW" altLang="en-US" sz="2800"/>
              <a:t>控制主機感染病毒，植入未經授權的控制程式。再來是對</a:t>
            </a:r>
            <a:r>
              <a:rPr lang="en-US" altLang="zh-TW" sz="2800"/>
              <a:t>SCADA</a:t>
            </a:r>
            <a:r>
              <a:rPr lang="zh-TW" altLang="en-US" sz="2800"/>
              <a:t>設備所在網段的通訊封包下手，因為</a:t>
            </a:r>
            <a:r>
              <a:rPr lang="en-US" altLang="zh-TW" sz="2800"/>
              <a:t>SCADA</a:t>
            </a:r>
            <a:r>
              <a:rPr lang="zh-TW" altLang="en-US" sz="2800"/>
              <a:t>使用的控制協議不具備加密機制，這可以讓攻擊者透過發送命令去控制</a:t>
            </a:r>
            <a:r>
              <a:rPr lang="en-US" altLang="zh-TW" sz="2800"/>
              <a:t>SCADA</a:t>
            </a:r>
            <a:r>
              <a:rPr lang="zh-TW" altLang="en-US" sz="2800"/>
              <a:t>設備</a:t>
            </a:r>
          </a:p>
          <a:p>
            <a:endParaRPr lang="zh-TW" altLang="en-US" sz="28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131</a:t>
            </a:fld>
            <a:endParaRPr lang="zh-TW" altLang="en-US"/>
          </a:p>
        </p:txBody>
      </p:sp>
    </p:spTree>
    <p:extLst>
      <p:ext uri="{BB962C8B-B14F-4D97-AF65-F5344CB8AC3E}">
        <p14:creationId xmlns:p14="http://schemas.microsoft.com/office/powerpoint/2010/main" val="4158906587"/>
      </p:ext>
    </p:extLst>
  </p:cSld>
  <p:clrMapOvr>
    <a:masterClrMapping/>
  </p:clrMapOvr>
  <p:transition/>
  <p:timing/>
</p:sld>
</file>

<file path=ppt/slides/slide1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瞭解攻擊手法才能知己知彼</a:t>
            </a:r>
          </a:p>
        </p:txBody>
      </p:sp>
      <p:sp>
        <p:nvSpPr>
          <p:cNvPr id="3" name="內容版面配置區 2"/>
          <p:cNvSpPr>
            <a:spLocks noGrp="1"/>
          </p:cNvSpPr>
          <p:nvPr>
            <p:ph idx="1"/>
          </p:nvPr>
        </p:nvSpPr>
        <p:spPr>
          <a:xfrm>
            <a:off x="200472" y="1268760"/>
            <a:ext cx="9361040" cy="4213692"/>
          </a:xfrm>
        </p:spPr>
        <p:txBody>
          <a:bodyPr>
            <a:noAutofit/>
          </a:bodyPr>
          <a:lstStyle/>
          <a:p>
            <a:r>
              <a:rPr lang="zh-TW" altLang="en-US" sz="2200"/>
              <a:t>目前常見的攻擊 </a:t>
            </a:r>
            <a:r>
              <a:rPr lang="en-US" altLang="zh-TW" sz="2200"/>
              <a:t>SCADA</a:t>
            </a:r>
            <a:r>
              <a:rPr lang="zh-TW" altLang="en-US" sz="2200"/>
              <a:t>方式有：</a:t>
            </a:r>
            <a:endParaRPr lang="en-US" altLang="zh-TW" sz="2200"/>
          </a:p>
          <a:p>
            <a:pPr lvl="1" fontAlgn="base"/>
            <a:r>
              <a:rPr lang="zh-TW" altLang="en-US" sz="2200"/>
              <a:t>緩衝區溢位（</a:t>
            </a:r>
            <a:r>
              <a:rPr lang="en-US" altLang="zh-TW" sz="2200"/>
              <a:t>Buffer Overflows</a:t>
            </a:r>
            <a:r>
              <a:rPr lang="zh-TW" altLang="en-US" sz="2200"/>
              <a:t>）攻擊</a:t>
            </a:r>
            <a:endParaRPr lang="en-US" altLang="zh-TW" sz="2200"/>
          </a:p>
          <a:p>
            <a:pPr lvl="1" fontAlgn="base"/>
            <a:r>
              <a:rPr lang="zh-TW" altLang="en-US" sz="2200"/>
              <a:t>魚叉式網路釣魚（</a:t>
            </a:r>
            <a:r>
              <a:rPr lang="en-US" altLang="zh-TW" sz="2200"/>
              <a:t>Spear Phishing</a:t>
            </a:r>
            <a:r>
              <a:rPr lang="zh-TW" altLang="en-US" sz="2200"/>
              <a:t>）攻擊</a:t>
            </a:r>
            <a:endParaRPr lang="en-US" altLang="zh-TW" sz="2200"/>
          </a:p>
          <a:p>
            <a:pPr lvl="1" fontAlgn="base"/>
            <a:r>
              <a:rPr lang="en-US" altLang="zh-TW" sz="2200"/>
              <a:t>SQL</a:t>
            </a:r>
            <a:r>
              <a:rPr lang="zh-TW" altLang="en-US" sz="2200"/>
              <a:t>資料隱碼（</a:t>
            </a:r>
            <a:r>
              <a:rPr lang="en-US" altLang="zh-TW" sz="2200"/>
              <a:t>SQL Injection</a:t>
            </a:r>
            <a:r>
              <a:rPr lang="zh-TW" altLang="en-US" sz="2200"/>
              <a:t>）攻擊</a:t>
            </a:r>
            <a:endParaRPr lang="en-US" altLang="zh-TW" sz="2200"/>
          </a:p>
          <a:p>
            <a:pPr lvl="1" fontAlgn="base"/>
            <a:r>
              <a:rPr lang="zh-TW" altLang="en-US" sz="2200"/>
              <a:t>分散式阻斷服務（</a:t>
            </a:r>
            <a:r>
              <a:rPr lang="en-US" altLang="zh-TW" sz="2200" err="1"/>
              <a:t>DDoS</a:t>
            </a:r>
            <a:r>
              <a:rPr lang="zh-TW" altLang="en-US" sz="2200"/>
              <a:t>）攻擊</a:t>
            </a:r>
            <a:endParaRPr lang="en-US" altLang="zh-TW" sz="2200"/>
          </a:p>
          <a:p>
            <a:pPr lvl="1" fontAlgn="base"/>
            <a:r>
              <a:rPr lang="zh-TW" altLang="en-US" sz="2200"/>
              <a:t>存取控制（</a:t>
            </a:r>
            <a:r>
              <a:rPr lang="en-US" altLang="zh-TW" sz="2200"/>
              <a:t>Access Controls</a:t>
            </a:r>
            <a:r>
              <a:rPr lang="zh-TW" altLang="en-US" sz="2200"/>
              <a:t>）</a:t>
            </a:r>
            <a:endParaRPr lang="en-US" altLang="zh-TW" sz="2200"/>
          </a:p>
          <a:p>
            <a:pPr fontAlgn="base"/>
            <a:r>
              <a:rPr lang="zh-TW" altLang="en-US" sz="2200"/>
              <a:t>而在</a:t>
            </a:r>
            <a:r>
              <a:rPr lang="en-US" altLang="zh-TW" sz="2200"/>
              <a:t>ICS</a:t>
            </a:r>
            <a:r>
              <a:rPr lang="zh-TW" altLang="en-US" sz="2200"/>
              <a:t>系統保護方面，重要的防禦方向包含詳細定義</a:t>
            </a:r>
            <a:r>
              <a:rPr lang="en-US" altLang="zh-TW" sz="2200"/>
              <a:t>ICS</a:t>
            </a:r>
            <a:r>
              <a:rPr lang="zh-TW" altLang="en-US" sz="2200"/>
              <a:t>相關的網路架構、應用程式、資料庫等等；阻絕任何可能的外部的侵入途徑，包含不安全的磁碟機、</a:t>
            </a:r>
            <a:r>
              <a:rPr lang="en-US" altLang="zh-TW" sz="2200"/>
              <a:t>USB</a:t>
            </a:r>
            <a:r>
              <a:rPr lang="zh-TW" altLang="en-US" sz="2200"/>
              <a:t>埠、無線網路、第三方網路等；加強存取控制，除非經過事先允許，否則不應該容許任何外界網路接觸到</a:t>
            </a:r>
            <a:r>
              <a:rPr lang="en-US" altLang="zh-TW" sz="2200"/>
              <a:t>ICS</a:t>
            </a:r>
            <a:r>
              <a:rPr lang="zh-TW" altLang="en-US" sz="2200"/>
              <a:t>網路；使用點對點</a:t>
            </a:r>
            <a:r>
              <a:rPr lang="en-US" altLang="zh-TW" sz="2200" err="1"/>
              <a:t>IPSec</a:t>
            </a:r>
            <a:r>
              <a:rPr lang="zh-TW" altLang="en-US" sz="2200"/>
              <a:t>或</a:t>
            </a:r>
            <a:r>
              <a:rPr lang="en-US" altLang="zh-TW" sz="2200"/>
              <a:t>SSL</a:t>
            </a:r>
            <a:r>
              <a:rPr lang="zh-TW" altLang="en-US" sz="2200"/>
              <a:t>技術，透過</a:t>
            </a:r>
            <a:r>
              <a:rPr lang="en-US" altLang="zh-TW" sz="2200"/>
              <a:t>VPN</a:t>
            </a:r>
            <a:r>
              <a:rPr lang="zh-TW" altLang="en-US" sz="2200"/>
              <a:t>保護所有遠端瀏覽；管控</a:t>
            </a:r>
            <a:r>
              <a:rPr lang="en-US" altLang="zh-TW" sz="2200"/>
              <a:t>ICS</a:t>
            </a:r>
            <a:r>
              <a:rPr lang="zh-TW" altLang="en-US" sz="2200"/>
              <a:t>功能，只留下最必要的，減少出錯機會；部署縱深防禦安全方案，例如威脅管理與下一代防火牆等方案；針對</a:t>
            </a:r>
            <a:r>
              <a:rPr lang="en-US" altLang="zh-TW" sz="2200"/>
              <a:t>ICS</a:t>
            </a:r>
            <a:r>
              <a:rPr lang="zh-TW" altLang="en-US" sz="2200"/>
              <a:t>關鍵應用部署監控和日誌記錄；管理並記錄所有的配置更改；定期監管；定期備份，建立快速回復機制；以及導入入侵偵測與預防系統（</a:t>
            </a:r>
            <a:r>
              <a:rPr lang="en-US" altLang="zh-TW" sz="2200"/>
              <a:t>IDPS</a:t>
            </a:r>
            <a:r>
              <a:rPr lang="zh-TW" altLang="en-US" sz="2200"/>
              <a:t>）解決方案</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132</a:t>
            </a:fld>
            <a:endParaRPr lang="zh-TW" altLang="en-US"/>
          </a:p>
        </p:txBody>
      </p:sp>
    </p:spTree>
    <p:extLst>
      <p:ext uri="{BB962C8B-B14F-4D97-AF65-F5344CB8AC3E}">
        <p14:creationId xmlns:p14="http://schemas.microsoft.com/office/powerpoint/2010/main" val="1837310198"/>
      </p:ext>
    </p:extLst>
  </p:cSld>
  <p:clrMapOvr>
    <a:masterClrMapping/>
  </p:clrMapOvr>
  <p:transition/>
  <p:timing/>
</p:sld>
</file>

<file path=ppt/slides/slide1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133</a:t>
            </a:fld>
            <a:endParaRPr lang="zh-TW" altLang="en-US"/>
          </a:p>
        </p:txBody>
      </p:sp>
      <p:pic>
        <p:nvPicPr>
          <p:cNvPr id="6" name="圖片 5"/>
          <p:cNvPicPr>
            <a:picLocks noChangeAspect="1"/>
          </p:cNvPicPr>
          <p:nvPr/>
        </p:nvPicPr>
        <p:blipFill>
          <a:blip r:embed="rId2"/>
          <a:stretch>
            <a:fillRect/>
          </a:stretch>
        </p:blipFill>
        <p:spPr>
          <a:xfrm>
            <a:off x="1064568" y="1556791"/>
            <a:ext cx="7848872" cy="4995813"/>
          </a:xfrm>
          <a:prstGeom prst="rect">
            <a:avLst/>
          </a:prstGeom>
        </p:spPr>
      </p:pic>
    </p:spTree>
    <p:extLst>
      <p:ext uri="{BB962C8B-B14F-4D97-AF65-F5344CB8AC3E}">
        <p14:creationId xmlns:p14="http://schemas.microsoft.com/office/powerpoint/2010/main" val="4215842600"/>
      </p:ext>
    </p:extLst>
  </p:cSld>
  <p:clrMapOvr>
    <a:masterClrMapping/>
  </p:clrMapOvr>
  <p:transition/>
  <p:timing/>
</p:sld>
</file>

<file path=ppt/slides/slide1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134</a:t>
            </a:fld>
            <a:endParaRPr lang="zh-TW" altLang="en-US"/>
          </a:p>
        </p:txBody>
      </p:sp>
      <p:pic>
        <p:nvPicPr>
          <p:cNvPr id="5" name="圖片 4"/>
          <p:cNvPicPr>
            <a:picLocks noChangeAspect="1"/>
          </p:cNvPicPr>
          <p:nvPr/>
        </p:nvPicPr>
        <p:blipFill>
          <a:blip r:embed="rId2"/>
          <a:stretch>
            <a:fillRect/>
          </a:stretch>
        </p:blipFill>
        <p:spPr>
          <a:xfrm>
            <a:off x="681036" y="1412776"/>
            <a:ext cx="8448427" cy="4999484"/>
          </a:xfrm>
          <a:prstGeom prst="rect">
            <a:avLst/>
          </a:prstGeom>
        </p:spPr>
      </p:pic>
    </p:spTree>
    <p:extLst>
      <p:ext uri="{BB962C8B-B14F-4D97-AF65-F5344CB8AC3E}">
        <p14:creationId xmlns:p14="http://schemas.microsoft.com/office/powerpoint/2010/main" val="1435995723"/>
      </p:ext>
    </p:extLst>
  </p:cSld>
  <p:clrMapOvr>
    <a:masterClrMapping/>
  </p:clrMapOvr>
  <p:transition/>
  <p:timing/>
</p:sld>
</file>

<file path=ppt/slides/slide1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 name="標題 7"/>
          <p:cNvSpPr>
            <a:spLocks noGrp="1"/>
          </p:cNvSpPr>
          <p:nvPr>
            <p:ph type="ctrTitle"/>
          </p:nvPr>
        </p:nvSpPr>
        <p:spPr/>
        <p:txBody>
          <a:bodyPr>
            <a:normAutofit/>
          </a:bodyPr>
          <a:lstStyle/>
          <a:p>
            <a:r>
              <a:rPr lang="zh-TW" altLang="en-US" b="1"/>
              <a:t>強化關鍵基礎設施的網路安全</a:t>
            </a:r>
            <a:endParaRPr lang="zh-TW" altLang="en-US"/>
          </a:p>
        </p:txBody>
      </p:sp>
      <p:sp>
        <p:nvSpPr>
          <p:cNvPr id="9" name="副標題 8"/>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135</a:t>
            </a:fld>
            <a:endParaRPr lang="zh-TW" altLang="en-US"/>
          </a:p>
        </p:txBody>
      </p:sp>
    </p:spTree>
    <p:extLst>
      <p:ext uri="{BB962C8B-B14F-4D97-AF65-F5344CB8AC3E}">
        <p14:creationId xmlns:p14="http://schemas.microsoft.com/office/powerpoint/2010/main" val="1114047863"/>
      </p:ext>
    </p:extLst>
  </p:cSld>
  <p:clrMapOvr>
    <a:masterClrMapping/>
  </p:clrMapOvr>
  <p:transition/>
  <p:timing/>
</p:sld>
</file>

<file path=ppt/slides/slide1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前言</a:t>
            </a:r>
          </a:p>
        </p:txBody>
      </p:sp>
      <p:sp>
        <p:nvSpPr>
          <p:cNvPr id="3" name="內容版面配置區 2"/>
          <p:cNvSpPr>
            <a:spLocks noGrp="1"/>
          </p:cNvSpPr>
          <p:nvPr>
            <p:ph idx="1"/>
          </p:nvPr>
        </p:nvSpPr>
        <p:spPr/>
        <p:txBody>
          <a:bodyPr/>
          <a:lstStyle/>
          <a:p>
            <a:r>
              <a:rPr lang="zh-TW" altLang="en-US" sz="3200"/>
              <a:t>從網際網路開始普及以來，至今已進入萬物聯網的時代，打破了許多實體的隔閡，然而，這樣無可抵擋的局勢，也衝擊到關鍵基礎設施（例如：發電廠、自來水處理廠、水庫）所在的網路環境，導致網路攻擊、惡意軟體滲透進去的機會大增，進而影響工業控制系統（</a:t>
            </a:r>
            <a:r>
              <a:rPr lang="en-US" altLang="zh-TW" sz="3200"/>
              <a:t>ICS</a:t>
            </a:r>
            <a:r>
              <a:rPr lang="zh-TW" altLang="en-US" sz="3200"/>
              <a:t>），或是監控與資料擷取系統（</a:t>
            </a:r>
            <a:r>
              <a:rPr lang="en-US" altLang="zh-TW" sz="3200"/>
              <a:t>SCADA</a:t>
            </a:r>
            <a:r>
              <a:rPr lang="zh-TW" altLang="en-US" sz="3200"/>
              <a:t>）的運作。而這樣的威脅在過去幾年已經實現，例如，</a:t>
            </a:r>
            <a:r>
              <a:rPr lang="en-US" altLang="zh-TW" sz="3200"/>
              <a:t>2010</a:t>
            </a:r>
            <a:r>
              <a:rPr lang="zh-TW" altLang="en-US" sz="3200"/>
              <a:t>年攻擊伊朗核電廠的</a:t>
            </a:r>
            <a:r>
              <a:rPr lang="en-US" altLang="zh-TW" sz="3200" err="1"/>
              <a:t>Stuxnet</a:t>
            </a:r>
            <a:r>
              <a:rPr lang="zh-TW" altLang="en-US" sz="3200"/>
              <a:t>，</a:t>
            </a:r>
            <a:r>
              <a:rPr lang="en-US" altLang="zh-TW" sz="3200"/>
              <a:t>2015</a:t>
            </a:r>
            <a:r>
              <a:rPr lang="zh-TW" altLang="en-US" sz="3200"/>
              <a:t>年底</a:t>
            </a:r>
            <a:r>
              <a:rPr lang="en-US" altLang="zh-TW" sz="3200"/>
              <a:t>Black Energy</a:t>
            </a:r>
            <a:r>
              <a:rPr lang="zh-TW" altLang="en-US" sz="3200"/>
              <a:t>攻擊烏克蘭發電廠，造成當地大停電</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136</a:t>
            </a:fld>
            <a:endParaRPr lang="zh-TW" altLang="en-US"/>
          </a:p>
        </p:txBody>
      </p:sp>
    </p:spTree>
    <p:extLst>
      <p:ext uri="{BB962C8B-B14F-4D97-AF65-F5344CB8AC3E}">
        <p14:creationId xmlns:p14="http://schemas.microsoft.com/office/powerpoint/2010/main" val="2553337483"/>
      </p:ext>
    </p:extLst>
  </p:cSld>
  <p:clrMapOvr>
    <a:masterClrMapping/>
  </p:clrMapOvr>
  <p:transition/>
  <p:timing/>
</p:sld>
</file>

<file path=ppt/slides/slide1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xfrm>
            <a:off x="167866" y="260648"/>
            <a:ext cx="9570268" cy="706090"/>
          </a:xfrm>
        </p:spPr>
        <p:txBody>
          <a:bodyPr>
            <a:normAutofit fontScale="90000"/>
          </a:bodyPr>
          <a:lstStyle/>
          <a:p>
            <a:r>
              <a:rPr lang="en-US" altLang="zh-TW" b="1"/>
              <a:t>ICS</a:t>
            </a:r>
            <a:r>
              <a:rPr lang="zh-TW" altLang="en-US" b="1"/>
              <a:t>的安全性不足，嚴重危害民眾的生命財產</a:t>
            </a:r>
            <a:endParaRPr lang="zh-TW" altLang="en-US"/>
          </a:p>
        </p:txBody>
      </p:sp>
      <p:sp>
        <p:nvSpPr>
          <p:cNvPr id="3" name="內容版面配置區 2"/>
          <p:cNvSpPr>
            <a:spLocks noGrp="1"/>
          </p:cNvSpPr>
          <p:nvPr>
            <p:ph idx="1"/>
          </p:nvPr>
        </p:nvSpPr>
        <p:spPr/>
        <p:txBody>
          <a:bodyPr/>
          <a:lstStyle/>
          <a:p>
            <a:r>
              <a:rPr lang="zh-TW" altLang="en-US"/>
              <a:t>普遍使用的</a:t>
            </a:r>
            <a:r>
              <a:rPr lang="en-US" altLang="zh-TW"/>
              <a:t>ICS</a:t>
            </a:r>
            <a:r>
              <a:rPr lang="zh-TW" altLang="en-US"/>
              <a:t>系統當中，有可能面臨哪些安全突發事件？由於危害到關鍵基礎設施的正常運作，這會導致人員死亡與受到嚴重傷害的風險，當然，系統的故障也會迫使生產效率降低，衝擊到環境生態；此外，也必須考慮到資料遺失或遭到竄改的情況，而公司的商譽、形象與財務，也有可能因此面臨損失</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137</a:t>
            </a:fld>
            <a:endParaRPr lang="zh-TW" altLang="en-US"/>
          </a:p>
        </p:txBody>
      </p:sp>
    </p:spTree>
    <p:extLst>
      <p:ext uri="{BB962C8B-B14F-4D97-AF65-F5344CB8AC3E}">
        <p14:creationId xmlns:p14="http://schemas.microsoft.com/office/powerpoint/2010/main" val="3964167289"/>
      </p:ext>
    </p:extLst>
  </p:cSld>
  <p:clrMapOvr>
    <a:masterClrMapping/>
  </p:clrMapOvr>
  <p:transition/>
  <p:timing/>
</p:sld>
</file>

<file path=ppt/slides/slide1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OT</a:t>
            </a:r>
            <a:r>
              <a:rPr lang="zh-TW" altLang="en-US" b="1"/>
              <a:t>與</a:t>
            </a:r>
            <a:r>
              <a:rPr lang="en-US" altLang="zh-TW" b="1"/>
              <a:t>IT</a:t>
            </a:r>
            <a:r>
              <a:rPr lang="zh-TW" altLang="en-US" b="1"/>
              <a:t>融合</a:t>
            </a:r>
            <a:endParaRPr lang="zh-TW" altLang="en-US"/>
          </a:p>
        </p:txBody>
      </p:sp>
      <p:sp>
        <p:nvSpPr>
          <p:cNvPr id="3" name="內容版面配置區 2"/>
          <p:cNvSpPr>
            <a:spLocks noGrp="1"/>
          </p:cNvSpPr>
          <p:nvPr>
            <p:ph idx="1"/>
          </p:nvPr>
        </p:nvSpPr>
        <p:spPr/>
        <p:txBody>
          <a:bodyPr/>
          <a:lstStyle/>
          <a:p>
            <a:r>
              <a:rPr lang="zh-TW" altLang="en-US" sz="2800"/>
              <a:t>當</a:t>
            </a:r>
            <a:r>
              <a:rPr lang="en-US" altLang="zh-TW" sz="2800"/>
              <a:t>ICS</a:t>
            </a:r>
            <a:r>
              <a:rPr lang="zh-TW" altLang="en-US" sz="2800"/>
              <a:t>系統採用這樣的開放、通用性的架構之後，雖然縮短了</a:t>
            </a:r>
            <a:r>
              <a:rPr lang="en-US" altLang="zh-TW" sz="2800"/>
              <a:t>OT</a:t>
            </a:r>
            <a:r>
              <a:rPr lang="zh-TW" altLang="en-US" sz="2800"/>
              <a:t>與</a:t>
            </a:r>
            <a:r>
              <a:rPr lang="en-US" altLang="zh-TW" sz="2800"/>
              <a:t>IT</a:t>
            </a:r>
            <a:r>
              <a:rPr lang="zh-TW" altLang="en-US" sz="2800"/>
              <a:t>之間的差異，卻也帶來過去所不曾出現的安全性弱點。</a:t>
            </a:r>
            <a:endParaRPr lang="en-US" altLang="zh-TW" sz="2800"/>
          </a:p>
          <a:p>
            <a:r>
              <a:rPr lang="zh-TW" altLang="en-US" sz="2800"/>
              <a:t>原本是採用專屬軟硬體架構的</a:t>
            </a:r>
            <a:r>
              <a:rPr lang="en-US" altLang="zh-TW" sz="2800"/>
              <a:t>ICS</a:t>
            </a:r>
            <a:r>
              <a:rPr lang="zh-TW" altLang="en-US" sz="2800"/>
              <a:t>，現在若是改用</a:t>
            </a:r>
            <a:r>
              <a:rPr lang="en-US" altLang="zh-TW" sz="2800"/>
              <a:t>Windows</a:t>
            </a:r>
            <a:r>
              <a:rPr lang="zh-TW" altLang="en-US" sz="2800"/>
              <a:t>作業系統、</a:t>
            </a:r>
            <a:r>
              <a:rPr lang="en-US" altLang="zh-TW" sz="2800"/>
              <a:t>SQL</a:t>
            </a:r>
            <a:r>
              <a:rPr lang="zh-TW" altLang="en-US" sz="2800"/>
              <a:t>相容的關聯式資料庫，以及乙太網路環境，就有可能會和當前</a:t>
            </a:r>
            <a:r>
              <a:rPr lang="en-US" altLang="zh-TW" sz="2800"/>
              <a:t>IT</a:t>
            </a:r>
            <a:r>
              <a:rPr lang="zh-TW" altLang="en-US" sz="2800"/>
              <a:t>系統一樣，共同受到病毒、蠕蟲、木馬等惡意軟體的嚴重威脅，而影響到系統運作</a:t>
            </a:r>
            <a:endParaRPr lang="en-US" altLang="zh-TW" sz="2800"/>
          </a:p>
          <a:p>
            <a:r>
              <a:rPr lang="zh-TW" altLang="en-US" sz="2800"/>
              <a:t>企業想要將既有的</a:t>
            </a:r>
            <a:r>
              <a:rPr lang="en-US" altLang="zh-TW" sz="2800"/>
              <a:t>ICS</a:t>
            </a:r>
            <a:r>
              <a:rPr lang="zh-TW" altLang="en-US" sz="2800"/>
              <a:t>系統與</a:t>
            </a:r>
            <a:r>
              <a:rPr lang="en-US" altLang="zh-TW" sz="2800"/>
              <a:t>IT</a:t>
            </a:r>
            <a:r>
              <a:rPr lang="zh-TW" altLang="en-US" sz="2800"/>
              <a:t>系統整合起來，目的是減少管理與維運負擔，這可能使得原本是專屬的</a:t>
            </a:r>
            <a:r>
              <a:rPr lang="en-US" altLang="zh-TW" sz="2800"/>
              <a:t>ICS</a:t>
            </a:r>
            <a:r>
              <a:rPr lang="zh-TW" altLang="en-US" sz="2800"/>
              <a:t>系統變得脆弱，因為在如此搭配之下，產生了產品當初設計時未考量到的安全性漏洞</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138</a:t>
            </a:fld>
            <a:endParaRPr lang="zh-TW" altLang="en-US"/>
          </a:p>
        </p:txBody>
      </p:sp>
    </p:spTree>
    <p:extLst>
      <p:ext uri="{BB962C8B-B14F-4D97-AF65-F5344CB8AC3E}">
        <p14:creationId xmlns:p14="http://schemas.microsoft.com/office/powerpoint/2010/main" val="1126712117"/>
      </p:ext>
    </p:extLst>
  </p:cSld>
  <p:clrMapOvr>
    <a:masterClrMapping/>
  </p:clrMapOvr>
  <p:transition/>
  <p:timing/>
</p:sld>
</file>

<file path=ppt/slides/slide1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強化</a:t>
            </a:r>
            <a:r>
              <a:rPr lang="en-US" altLang="zh-TW" b="1"/>
              <a:t>ICS</a:t>
            </a:r>
            <a:r>
              <a:rPr lang="zh-TW" altLang="en-US" b="1"/>
              <a:t>防護，從建立標準、安全評估開始</a:t>
            </a:r>
            <a:endParaRPr lang="zh-TW" altLang="en-US"/>
          </a:p>
        </p:txBody>
      </p:sp>
      <p:sp>
        <p:nvSpPr>
          <p:cNvPr id="3" name="內容版面配置區 2"/>
          <p:cNvSpPr>
            <a:spLocks noGrp="1"/>
          </p:cNvSpPr>
          <p:nvPr>
            <p:ph idx="1"/>
          </p:nvPr>
        </p:nvSpPr>
        <p:spPr/>
        <p:txBody>
          <a:bodyPr>
            <a:normAutofit fontScale="77500" lnSpcReduction="20000"/>
          </a:bodyPr>
          <a:lstStyle/>
          <a:p>
            <a:r>
              <a:rPr lang="zh-TW" altLang="en-US"/>
              <a:t>想要提升</a:t>
            </a:r>
            <a:r>
              <a:rPr lang="en-US" altLang="zh-TW"/>
              <a:t>ICS</a:t>
            </a:r>
            <a:r>
              <a:rPr lang="zh-TW" altLang="en-US"/>
              <a:t>的安全，目前有多種現行的國際與產業標準，可作為最佳實務的參考。例如，在社會安全的層面，有</a:t>
            </a:r>
            <a:r>
              <a:rPr lang="en-US" altLang="zh-TW"/>
              <a:t>ISO 22320</a:t>
            </a:r>
            <a:r>
              <a:rPr lang="zh-TW" altLang="en-US"/>
              <a:t>的能源管理規範，而對於不同的系統，也可採用對應的規範，像是通用控制系統在組織、系統、設備的防護措施，能參考前面提過的</a:t>
            </a:r>
            <a:r>
              <a:rPr lang="en-US" altLang="zh-TW"/>
              <a:t>IEC 62443</a:t>
            </a:r>
            <a:r>
              <a:rPr lang="zh-TW" altLang="en-US"/>
              <a:t>，在特定技術的使用上，所搭配的標準是</a:t>
            </a:r>
            <a:r>
              <a:rPr lang="en-US" altLang="zh-TW"/>
              <a:t>ISO/IEC 29192</a:t>
            </a:r>
          </a:p>
          <a:p>
            <a:r>
              <a:rPr lang="zh-TW" altLang="en-US"/>
              <a:t>而在降低風險的部分，</a:t>
            </a:r>
            <a:r>
              <a:rPr lang="en-US" altLang="zh-TW"/>
              <a:t>David Ong</a:t>
            </a:r>
            <a:r>
              <a:rPr lang="zh-TW" altLang="en-US"/>
              <a:t>也推薦了一些值得關注的國家級標準。例如，美國石油學會提出的</a:t>
            </a:r>
            <a:r>
              <a:rPr lang="en-US" altLang="zh-TW"/>
              <a:t>API-1164《Pipeline SCADA Security</a:t>
            </a:r>
            <a:r>
              <a:rPr lang="zh-TW" altLang="en-US"/>
              <a:t>第二版</a:t>
            </a:r>
            <a:r>
              <a:rPr lang="en-US" altLang="zh-TW"/>
              <a:t>》</a:t>
            </a:r>
            <a:r>
              <a:rPr lang="zh-TW" altLang="en-US"/>
              <a:t>，卡達交通運輸部制定的國家</a:t>
            </a:r>
            <a:r>
              <a:rPr lang="en-US" altLang="zh-TW"/>
              <a:t>ICS</a:t>
            </a:r>
            <a:r>
              <a:rPr lang="zh-TW" altLang="en-US"/>
              <a:t>安全標準第三版</a:t>
            </a:r>
            <a:r>
              <a:rPr lang="en-US" altLang="zh-TW"/>
              <a:t>《National ICS Security Standard v.3 - March 2014》</a:t>
            </a:r>
            <a:r>
              <a:rPr lang="zh-TW" altLang="en-US"/>
              <a:t>，以及澳洲通訊局發佈的網路安全事故減緩策略</a:t>
            </a:r>
            <a:r>
              <a:rPr lang="en-US" altLang="zh-TW"/>
              <a:t>《Strategies To Mitigate Cyber Security Incidents》</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139</a:t>
            </a:fld>
            <a:endParaRPr lang="zh-TW" altLang="en-US"/>
          </a:p>
        </p:txBody>
      </p:sp>
    </p:spTree>
    <p:extLst>
      <p:ext uri="{BB962C8B-B14F-4D97-AF65-F5344CB8AC3E}">
        <p14:creationId xmlns:p14="http://schemas.microsoft.com/office/powerpoint/2010/main" val="3255174866"/>
      </p:ext>
    </p:extLst>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3666" name="標題 1"/>
          <p:cNvSpPr>
            <a:spLocks noGrp="1"/>
          </p:cNvSpPr>
          <p:nvPr>
            <p:ph type="title"/>
          </p:nvPr>
        </p:nvSpPr>
        <p:spPr>
          <a:xfrm>
            <a:off x="838200" y="274639"/>
            <a:ext cx="8229600" cy="706437"/>
          </a:xfrm>
        </p:spPr>
        <p:txBody>
          <a:bodyPr/>
          <a:lstStyle/>
          <a:p>
            <a:pPr eaLnBrk="1" hangingPunct="1"/>
            <a:r>
              <a:rPr lang="en-US" altLang="zh-TW" smtClean="0"/>
              <a:t>CIA</a:t>
            </a:r>
            <a:endParaRPr lang="zh-TW" altLang="en-US" smtClean="0"/>
          </a:p>
        </p:txBody>
      </p:sp>
      <p:sp>
        <p:nvSpPr>
          <p:cNvPr id="12291" name="內容版面配置區 2"/>
          <p:cNvSpPr>
            <a:spLocks noGrp="1"/>
          </p:cNvSpPr>
          <p:nvPr>
            <p:ph idx="1"/>
          </p:nvPr>
        </p:nvSpPr>
        <p:spPr>
          <a:xfrm>
            <a:off x="272480" y="1124744"/>
            <a:ext cx="9361040" cy="4859338"/>
          </a:xfrm>
        </p:spPr>
        <p:txBody>
          <a:bodyPr/>
          <a:lstStyle/>
          <a:p>
            <a:pPr marL="420688" indent="-420688" algn="just">
              <a:defRPr/>
            </a:pPr>
            <a:r>
              <a:rPr lang="en-US" altLang="zh-TW" kern="1200" smtClean="0"/>
              <a:t>Integrity</a:t>
            </a:r>
            <a:r>
              <a:rPr lang="en-US" altLang="zh-TW" kern="1200"/>
              <a:t>(</a:t>
            </a:r>
            <a:r>
              <a:rPr lang="zh-TW" altLang="en-US" kern="1200"/>
              <a:t>完整性</a:t>
            </a:r>
            <a:r>
              <a:rPr lang="en-US" altLang="zh-TW" kern="1200"/>
              <a:t>)</a:t>
            </a:r>
          </a:p>
          <a:p>
            <a:pPr lvl="1">
              <a:defRPr/>
            </a:pPr>
            <a:r>
              <a:rPr lang="zh-TW" altLang="en-US" smtClean="0"/>
              <a:t>指確保訊息</a:t>
            </a:r>
            <a:r>
              <a:rPr lang="zh-TW" altLang="en-US"/>
              <a:t>系統</a:t>
            </a:r>
            <a:r>
              <a:rPr lang="zh-TW" altLang="en-US" smtClean="0"/>
              <a:t>的準確性</a:t>
            </a:r>
            <a:r>
              <a:rPr lang="en-US" altLang="zh-TW" smtClean="0"/>
              <a:t>(Accuracy)</a:t>
            </a:r>
            <a:r>
              <a:rPr lang="zh-TW" altLang="en-US" smtClean="0"/>
              <a:t>可靠性</a:t>
            </a:r>
            <a:r>
              <a:rPr lang="en-US" altLang="zh-TW"/>
              <a:t>(</a:t>
            </a:r>
            <a:r>
              <a:rPr lang="en-US" altLang="zh-TW" smtClean="0"/>
              <a:t>Reliability)</a:t>
            </a:r>
            <a:r>
              <a:rPr lang="zh-TW" altLang="en-US" smtClean="0"/>
              <a:t>，並防止數據遭非授權者竄改。軟</a:t>
            </a:r>
            <a:r>
              <a:rPr lang="zh-TW" altLang="en-US"/>
              <a:t>、</a:t>
            </a:r>
            <a:r>
              <a:rPr lang="zh-TW" altLang="en-US" smtClean="0"/>
              <a:t>硬體與通訊機制只有協同工作，才能正確地維護和處理數據，並在不被竄改的情況下，將數據傳送至預期的目的地。</a:t>
            </a:r>
            <a:endParaRPr lang="en-US" altLang="zh-TW" smtClean="0"/>
          </a:p>
          <a:p>
            <a:pPr lvl="1">
              <a:defRPr/>
            </a:pPr>
            <a:r>
              <a:rPr lang="zh-TW" altLang="en-US" smtClean="0"/>
              <a:t>如惡意攻擊、用戶操作</a:t>
            </a:r>
            <a:r>
              <a:rPr lang="zh-TW" altLang="en-US"/>
              <a:t>錯誤</a:t>
            </a:r>
            <a:r>
              <a:rPr lang="en-US" altLang="zh-TW" smtClean="0"/>
              <a:t>(</a:t>
            </a:r>
            <a:r>
              <a:rPr lang="zh-TW" altLang="en-US" smtClean="0"/>
              <a:t>付</a:t>
            </a:r>
            <a:r>
              <a:rPr lang="en-US" altLang="zh-TW" smtClean="0"/>
              <a:t>300</a:t>
            </a:r>
            <a:r>
              <a:rPr lang="zh-TW" altLang="en-US" smtClean="0"/>
              <a:t>變</a:t>
            </a:r>
            <a:r>
              <a:rPr lang="en-US" altLang="zh-TW" smtClean="0"/>
              <a:t>3000)</a:t>
            </a:r>
            <a:r>
              <a:rPr lang="zh-TW" altLang="en-US" smtClean="0"/>
              <a:t> 都有可能影響系統完整性，為確保完整性應精簡用戶權限減少錯誤，而數據傳輸應通過加密或其他安全機制保護。</a:t>
            </a:r>
            <a:endParaRPr lang="en-US" altLang="zh-TW"/>
          </a:p>
        </p:txBody>
      </p:sp>
    </p:spTree>
    <p:extLst>
      <p:ext uri="{BB962C8B-B14F-4D97-AF65-F5344CB8AC3E}">
        <p14:creationId xmlns:p14="http://schemas.microsoft.com/office/powerpoint/2010/main" val="3077581958"/>
      </p:ext>
    </p:extLst>
  </p:cSld>
  <p:clrMapOvr>
    <a:masterClrMapping/>
  </p:clrMapOvr>
  <p:transition/>
  <p:timing/>
</p:sld>
</file>

<file path=ppt/slides/slide1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強化</a:t>
            </a:r>
            <a:r>
              <a:rPr lang="en-US" altLang="zh-TW" b="1"/>
              <a:t>ICS</a:t>
            </a:r>
            <a:r>
              <a:rPr lang="zh-TW" altLang="en-US" b="1"/>
              <a:t>防護，從建立標準、安全評估開始</a:t>
            </a:r>
            <a:endParaRPr lang="zh-TW" altLang="en-US"/>
          </a:p>
        </p:txBody>
      </p:sp>
      <p:sp>
        <p:nvSpPr>
          <p:cNvPr id="3" name="內容版面配置區 2"/>
          <p:cNvSpPr>
            <a:spLocks noGrp="1"/>
          </p:cNvSpPr>
          <p:nvPr>
            <p:ph idx="1"/>
          </p:nvPr>
        </p:nvSpPr>
        <p:spPr/>
        <p:txBody>
          <a:bodyPr>
            <a:normAutofit fontScale="77500" lnSpcReduction="20000"/>
          </a:bodyPr>
          <a:lstStyle/>
          <a:p>
            <a:pPr fontAlgn="t"/>
            <a:r>
              <a:rPr lang="zh-TW" altLang="en-US"/>
              <a:t>訂定</a:t>
            </a:r>
            <a:r>
              <a:rPr lang="en-US" altLang="zh-TW"/>
              <a:t>ICS</a:t>
            </a:r>
            <a:r>
              <a:rPr lang="zh-TW" altLang="en-US"/>
              <a:t>防護的大方向之後，接下來就是實際作業，而要踏出第一步的階段當中，我們可以開始進行網路安全評估，分析組織現有的安全性，了解使用的技術、政策，以及程序與行為，這有助於我們掌握目前的風險狀態，該採取的減緩技術，以及所要達到的控管目標。</a:t>
            </a:r>
          </a:p>
          <a:p>
            <a:pPr fontAlgn="t"/>
            <a:r>
              <a:rPr lang="zh-TW" altLang="en-US"/>
              <a:t>而實施的過程裡面，可參考</a:t>
            </a:r>
            <a:r>
              <a:rPr lang="en-US" altLang="zh-TW"/>
              <a:t>NIST</a:t>
            </a:r>
            <a:r>
              <a:rPr lang="zh-TW" altLang="en-US"/>
              <a:t>提出的關鍵基礎設施網路安全改良框架，也就是</a:t>
            </a:r>
            <a:r>
              <a:rPr lang="en-US" altLang="zh-TW"/>
              <a:t>《Framework for Improving Critical Infrastructure Cybersecurity》</a:t>
            </a:r>
            <a:r>
              <a:rPr lang="zh-TW" altLang="en-US"/>
              <a:t>，是基於既有標準、指南與實務經驗而成，目的是針對關鍵基礎設施組織提供指引，並且促進更佳的管理效果與降低網路風險。基本上，這套框架分為</a:t>
            </a:r>
            <a:r>
              <a:rPr lang="en-US" altLang="zh-TW"/>
              <a:t>5</a:t>
            </a:r>
            <a:r>
              <a:rPr lang="zh-TW" altLang="en-US"/>
              <a:t>個活動計畫，可依照識別、保護、偵測、反應、復原的順序，來逐一執行</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140</a:t>
            </a:fld>
            <a:endParaRPr lang="zh-TW" altLang="en-US"/>
          </a:p>
        </p:txBody>
      </p:sp>
    </p:spTree>
    <p:extLst>
      <p:ext uri="{BB962C8B-B14F-4D97-AF65-F5344CB8AC3E}">
        <p14:creationId xmlns:p14="http://schemas.microsoft.com/office/powerpoint/2010/main" val="2037118402"/>
      </p:ext>
    </p:extLst>
  </p:cSld>
  <p:clrMapOvr>
    <a:masterClrMapping/>
  </p:clrMapOvr>
  <p:transition/>
  <p:timing/>
</p:sld>
</file>

<file path=ppt/slides/slide1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網路環境的安全性是</a:t>
            </a:r>
            <a:r>
              <a:rPr lang="en-US" altLang="zh-TW" b="1"/>
              <a:t>ICS</a:t>
            </a:r>
            <a:r>
              <a:rPr lang="zh-TW" altLang="en-US" b="1"/>
              <a:t>防護的重點</a:t>
            </a:r>
            <a:endParaRPr lang="zh-TW" altLang="en-US"/>
          </a:p>
        </p:txBody>
      </p:sp>
      <p:sp>
        <p:nvSpPr>
          <p:cNvPr id="3" name="內容版面配置區 2"/>
          <p:cNvSpPr>
            <a:spLocks noGrp="1"/>
          </p:cNvSpPr>
          <p:nvPr>
            <p:ph idx="1"/>
          </p:nvPr>
        </p:nvSpPr>
        <p:spPr/>
        <p:txBody>
          <a:bodyPr/>
          <a:lstStyle/>
          <a:p>
            <a:r>
              <a:rPr lang="zh-TW" altLang="en-US" sz="3000"/>
              <a:t>如果想在</a:t>
            </a:r>
            <a:r>
              <a:rPr lang="en-US" altLang="zh-TW" sz="3000"/>
              <a:t>ICS</a:t>
            </a:r>
            <a:r>
              <a:rPr lang="zh-TW" altLang="en-US" sz="3000"/>
              <a:t>系統實現這樣的網路分層架構，需使用工業級防火牆設備來幫忙，而且，也可以同時搭配網路入侵偵測系統（</a:t>
            </a:r>
            <a:r>
              <a:rPr lang="en-US" altLang="zh-TW" sz="3000"/>
              <a:t>IDS</a:t>
            </a:r>
            <a:r>
              <a:rPr lang="zh-TW" altLang="en-US" sz="3000"/>
              <a:t>），以及網路入侵防禦系統（</a:t>
            </a:r>
            <a:r>
              <a:rPr lang="en-US" altLang="zh-TW" sz="3000"/>
              <a:t>IPS</a:t>
            </a:r>
            <a:r>
              <a:rPr lang="zh-TW" altLang="en-US" sz="3000"/>
              <a:t>），來強化網路防護力。除了這兩種產品，也可以考慮是否採用單向網路安全閘道（</a:t>
            </a:r>
            <a:r>
              <a:rPr lang="en-US" altLang="zh-TW" sz="3000"/>
              <a:t>Data Diodes</a:t>
            </a:r>
            <a:r>
              <a:rPr lang="zh-TW" altLang="en-US" sz="3000"/>
              <a:t>），以及</a:t>
            </a:r>
            <a:r>
              <a:rPr lang="en-US" altLang="zh-TW" sz="3000"/>
              <a:t>ICS</a:t>
            </a:r>
            <a:r>
              <a:rPr lang="zh-TW" altLang="en-US" sz="3000"/>
              <a:t>異常偵測系統</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141</a:t>
            </a:fld>
            <a:endParaRPr lang="zh-TW" altLang="en-US"/>
          </a:p>
        </p:txBody>
      </p:sp>
      <p:pic>
        <p:nvPicPr>
          <p:cNvPr id="5" name="圖片 4"/>
          <p:cNvPicPr>
            <a:picLocks noChangeAspect="1"/>
          </p:cNvPicPr>
          <p:nvPr/>
        </p:nvPicPr>
        <p:blipFill>
          <a:blip r:embed="rId2"/>
          <a:stretch>
            <a:fillRect/>
          </a:stretch>
        </p:blipFill>
        <p:spPr>
          <a:xfrm>
            <a:off x="1712640" y="4077072"/>
            <a:ext cx="6098381" cy="2633392"/>
          </a:xfrm>
          <a:prstGeom prst="rect">
            <a:avLst/>
          </a:prstGeom>
        </p:spPr>
      </p:pic>
    </p:spTree>
    <p:extLst>
      <p:ext uri="{BB962C8B-B14F-4D97-AF65-F5344CB8AC3E}">
        <p14:creationId xmlns:p14="http://schemas.microsoft.com/office/powerpoint/2010/main" val="2681211140"/>
      </p:ext>
    </p:extLst>
  </p:cSld>
  <p:clrMapOvr>
    <a:masterClrMapping/>
  </p:clrMapOvr>
  <p:transition/>
  <p:timing/>
</p:sld>
</file>

<file path=ppt/slides/slide1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防護</a:t>
            </a:r>
            <a:r>
              <a:rPr lang="en-US" altLang="zh-TW" b="1"/>
              <a:t>ICS</a:t>
            </a:r>
            <a:r>
              <a:rPr lang="zh-TW" altLang="en-US" b="1"/>
              <a:t>須把握基本原則</a:t>
            </a:r>
            <a:endParaRPr lang="zh-TW" altLang="en-US"/>
          </a:p>
        </p:txBody>
      </p:sp>
      <p:sp>
        <p:nvSpPr>
          <p:cNvPr id="3" name="內容版面配置區 2"/>
          <p:cNvSpPr>
            <a:spLocks noGrp="1"/>
          </p:cNvSpPr>
          <p:nvPr>
            <p:ph idx="1"/>
          </p:nvPr>
        </p:nvSpPr>
        <p:spPr/>
        <p:txBody>
          <a:bodyPr>
            <a:normAutofit fontScale="92500" lnSpcReduction="20000"/>
          </a:bodyPr>
          <a:lstStyle/>
          <a:p>
            <a:pPr fontAlgn="t"/>
            <a:r>
              <a:rPr lang="zh-TW" altLang="en-US"/>
              <a:t>首先，我們必須認知到，網路安全在</a:t>
            </a:r>
            <a:r>
              <a:rPr lang="en-US" altLang="zh-TW"/>
              <a:t>OT</a:t>
            </a:r>
            <a:r>
              <a:rPr lang="zh-TW" altLang="en-US"/>
              <a:t>與</a:t>
            </a:r>
            <a:r>
              <a:rPr lang="en-US" altLang="zh-TW"/>
              <a:t>IT</a:t>
            </a:r>
            <a:r>
              <a:rPr lang="zh-TW" altLang="en-US"/>
              <a:t>的融合過程裡面，扮演著不可或缺的角色，但是技術支援與管理作業仍是各自進行。然而，</a:t>
            </a:r>
            <a:r>
              <a:rPr lang="en-US" altLang="zh-TW"/>
              <a:t>OT</a:t>
            </a:r>
            <a:r>
              <a:rPr lang="zh-TW" altLang="en-US"/>
              <a:t>的應用只要牽涉到現場設備與系統的監控，就會與業務或企業系統產生關連性。</a:t>
            </a:r>
          </a:p>
          <a:p>
            <a:pPr fontAlgn="t"/>
            <a:r>
              <a:rPr lang="zh-TW" altLang="en-US"/>
              <a:t>另一個要注意的部分則是，針對</a:t>
            </a:r>
            <a:r>
              <a:rPr lang="en-US" altLang="zh-TW"/>
              <a:t>IT</a:t>
            </a:r>
            <a:r>
              <a:rPr lang="zh-TW" altLang="en-US"/>
              <a:t>系統安全性的管制作法，未必能適用於</a:t>
            </a:r>
            <a:r>
              <a:rPr lang="en-US" altLang="zh-TW"/>
              <a:t>OT</a:t>
            </a:r>
            <a:r>
              <a:rPr lang="zh-TW" altLang="en-US"/>
              <a:t>系統的網路安全防護。在此同時，採用舊有技術，也是現行使用的</a:t>
            </a:r>
            <a:r>
              <a:rPr lang="en-US" altLang="zh-TW"/>
              <a:t>ICS</a:t>
            </a:r>
            <a:r>
              <a:rPr lang="zh-TW" altLang="en-US"/>
              <a:t>系統面臨的眾多挑戰之一，因為，比起晚近發展起來的</a:t>
            </a:r>
            <a:r>
              <a:rPr lang="en-US" altLang="zh-TW"/>
              <a:t>IT</a:t>
            </a:r>
            <a:r>
              <a:rPr lang="zh-TW" altLang="en-US"/>
              <a:t>系統，已長期使用的工業控制設備，幾乎沒有任何安全性功能</a:t>
            </a:r>
          </a:p>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142</a:t>
            </a:fld>
            <a:endParaRPr lang="zh-TW" altLang="en-US"/>
          </a:p>
        </p:txBody>
      </p:sp>
    </p:spTree>
    <p:extLst>
      <p:ext uri="{BB962C8B-B14F-4D97-AF65-F5344CB8AC3E}">
        <p14:creationId xmlns:p14="http://schemas.microsoft.com/office/powerpoint/2010/main" val="3085763298"/>
      </p:ext>
    </p:extLst>
  </p:cSld>
  <p:clrMapOvr>
    <a:masterClrMapping/>
  </p:clrMapOvr>
  <p:transition/>
  <p:timing/>
</p:sld>
</file>

<file path=ppt/slides/slide1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防護</a:t>
            </a:r>
            <a:r>
              <a:rPr lang="en-US" altLang="zh-TW" b="1"/>
              <a:t>ICS</a:t>
            </a:r>
            <a:r>
              <a:rPr lang="zh-TW" altLang="en-US" b="1"/>
              <a:t>須把握基本原則</a:t>
            </a:r>
            <a:endParaRPr lang="zh-TW" altLang="en-US"/>
          </a:p>
        </p:txBody>
      </p:sp>
      <p:sp>
        <p:nvSpPr>
          <p:cNvPr id="3" name="內容版面配置區 2"/>
          <p:cNvSpPr>
            <a:spLocks noGrp="1"/>
          </p:cNvSpPr>
          <p:nvPr>
            <p:ph idx="1"/>
          </p:nvPr>
        </p:nvSpPr>
        <p:spPr/>
        <p:txBody>
          <a:bodyPr/>
          <a:lstStyle/>
          <a:p>
            <a:pPr fontAlgn="t"/>
            <a:r>
              <a:rPr lang="zh-TW" altLang="en-US" sz="2800"/>
              <a:t>而對於</a:t>
            </a:r>
            <a:r>
              <a:rPr lang="en-US" altLang="zh-TW" sz="2800"/>
              <a:t>ICS</a:t>
            </a:r>
            <a:r>
              <a:rPr lang="zh-TW" altLang="en-US" sz="2800"/>
              <a:t>安全性的目標設定上，也和</a:t>
            </a:r>
            <a:r>
              <a:rPr lang="en-US" altLang="zh-TW" sz="2800"/>
              <a:t>IT</a:t>
            </a:r>
            <a:r>
              <a:rPr lang="zh-TW" altLang="en-US" sz="2800"/>
              <a:t>系統的現況一樣，實務上，無法做到百分之百防護。我們所要努力的方向，主要是降低風險、減緩衝擊，以及具有備援的運作模式</a:t>
            </a:r>
            <a:r>
              <a:rPr lang="en-US" altLang="zh-TW" sz="2800"/>
              <a:t>——</a:t>
            </a:r>
            <a:r>
              <a:rPr lang="zh-TW" altLang="en-US" sz="2800"/>
              <a:t>降低風險意指縮小受攻擊的面向，降低受到濫用的可能性；減緩衝擊則是涉及導致重大傷害的情況，應設法杜絕或減少發生機率，例如：人員死亡、設備受損、環境破壞。</a:t>
            </a:r>
          </a:p>
          <a:p>
            <a:pPr fontAlgn="t"/>
            <a:r>
              <a:rPr lang="zh-TW" altLang="en-US" sz="2800"/>
              <a:t>由於</a:t>
            </a:r>
            <a:r>
              <a:rPr lang="en-US" altLang="zh-TW" sz="2800"/>
              <a:t>ICS</a:t>
            </a:r>
            <a:r>
              <a:rPr lang="zh-TW" altLang="en-US" sz="2800"/>
              <a:t>特別重視系統的可用性，他最終更強調，在看待各種</a:t>
            </a:r>
            <a:r>
              <a:rPr lang="en-US" altLang="zh-TW" sz="2800"/>
              <a:t>ICS</a:t>
            </a:r>
            <a:r>
              <a:rPr lang="zh-TW" altLang="en-US" sz="2800"/>
              <a:t>安全性的措施時，不只是要留意該如何防禦，同時，還要具備快速復原（</a:t>
            </a:r>
            <a:r>
              <a:rPr lang="en-US" altLang="zh-TW" sz="2800"/>
              <a:t>Resilience</a:t>
            </a:r>
            <a:r>
              <a:rPr lang="zh-TW" altLang="en-US" sz="2800"/>
              <a:t>）的能力，使系統儘快恢復運作</a:t>
            </a:r>
          </a:p>
          <a:p>
            <a:endParaRPr lang="zh-TW" altLang="en-US" sz="28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143</a:t>
            </a:fld>
            <a:endParaRPr lang="zh-TW" altLang="en-US"/>
          </a:p>
        </p:txBody>
      </p:sp>
    </p:spTree>
    <p:extLst>
      <p:ext uri="{BB962C8B-B14F-4D97-AF65-F5344CB8AC3E}">
        <p14:creationId xmlns:p14="http://schemas.microsoft.com/office/powerpoint/2010/main" val="2940532543"/>
      </p:ext>
    </p:extLst>
  </p:cSld>
  <p:clrMapOvr>
    <a:masterClrMapping/>
  </p:clrMapOvr>
  <p:transition/>
  <p:timing/>
</p:sld>
</file>

<file path=ppt/slides/slide1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圖片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21352" y="1288841"/>
            <a:ext cx="5263297" cy="4411882"/>
          </a:xfrm>
          <a:prstGeom prst="rect">
            <a:avLst/>
          </a:prstGeom>
        </p:spPr>
      </p:pic>
      <p:sp>
        <p:nvSpPr>
          <p:cNvPr id="5" name="標題 4"/>
          <p:cNvSpPr>
            <a:spLocks noGrp="1"/>
          </p:cNvSpPr>
          <p:nvPr>
            <p:ph type="ctrTitle"/>
          </p:nvPr>
        </p:nvSpPr>
        <p:spPr>
          <a:xfrm>
            <a:off x="1238250" y="1554857"/>
            <a:ext cx="7615238" cy="1939925"/>
          </a:xfrm>
        </p:spPr>
        <p:txBody>
          <a:bodyPr>
            <a:normAutofit/>
          </a:bodyPr>
          <a:lstStyle/>
          <a:p>
            <a:pPr lvl="0"/>
            <a:r>
              <a:rPr lang="zh-TW" altLang="zh-TW"/>
              <a:t>美國關鍵基礎設施保護計畫</a:t>
            </a:r>
            <a:endParaRPr lang="zh-TW" altLang="en-US"/>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144</a:t>
            </a:fld>
            <a:endParaRPr lang="zh-TW" altLang="en-US"/>
          </a:p>
        </p:txBody>
      </p:sp>
    </p:spTree>
    <p:extLst>
      <p:ext uri="{BB962C8B-B14F-4D97-AF65-F5344CB8AC3E}">
        <p14:creationId xmlns:p14="http://schemas.microsoft.com/office/powerpoint/2010/main" val="2298639227"/>
      </p:ext>
    </p:extLst>
  </p:cSld>
  <p:clrMapOvr>
    <a:masterClrMapping/>
  </p:clrMapOvr>
  <p:transition/>
  <p:timing/>
</p:sld>
</file>

<file path=ppt/slides/slide1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美國關鍵基礎設施的涵義與範圍</a:t>
            </a:r>
          </a:p>
        </p:txBody>
      </p:sp>
      <p:sp>
        <p:nvSpPr>
          <p:cNvPr id="3" name="內容版面配置區 2"/>
          <p:cNvSpPr>
            <a:spLocks noGrp="1"/>
          </p:cNvSpPr>
          <p:nvPr>
            <p:ph idx="1"/>
          </p:nvPr>
        </p:nvSpPr>
        <p:spPr/>
        <p:txBody>
          <a:bodyPr/>
          <a:lstStyle/>
          <a:p>
            <a:r>
              <a:rPr lang="zh-TW" altLang="en-US" sz="3200">
                <a:latin typeface="+mn-lt"/>
              </a:rPr>
              <a:t>美國國土安全部（</a:t>
            </a:r>
            <a:r>
              <a:rPr lang="en-US" altLang="zh-TW" sz="3200">
                <a:latin typeface="+mn-lt"/>
              </a:rPr>
              <a:t>DHS</a:t>
            </a:r>
            <a:r>
              <a:rPr lang="zh-TW" altLang="en-US" sz="3200">
                <a:latin typeface="+mn-lt"/>
              </a:rPr>
              <a:t>）對關鍵基礎設施的定義是：關鍵基礎設施是指那些對社會至關重要的系統和資產（無論是物理的還是虛擬的），一旦其能力喪失或遭到破壞，就會影響國家安全、經濟安全、公共健康或安全、環境安全或者這些重要方面的任意組合</a:t>
            </a:r>
            <a:endParaRPr lang="en-US" altLang="zh-TW" sz="3200">
              <a:latin typeface="+mn-lt"/>
            </a:endParaRPr>
          </a:p>
          <a:p>
            <a:r>
              <a:rPr lang="zh-TW" altLang="en-US" sz="3200">
                <a:latin typeface="+mn-lt"/>
              </a:rPr>
              <a:t>在</a:t>
            </a:r>
            <a:r>
              <a:rPr lang="en-US" altLang="zh-TW" sz="3200">
                <a:latin typeface="+mn-lt"/>
              </a:rPr>
              <a:t>《</a:t>
            </a:r>
            <a:r>
              <a:rPr lang="zh-TW" altLang="en-US" sz="3200">
                <a:latin typeface="+mn-lt"/>
              </a:rPr>
              <a:t>總統政策指令</a:t>
            </a:r>
            <a:r>
              <a:rPr lang="en-US" altLang="zh-TW" sz="3200">
                <a:latin typeface="+mn-lt"/>
              </a:rPr>
              <a:t>-</a:t>
            </a:r>
            <a:r>
              <a:rPr lang="zh-TW" altLang="en-US" sz="3200">
                <a:latin typeface="+mn-lt"/>
              </a:rPr>
              <a:t>關鍵基礎設施的安全性和彈性</a:t>
            </a:r>
            <a:r>
              <a:rPr lang="en-US" altLang="zh-TW" sz="3200">
                <a:latin typeface="+mn-lt"/>
              </a:rPr>
              <a:t>》</a:t>
            </a:r>
            <a:r>
              <a:rPr lang="zh-TW" altLang="en-US" sz="3200">
                <a:latin typeface="+mn-lt"/>
              </a:rPr>
              <a:t>中，重新確定了</a:t>
            </a:r>
            <a:r>
              <a:rPr lang="en-US" altLang="zh-TW" sz="3200" b="1">
                <a:solidFill>
                  <a:srgbClr val="C00000"/>
                </a:solidFill>
                <a:latin typeface="+mn-lt"/>
              </a:rPr>
              <a:t>16</a:t>
            </a:r>
            <a:r>
              <a:rPr lang="zh-TW" altLang="en-US" sz="3200" b="1">
                <a:solidFill>
                  <a:srgbClr val="C00000"/>
                </a:solidFill>
                <a:latin typeface="+mn-lt"/>
              </a:rPr>
              <a:t>類關鍵基礎設施部門</a:t>
            </a:r>
            <a:r>
              <a:rPr lang="zh-TW" altLang="en-US" sz="3200">
                <a:latin typeface="+mn-lt"/>
              </a:rPr>
              <a:t>，關鍵信息基礎設施部門及其負責的聯邦政府機構信息如下（括號中是負責機構）：</a:t>
            </a:r>
            <a:br>
              <a:rPr lang="zh-TW" altLang="en-US" sz="3200">
                <a:latin typeface="+mn-lt"/>
              </a:rPr>
            </a:br>
            <a:endParaRPr lang="zh-TW" altLang="en-US" sz="3200">
              <a:latin typeface="+mn-lt"/>
            </a:endParaRP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145</a:t>
            </a:fld>
            <a:endParaRPr lang="zh-TW" altLang="en-US"/>
          </a:p>
        </p:txBody>
      </p:sp>
    </p:spTree>
    <p:extLst>
      <p:ext uri="{BB962C8B-B14F-4D97-AF65-F5344CB8AC3E}">
        <p14:creationId xmlns:p14="http://schemas.microsoft.com/office/powerpoint/2010/main" val="245909357"/>
      </p:ext>
    </p:extLst>
  </p:cSld>
  <p:clrMapOvr>
    <a:masterClrMapping/>
  </p:clrMapOvr>
  <p:transition/>
  <p:timing/>
</p:sld>
</file>

<file path=ppt/slides/slide1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美國關鍵基礎設施的涵義與範圍</a:t>
            </a:r>
          </a:p>
        </p:txBody>
      </p:sp>
      <p:sp>
        <p:nvSpPr>
          <p:cNvPr id="3" name="內容版面配置區 2"/>
          <p:cNvSpPr>
            <a:spLocks noGrp="1"/>
          </p:cNvSpPr>
          <p:nvPr>
            <p:ph idx="1"/>
          </p:nvPr>
        </p:nvSpPr>
        <p:spPr>
          <a:xfrm>
            <a:off x="681038" y="1815634"/>
            <a:ext cx="4047530" cy="3846087"/>
          </a:xfrm>
        </p:spPr>
        <p:txBody>
          <a:bodyPr>
            <a:normAutofit fontScale="62500" lnSpcReduction="20000"/>
          </a:bodyPr>
          <a:lstStyle/>
          <a:p>
            <a:pPr fontAlgn="base"/>
            <a:r>
              <a:rPr lang="en-US" altLang="zh-TW"/>
              <a:t>1</a:t>
            </a:r>
            <a:r>
              <a:rPr lang="zh-TW" altLang="en-US"/>
              <a:t>、化學（國土安全部）</a:t>
            </a:r>
          </a:p>
          <a:p>
            <a:pPr fontAlgn="base"/>
            <a:r>
              <a:rPr lang="en-US" altLang="zh-TW"/>
              <a:t>2</a:t>
            </a:r>
            <a:r>
              <a:rPr lang="zh-TW" altLang="en-US"/>
              <a:t>、商業設施（國土安全部）</a:t>
            </a:r>
          </a:p>
          <a:p>
            <a:pPr fontAlgn="base"/>
            <a:r>
              <a:rPr lang="en-US" altLang="zh-TW"/>
              <a:t>3</a:t>
            </a:r>
            <a:r>
              <a:rPr lang="zh-TW" altLang="en-US"/>
              <a:t>、通訊（國土安全部）</a:t>
            </a:r>
          </a:p>
          <a:p>
            <a:pPr fontAlgn="base"/>
            <a:r>
              <a:rPr lang="en-US" altLang="zh-TW"/>
              <a:t>4</a:t>
            </a:r>
            <a:r>
              <a:rPr lang="zh-TW" altLang="en-US"/>
              <a:t>、關鍵製造部門（國土安全部）</a:t>
            </a:r>
          </a:p>
          <a:p>
            <a:pPr fontAlgn="base"/>
            <a:r>
              <a:rPr lang="en-US" altLang="zh-TW"/>
              <a:t>5</a:t>
            </a:r>
            <a:r>
              <a:rPr lang="zh-TW" altLang="en-US"/>
              <a:t>、水庫大壩（國土安全部）</a:t>
            </a:r>
          </a:p>
          <a:p>
            <a:pPr fontAlgn="base"/>
            <a:r>
              <a:rPr lang="en-US" altLang="zh-TW"/>
              <a:t>6</a:t>
            </a:r>
            <a:r>
              <a:rPr lang="zh-TW" altLang="en-US"/>
              <a:t>、國防工業基礎部門（國防部）</a:t>
            </a:r>
          </a:p>
          <a:p>
            <a:pPr fontAlgn="base"/>
            <a:r>
              <a:rPr lang="en-US" altLang="zh-TW"/>
              <a:t>7</a:t>
            </a:r>
            <a:r>
              <a:rPr lang="zh-TW" altLang="en-US"/>
              <a:t>、緊急救援部門（國土安全部）</a:t>
            </a:r>
          </a:p>
          <a:p>
            <a:pPr fontAlgn="base"/>
            <a:r>
              <a:rPr lang="en-US" altLang="zh-TW"/>
              <a:t>8</a:t>
            </a:r>
            <a:r>
              <a:rPr lang="zh-TW" altLang="en-US"/>
              <a:t>、能源部門（能源部）</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146</a:t>
            </a:fld>
            <a:endParaRPr lang="zh-TW" altLang="en-US"/>
          </a:p>
        </p:txBody>
      </p:sp>
      <p:sp>
        <p:nvSpPr>
          <p:cNvPr id="5" name="內容版面配置區 2"/>
          <p:cNvSpPr txBox="1"/>
          <p:nvPr/>
        </p:nvSpPr>
        <p:spPr>
          <a:xfrm>
            <a:off x="4891087" y="1815633"/>
            <a:ext cx="4589264" cy="4120823"/>
          </a:xfrm>
          <a:prstGeom prst="rect">
            <a:avLst/>
          </a:prstGeom>
        </p:spPr>
        <p:txBody>
          <a:bodyPr vert="horz" lIns="74295" tIns="37148" rIns="74295" bIns="37148"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Times New Roman" pitchFamily="18" charset="0"/>
                <a:ea typeface="標楷體" pitchFamily="65" charset="-120"/>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Times New Roman" pitchFamily="18" charset="0"/>
                <a:ea typeface="標楷體" pitchFamily="65" charset="-120"/>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Times New Roman" pitchFamily="18" charset="0"/>
                <a:ea typeface="標楷體" pitchFamily="65" charset="-120"/>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Times New Roman" pitchFamily="18" charset="0"/>
                <a:ea typeface="標楷體" pitchFamily="65" charset="-120"/>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Times New Roman" pitchFamily="18" charset="0"/>
                <a:ea typeface="標楷體" pitchFamily="65" charset="-120"/>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altLang="zh-TW" sz="2275"/>
              <a:t>9</a:t>
            </a:r>
            <a:r>
              <a:rPr lang="zh-TW" altLang="en-US" sz="2275"/>
              <a:t>、金融部門（財政部）</a:t>
            </a:r>
          </a:p>
          <a:p>
            <a:pPr fontAlgn="base"/>
            <a:r>
              <a:rPr lang="en-US" altLang="zh-TW" sz="2275"/>
              <a:t>10</a:t>
            </a:r>
            <a:r>
              <a:rPr lang="zh-TW" altLang="en-US" sz="2275"/>
              <a:t>、食品和農業部門</a:t>
            </a:r>
            <a:br>
              <a:rPr lang="en-US" altLang="zh-TW" sz="2275"/>
            </a:br>
            <a:r>
              <a:rPr lang="zh-TW" altLang="en-US" sz="2275"/>
              <a:t>（農業部、衛生和公共服務部）</a:t>
            </a:r>
          </a:p>
          <a:p>
            <a:pPr fontAlgn="base"/>
            <a:r>
              <a:rPr lang="en-US" altLang="zh-TW" sz="2275"/>
              <a:t>11</a:t>
            </a:r>
            <a:r>
              <a:rPr lang="zh-TW" altLang="en-US" sz="2275"/>
              <a:t>、政府設施</a:t>
            </a:r>
            <a:br>
              <a:rPr lang="en-US" altLang="zh-TW" sz="2275"/>
            </a:br>
            <a:r>
              <a:rPr lang="zh-TW" altLang="en-US" sz="2275"/>
              <a:t>（國土安全部、總務管理局）</a:t>
            </a:r>
          </a:p>
          <a:p>
            <a:pPr fontAlgn="base"/>
            <a:r>
              <a:rPr lang="en-US" altLang="zh-TW" sz="2275"/>
              <a:t>12</a:t>
            </a:r>
            <a:r>
              <a:rPr lang="zh-TW" altLang="en-US" sz="2275"/>
              <a:t>、醫療保健和公共健康部門</a:t>
            </a:r>
            <a:br>
              <a:rPr lang="en-US" altLang="zh-TW" sz="2275"/>
            </a:br>
            <a:r>
              <a:rPr lang="zh-TW" altLang="en-US" sz="2275"/>
              <a:t>（衛生和公共服務部）</a:t>
            </a:r>
          </a:p>
          <a:p>
            <a:pPr fontAlgn="base"/>
            <a:r>
              <a:rPr lang="en-US" altLang="zh-TW" sz="2275"/>
              <a:t>13</a:t>
            </a:r>
            <a:r>
              <a:rPr lang="zh-TW" altLang="en-US" sz="2275"/>
              <a:t>、信息技術部門</a:t>
            </a:r>
            <a:br>
              <a:rPr lang="en-US" altLang="zh-TW" sz="2275"/>
            </a:br>
            <a:r>
              <a:rPr lang="zh-TW" altLang="en-US" sz="2275"/>
              <a:t>（國土安全部）</a:t>
            </a:r>
          </a:p>
          <a:p>
            <a:pPr fontAlgn="base"/>
            <a:r>
              <a:rPr lang="en-US" altLang="zh-TW" sz="2275"/>
              <a:t>14</a:t>
            </a:r>
            <a:r>
              <a:rPr lang="zh-TW" altLang="en-US" sz="2275"/>
              <a:t>、核反應裝置、材料和廢棄物</a:t>
            </a:r>
            <a:br>
              <a:rPr lang="en-US" altLang="zh-TW" sz="2275"/>
            </a:br>
            <a:r>
              <a:rPr lang="zh-TW" altLang="en-US" sz="2275"/>
              <a:t>（國土安全部）</a:t>
            </a:r>
          </a:p>
          <a:p>
            <a:pPr fontAlgn="base"/>
            <a:r>
              <a:rPr lang="en-US" altLang="zh-TW" sz="2275"/>
              <a:t>15</a:t>
            </a:r>
            <a:r>
              <a:rPr lang="zh-TW" altLang="en-US" sz="2275"/>
              <a:t>、交通運輸系統</a:t>
            </a:r>
            <a:br>
              <a:rPr lang="en-US" altLang="zh-TW" sz="2275"/>
            </a:br>
            <a:r>
              <a:rPr lang="zh-TW" altLang="en-US" sz="2275"/>
              <a:t>（國土安全部、交通運輸部）</a:t>
            </a:r>
          </a:p>
          <a:p>
            <a:pPr fontAlgn="base"/>
            <a:r>
              <a:rPr lang="en-US" altLang="zh-TW" sz="2275"/>
              <a:t>16</a:t>
            </a:r>
            <a:r>
              <a:rPr lang="zh-TW" altLang="en-US" sz="2275"/>
              <a:t>、水供應和污水處理系統</a:t>
            </a:r>
            <a:br>
              <a:rPr lang="en-US" altLang="zh-TW" sz="2275"/>
            </a:br>
            <a:r>
              <a:rPr lang="zh-TW" altLang="en-US" sz="2275"/>
              <a:t>（國家環境保護局）</a:t>
            </a:r>
          </a:p>
        </p:txBody>
      </p:sp>
    </p:spTree>
    <p:extLst>
      <p:ext uri="{BB962C8B-B14F-4D97-AF65-F5344CB8AC3E}">
        <p14:creationId xmlns:p14="http://schemas.microsoft.com/office/powerpoint/2010/main" val="936493128"/>
      </p:ext>
    </p:extLst>
  </p:cSld>
  <p:clrMapOvr>
    <a:masterClrMapping/>
  </p:clrMapOvr>
  <p:transition/>
  <p:timing/>
</p:sld>
</file>

<file path=ppt/slides/slide1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美國關鍵基礎設施（</a:t>
            </a:r>
            <a:r>
              <a:rPr lang="en-US" altLang="zh-TW" b="1"/>
              <a:t>CI</a:t>
            </a:r>
            <a:r>
              <a:rPr lang="zh-TW" altLang="en-US" b="1"/>
              <a:t>）安全防護發展階段</a:t>
            </a:r>
            <a:endParaRPr lang="zh-TW" altLang="en-US"/>
          </a:p>
        </p:txBody>
      </p:sp>
      <p:sp>
        <p:nvSpPr>
          <p:cNvPr id="3" name="內容版面配置區 2"/>
          <p:cNvSpPr>
            <a:spLocks noGrp="1"/>
          </p:cNvSpPr>
          <p:nvPr>
            <p:ph idx="1"/>
          </p:nvPr>
        </p:nvSpPr>
        <p:spPr/>
        <p:txBody>
          <a:bodyPr/>
          <a:lstStyle/>
          <a:p>
            <a:r>
              <a:rPr lang="zh-TW" altLang="en-US"/>
              <a:t>保護關鍵基礎設施安全對現代社會的正常運轉至關重要，早在柯林頓政府時期，美國即意識到關鍵基礎設施的重要性，圍繞關鍵基礎設施範圍界定、機構設置、職能授權、政府與私營企業的合作、信息共享機制方面，逐步形成了相對完善和成熟的關鍵基礎設施保護體系</a:t>
            </a:r>
            <a:endParaRPr lang="en-US" altLang="zh-TW"/>
          </a:p>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147</a:t>
            </a:fld>
            <a:endParaRPr lang="zh-TW" altLang="en-US"/>
          </a:p>
        </p:txBody>
      </p:sp>
    </p:spTree>
    <p:extLst>
      <p:ext uri="{BB962C8B-B14F-4D97-AF65-F5344CB8AC3E}">
        <p14:creationId xmlns:p14="http://schemas.microsoft.com/office/powerpoint/2010/main" val="1853397166"/>
      </p:ext>
    </p:extLst>
  </p:cSld>
  <p:clrMapOvr>
    <a:masterClrMapping/>
  </p:clrMapOvr>
  <p:transition/>
  <p:timing/>
</p:sld>
</file>

<file path=ppt/slides/slide1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美國關鍵基礎設施（</a:t>
            </a:r>
            <a:r>
              <a:rPr lang="en-US" altLang="zh-TW" b="1"/>
              <a:t>CI</a:t>
            </a:r>
            <a:r>
              <a:rPr lang="zh-TW" altLang="en-US" b="1"/>
              <a:t>）安全防護發展階段</a:t>
            </a:r>
            <a:endParaRPr lang="zh-TW" altLang="en-US"/>
          </a:p>
        </p:txBody>
      </p:sp>
      <p:sp>
        <p:nvSpPr>
          <p:cNvPr id="3" name="內容版面配置區 2"/>
          <p:cNvSpPr>
            <a:spLocks noGrp="1"/>
          </p:cNvSpPr>
          <p:nvPr>
            <p:ph idx="1"/>
          </p:nvPr>
        </p:nvSpPr>
        <p:spPr/>
        <p:txBody>
          <a:bodyPr>
            <a:normAutofit fontScale="70000" lnSpcReduction="20000"/>
          </a:bodyPr>
          <a:lstStyle/>
          <a:p>
            <a:r>
              <a:rPr lang="zh-TW" altLang="en-US"/>
              <a:t>階段一（柯林頓政府時期）：確立了保護國家關鍵基礎設施安全的機構管理，以及人才培養等方面的行動措施</a:t>
            </a:r>
            <a:endParaRPr lang="en-US" altLang="zh-TW"/>
          </a:p>
          <a:p>
            <a:pPr lvl="1" fontAlgn="base"/>
            <a:r>
              <a:rPr lang="en-US" altLang="zh-TW"/>
              <a:t>1996</a:t>
            </a:r>
            <a:r>
              <a:rPr lang="zh-TW" altLang="en-US"/>
              <a:t>年柯林頓政府頒布了</a:t>
            </a:r>
            <a:r>
              <a:rPr lang="en-US" altLang="zh-TW"/>
              <a:t>13010</a:t>
            </a:r>
            <a:r>
              <a:rPr lang="zh-TW" altLang="en-US"/>
              <a:t>號總統令，初步規定了關鍵基礎設施的範圍，要求成立關鍵基礎設施保護機構，負責研究關鍵基礎設施安全的薄弱環節及威脅，為制定相關政策規劃提出建議。</a:t>
            </a:r>
          </a:p>
          <a:p>
            <a:pPr lvl="1" fontAlgn="base"/>
            <a:r>
              <a:rPr lang="en-US" altLang="zh-TW"/>
              <a:t>1998</a:t>
            </a:r>
            <a:r>
              <a:rPr lang="zh-TW" altLang="en-US"/>
              <a:t>年</a:t>
            </a:r>
            <a:r>
              <a:rPr lang="en-US" altLang="zh-TW"/>
              <a:t>5</a:t>
            </a:r>
            <a:r>
              <a:rPr lang="zh-TW" altLang="en-US"/>
              <a:t>月，美國政府發布</a:t>
            </a:r>
            <a:r>
              <a:rPr lang="en-US" altLang="zh-TW"/>
              <a:t>PDD-63</a:t>
            </a:r>
            <a:r>
              <a:rPr lang="zh-TW" altLang="en-US"/>
              <a:t>總統令，把保護國家關鍵基礎設施安全作為明確的國家目標，並確定了重要基礎設施保護相關部門。</a:t>
            </a:r>
          </a:p>
          <a:p>
            <a:pPr lvl="1" fontAlgn="base"/>
            <a:r>
              <a:rPr lang="en-US" altLang="zh-TW"/>
              <a:t>2000</a:t>
            </a:r>
            <a:r>
              <a:rPr lang="zh-TW" altLang="en-US"/>
              <a:t>年</a:t>
            </a:r>
            <a:r>
              <a:rPr lang="en-US" altLang="zh-TW"/>
              <a:t>1</a:t>
            </a:r>
            <a:r>
              <a:rPr lang="zh-TW" altLang="en-US"/>
              <a:t>月，柯林頓政府發布了美國首個關鍵基礎設施保護的國家級計劃</a:t>
            </a:r>
            <a:r>
              <a:rPr lang="en-US" altLang="zh-TW"/>
              <a:t>-《</a:t>
            </a:r>
            <a:r>
              <a:rPr lang="zh-TW" altLang="en-US"/>
              <a:t>保護信息系統國家計劃</a:t>
            </a:r>
            <a:r>
              <a:rPr lang="en-US" altLang="zh-TW"/>
              <a:t>》</a:t>
            </a:r>
            <a:r>
              <a:rPr lang="zh-TW" altLang="en-US"/>
              <a:t>，詳細規定了威脅評估、公私信息共享、應急響應、人才培養、隱私保護等方面的行動措施，強化了政府和私營部門共擔網絡安全責任的意識</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148</a:t>
            </a:fld>
            <a:endParaRPr lang="zh-TW" altLang="en-US"/>
          </a:p>
        </p:txBody>
      </p:sp>
    </p:spTree>
    <p:extLst>
      <p:ext uri="{BB962C8B-B14F-4D97-AF65-F5344CB8AC3E}">
        <p14:creationId xmlns:p14="http://schemas.microsoft.com/office/powerpoint/2010/main" val="2160612956"/>
      </p:ext>
    </p:extLst>
  </p:cSld>
  <p:clrMapOvr>
    <a:masterClrMapping/>
  </p:clrMapOvr>
  <p:transition/>
  <p:timing/>
</p:sld>
</file>

<file path=ppt/slides/slide1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美國關鍵基礎設施（</a:t>
            </a:r>
            <a:r>
              <a:rPr lang="en-US" altLang="zh-TW" b="1"/>
              <a:t>CI</a:t>
            </a:r>
            <a:r>
              <a:rPr lang="zh-TW" altLang="en-US" b="1"/>
              <a:t>）安全防護發展階段</a:t>
            </a:r>
            <a:endParaRPr lang="zh-TW" altLang="en-US"/>
          </a:p>
        </p:txBody>
      </p:sp>
      <p:sp>
        <p:nvSpPr>
          <p:cNvPr id="3" name="內容版面配置區 2"/>
          <p:cNvSpPr>
            <a:spLocks noGrp="1"/>
          </p:cNvSpPr>
          <p:nvPr>
            <p:ph idx="1"/>
          </p:nvPr>
        </p:nvSpPr>
        <p:spPr/>
        <p:txBody>
          <a:bodyPr>
            <a:noAutofit/>
          </a:bodyPr>
          <a:lstStyle/>
          <a:p>
            <a:r>
              <a:rPr lang="zh-TW" altLang="en-US" sz="2400" b="1"/>
              <a:t>階段二（小布希政府時期）：組件國土安全部（</a:t>
            </a:r>
            <a:r>
              <a:rPr lang="en-US" altLang="zh-TW" sz="2400" b="1"/>
              <a:t>DHS</a:t>
            </a:r>
            <a:r>
              <a:rPr lang="zh-TW" altLang="en-US" sz="2400" b="1"/>
              <a:t>），實施多項具體的技術研發計劃和項目，開發信息系統保護關鍵基礎設施</a:t>
            </a:r>
            <a:endParaRPr lang="en-US" altLang="zh-TW" sz="2400"/>
          </a:p>
          <a:p>
            <a:pPr lvl="1"/>
            <a:r>
              <a:rPr lang="en-US" altLang="zh-TW" sz="2400"/>
              <a:t>2001</a:t>
            </a:r>
            <a:r>
              <a:rPr lang="zh-TW" altLang="en-US" sz="2400"/>
              <a:t>年</a:t>
            </a:r>
            <a:r>
              <a:rPr lang="en-US" altLang="zh-TW" sz="2400"/>
              <a:t>10</a:t>
            </a:r>
            <a:r>
              <a:rPr lang="zh-TW" altLang="en-US" sz="2400"/>
              <a:t>月小布希政府正式簽署生效的</a:t>
            </a:r>
            <a:r>
              <a:rPr lang="en-US" altLang="zh-TW" sz="2400"/>
              <a:t>《</a:t>
            </a:r>
            <a:r>
              <a:rPr lang="zh-TW" altLang="en-US" sz="2400"/>
              <a:t>愛國者法案</a:t>
            </a:r>
            <a:r>
              <a:rPr lang="en-US" altLang="zh-TW" sz="2400"/>
              <a:t>》</a:t>
            </a:r>
            <a:r>
              <a:rPr lang="zh-TW" altLang="en-US" sz="2400"/>
              <a:t>中，美國重新界定了關鍵基礎設施的範疇，並提出建設關鍵基礎設施建模、仿真和分析系統。同期，小布希總統簽發了</a:t>
            </a:r>
            <a:r>
              <a:rPr lang="en-US" altLang="zh-TW" sz="2400"/>
              <a:t>13228</a:t>
            </a:r>
            <a:r>
              <a:rPr lang="zh-TW" altLang="en-US" sz="2400"/>
              <a:t>號總統令和</a:t>
            </a:r>
            <a:r>
              <a:rPr lang="en-US" altLang="zh-TW" sz="2400"/>
              <a:t>13231</a:t>
            </a:r>
            <a:r>
              <a:rPr lang="zh-TW" altLang="en-US" sz="2400"/>
              <a:t>號總統令，就關鍵基礎設施保護設立了總統網絡空間安全顧問，組建了總統關鍵基礎設施保護委員會</a:t>
            </a:r>
            <a:endParaRPr lang="en-US" altLang="zh-TW" sz="2400"/>
          </a:p>
          <a:p>
            <a:pPr lvl="1" fontAlgn="base"/>
            <a:r>
              <a:rPr lang="en-US" altLang="zh-TW" sz="2400"/>
              <a:t>2002</a:t>
            </a:r>
            <a:r>
              <a:rPr lang="zh-TW" altLang="en-US" sz="2400"/>
              <a:t>年美國關鍵基礎設施保護委員會實施了一項名為項目矩陣的新計劃，旨在確定政府的關鍵性系統，並確定其面臨的威脅和抵抗這些威脅的能力。美國</a:t>
            </a:r>
            <a:r>
              <a:rPr lang="en-US" altLang="zh-TW" sz="2400"/>
              <a:t>DISA</a:t>
            </a:r>
            <a:r>
              <a:rPr lang="zh-TW" altLang="en-US" sz="2400"/>
              <a:t>開發了「本土防衛系統」，並推出應急通信計劃。</a:t>
            </a:r>
          </a:p>
          <a:p>
            <a:pPr lvl="1" fontAlgn="base"/>
            <a:r>
              <a:rPr lang="en-US" altLang="zh-TW" sz="2400"/>
              <a:t>2002</a:t>
            </a:r>
            <a:r>
              <a:rPr lang="zh-TW" altLang="en-US" sz="2400"/>
              <a:t>年</a:t>
            </a:r>
            <a:r>
              <a:rPr lang="en-US" altLang="zh-TW" sz="2400"/>
              <a:t>9</a:t>
            </a:r>
            <a:r>
              <a:rPr lang="zh-TW" altLang="en-US" sz="2400"/>
              <a:t>月，小布希政府公布了</a:t>
            </a:r>
            <a:r>
              <a:rPr lang="en-US" altLang="zh-TW" sz="2400"/>
              <a:t>《</a:t>
            </a:r>
            <a:r>
              <a:rPr lang="zh-TW" altLang="en-US" sz="2400"/>
              <a:t>保護網絡安全國家戰略</a:t>
            </a:r>
            <a:r>
              <a:rPr lang="en-US" altLang="zh-TW" sz="2400"/>
              <a:t>》</a:t>
            </a:r>
            <a:r>
              <a:rPr lang="zh-TW" altLang="en-US" sz="2400"/>
              <a:t>草案，成為全面指導美國國家信息戰略規劃的綱領性文件</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149</a:t>
            </a:fld>
            <a:endParaRPr lang="zh-TW" altLang="en-US"/>
          </a:p>
        </p:txBody>
      </p:sp>
    </p:spTree>
    <p:extLst>
      <p:ext uri="{BB962C8B-B14F-4D97-AF65-F5344CB8AC3E}">
        <p14:creationId xmlns:p14="http://schemas.microsoft.com/office/powerpoint/2010/main" val="3039493455"/>
      </p:ext>
    </p:extLst>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3666" name="標題 1"/>
          <p:cNvSpPr>
            <a:spLocks noGrp="1"/>
          </p:cNvSpPr>
          <p:nvPr>
            <p:ph type="title"/>
          </p:nvPr>
        </p:nvSpPr>
        <p:spPr>
          <a:xfrm>
            <a:off x="838200" y="274639"/>
            <a:ext cx="8229600" cy="706437"/>
          </a:xfrm>
        </p:spPr>
        <p:txBody>
          <a:bodyPr/>
          <a:lstStyle/>
          <a:p>
            <a:pPr eaLnBrk="1" hangingPunct="1"/>
            <a:r>
              <a:rPr lang="en-US" altLang="zh-TW" smtClean="0"/>
              <a:t>CIA</a:t>
            </a:r>
            <a:endParaRPr lang="zh-TW" altLang="en-US" smtClean="0"/>
          </a:p>
        </p:txBody>
      </p:sp>
      <p:sp>
        <p:nvSpPr>
          <p:cNvPr id="12291" name="內容版面配置區 2"/>
          <p:cNvSpPr>
            <a:spLocks noGrp="1"/>
          </p:cNvSpPr>
          <p:nvPr>
            <p:ph idx="1"/>
          </p:nvPr>
        </p:nvSpPr>
        <p:spPr/>
        <p:txBody>
          <a:bodyPr/>
          <a:lstStyle/>
          <a:p>
            <a:pPr marL="420688" indent="-420688" algn="just">
              <a:defRPr/>
            </a:pPr>
            <a:r>
              <a:rPr lang="en-US" altLang="zh-TW" kern="1200"/>
              <a:t>Confidentiality(</a:t>
            </a:r>
            <a:r>
              <a:rPr lang="zh-TW" altLang="en-US" kern="1200"/>
              <a:t>機密性</a:t>
            </a:r>
            <a:r>
              <a:rPr lang="en-US" altLang="zh-TW" kern="1200"/>
              <a:t>)</a:t>
            </a:r>
          </a:p>
          <a:p>
            <a:pPr lvl="1">
              <a:defRPr/>
            </a:pPr>
            <a:r>
              <a:rPr lang="zh-TW" altLang="en-US" smtClean="0"/>
              <a:t>指確保數據處理的每個環節都實施了必要級別的保護，防止未授權的信息洩漏。攻擊者通過社交工程、肩窺訪問機密訊息，合法用戶也有可能有意無意地洩漏訊息。</a:t>
            </a:r>
            <a:endParaRPr lang="en-US" altLang="zh-TW" smtClean="0"/>
          </a:p>
          <a:p>
            <a:pPr lvl="1">
              <a:defRPr/>
            </a:pPr>
            <a:r>
              <a:rPr lang="zh-TW" altLang="en-US" smtClean="0"/>
              <a:t>可提供下列方式提供保護</a:t>
            </a:r>
            <a:r>
              <a:rPr lang="en-US" altLang="zh-TW" smtClean="0"/>
              <a:t>:</a:t>
            </a:r>
            <a:r>
              <a:rPr lang="zh-TW" altLang="en-US" smtClean="0"/>
              <a:t>存儲及傳輸時採用加密技術，嚴格實施訪問控制及數據分級，以及人員培訓。</a:t>
            </a:r>
            <a:endParaRPr lang="en-US" altLang="zh-TW"/>
          </a:p>
        </p:txBody>
      </p:sp>
    </p:spTree>
    <p:extLst>
      <p:ext uri="{BB962C8B-B14F-4D97-AF65-F5344CB8AC3E}">
        <p14:creationId xmlns:p14="http://schemas.microsoft.com/office/powerpoint/2010/main" val="1163431536"/>
      </p:ext>
    </p:extLst>
  </p:cSld>
  <p:clrMapOvr>
    <a:masterClrMapping/>
  </p:clrMapOvr>
  <p:transition/>
  <p:timing/>
</p:sld>
</file>

<file path=ppt/slides/slide1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美國關鍵基礎設施（</a:t>
            </a:r>
            <a:r>
              <a:rPr lang="en-US" altLang="zh-TW" b="1"/>
              <a:t>CI</a:t>
            </a:r>
            <a:r>
              <a:rPr lang="zh-TW" altLang="en-US" b="1"/>
              <a:t>）安全防護發展階段</a:t>
            </a:r>
            <a:endParaRPr lang="zh-TW" altLang="en-US"/>
          </a:p>
        </p:txBody>
      </p:sp>
      <p:sp>
        <p:nvSpPr>
          <p:cNvPr id="3" name="內容版面配置區 2"/>
          <p:cNvSpPr>
            <a:spLocks noGrp="1"/>
          </p:cNvSpPr>
          <p:nvPr>
            <p:ph idx="1"/>
          </p:nvPr>
        </p:nvSpPr>
        <p:spPr/>
        <p:txBody>
          <a:bodyPr>
            <a:normAutofit fontScale="77500" lnSpcReduction="20000"/>
          </a:bodyPr>
          <a:lstStyle/>
          <a:p>
            <a:r>
              <a:rPr lang="zh-TW" altLang="en-US"/>
              <a:t>階段三（歐巴馬政府時期）：更加注重基礎設施的「網絡安全」</a:t>
            </a:r>
            <a:endParaRPr lang="en-US" altLang="zh-TW"/>
          </a:p>
          <a:p>
            <a:pPr lvl="1" fontAlgn="base"/>
            <a:r>
              <a:rPr lang="en-US" altLang="zh-TW" b="1"/>
              <a:t>2008</a:t>
            </a:r>
            <a:r>
              <a:rPr lang="zh-TW" altLang="en-US" b="1"/>
              <a:t>年，國家網絡安全綜合計劃（</a:t>
            </a:r>
            <a:r>
              <a:rPr lang="en-US" altLang="zh-TW" b="1"/>
              <a:t>CNCI</a:t>
            </a:r>
            <a:r>
              <a:rPr lang="zh-TW" altLang="en-US" b="1"/>
              <a:t>）提出未來十年「對網絡基礎設施進行轉換，使得關鍵國家利益受到保護免受災難性損失，使得社會能夠放心地應用新的科技發展成果」。</a:t>
            </a:r>
            <a:endParaRPr lang="zh-TW" altLang="en-US"/>
          </a:p>
          <a:p>
            <a:pPr lvl="1" fontAlgn="base"/>
            <a:r>
              <a:rPr lang="en-US" altLang="zh-TW"/>
              <a:t>2009</a:t>
            </a:r>
            <a:r>
              <a:rPr lang="zh-TW" altLang="en-US"/>
              <a:t>年</a:t>
            </a:r>
            <a:r>
              <a:rPr lang="en-US" altLang="zh-TW"/>
              <a:t>2</a:t>
            </a:r>
            <a:r>
              <a:rPr lang="zh-TW" altLang="en-US"/>
              <a:t>月，歐巴馬政府啟動了為期</a:t>
            </a:r>
            <a:r>
              <a:rPr lang="en-US" altLang="zh-TW"/>
              <a:t>60</a:t>
            </a:r>
            <a:r>
              <a:rPr lang="zh-TW" altLang="en-US"/>
              <a:t>天的網絡空間安全狀況評估，並於</a:t>
            </a:r>
            <a:r>
              <a:rPr lang="en-US" altLang="zh-TW"/>
              <a:t>5</a:t>
            </a:r>
            <a:r>
              <a:rPr lang="zh-TW" altLang="en-US"/>
              <a:t>月</a:t>
            </a:r>
            <a:r>
              <a:rPr lang="en-US" altLang="zh-TW"/>
              <a:t>29</a:t>
            </a:r>
            <a:r>
              <a:rPr lang="zh-TW" altLang="en-US"/>
              <a:t>日發布了</a:t>
            </a:r>
            <a:r>
              <a:rPr lang="en-US" altLang="zh-TW"/>
              <a:t>《</a:t>
            </a:r>
            <a:r>
              <a:rPr lang="zh-TW" altLang="en-US"/>
              <a:t>網絡空間政策評估</a:t>
            </a:r>
            <a:r>
              <a:rPr lang="en-US" altLang="zh-TW"/>
              <a:t>》</a:t>
            </a:r>
            <a:r>
              <a:rPr lang="zh-TW" altLang="en-US"/>
              <a:t>報告，提出了關於信息和通信基礎設施保護的建議。</a:t>
            </a:r>
          </a:p>
          <a:p>
            <a:pPr lvl="1" fontAlgn="base"/>
            <a:r>
              <a:rPr lang="en-US" altLang="zh-TW"/>
              <a:t>2011</a:t>
            </a:r>
            <a:r>
              <a:rPr lang="zh-TW" altLang="en-US"/>
              <a:t>年美國政府發布的</a:t>
            </a:r>
            <a:r>
              <a:rPr lang="en-US" altLang="zh-TW"/>
              <a:t>《</a:t>
            </a:r>
            <a:r>
              <a:rPr lang="zh-TW" altLang="en-US"/>
              <a:t>網絡空間國際戰略</a:t>
            </a:r>
            <a:r>
              <a:rPr lang="en-US" altLang="zh-TW"/>
              <a:t>》</a:t>
            </a:r>
            <a:r>
              <a:rPr lang="zh-TW" altLang="en-US"/>
              <a:t>和</a:t>
            </a:r>
            <a:r>
              <a:rPr lang="en-US" altLang="zh-TW"/>
              <a:t>《</a:t>
            </a:r>
            <a:r>
              <a:rPr lang="zh-TW" altLang="en-US"/>
              <a:t>網絡空間行動戰略</a:t>
            </a:r>
            <a:r>
              <a:rPr lang="en-US" altLang="zh-TW"/>
              <a:t>》</a:t>
            </a:r>
            <a:r>
              <a:rPr lang="zh-TW" altLang="en-US"/>
              <a:t>，也提出了確保美國和美軍關鍵基礎設施網絡空間安全的任務</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150</a:t>
            </a:fld>
            <a:endParaRPr lang="zh-TW" altLang="en-US"/>
          </a:p>
        </p:txBody>
      </p:sp>
    </p:spTree>
    <p:extLst>
      <p:ext uri="{BB962C8B-B14F-4D97-AF65-F5344CB8AC3E}">
        <p14:creationId xmlns:p14="http://schemas.microsoft.com/office/powerpoint/2010/main" val="2046586125"/>
      </p:ext>
    </p:extLst>
  </p:cSld>
  <p:clrMapOvr>
    <a:masterClrMapping/>
  </p:clrMapOvr>
  <p:transition/>
  <p:timing/>
</p:sld>
</file>

<file path=ppt/slides/slide1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xfrm>
            <a:off x="848544" y="332656"/>
            <a:ext cx="8543925" cy="693936"/>
          </a:xfrm>
        </p:spPr>
        <p:txBody>
          <a:bodyPr/>
          <a:lstStyle/>
          <a:p>
            <a:r>
              <a:rPr lang="zh-TW" altLang="en-US" b="1"/>
              <a:t>值得取經的美國</a:t>
            </a:r>
            <a:r>
              <a:rPr lang="en-US" altLang="zh-TW" b="1"/>
              <a:t>CI </a:t>
            </a:r>
            <a:r>
              <a:rPr lang="zh-TW" altLang="en-US" b="1"/>
              <a:t>資訊共享制度</a:t>
            </a:r>
          </a:p>
        </p:txBody>
      </p:sp>
      <p:sp>
        <p:nvSpPr>
          <p:cNvPr id="3" name="內容版面配置區 2"/>
          <p:cNvSpPr>
            <a:spLocks noGrp="1"/>
          </p:cNvSpPr>
          <p:nvPr>
            <p:ph idx="1"/>
          </p:nvPr>
        </p:nvSpPr>
        <p:spPr/>
        <p:txBody>
          <a:bodyPr>
            <a:normAutofit fontScale="85000" lnSpcReduction="20000"/>
          </a:bodyPr>
          <a:lstStyle/>
          <a:p>
            <a:r>
              <a:rPr lang="zh-TW" altLang="en-US"/>
              <a:t>冷戰結束後， 隨著安全威脅情勢的轉變，以及資訊科技的快速發展，美國於</a:t>
            </a:r>
            <a:r>
              <a:rPr lang="en-US" altLang="zh-TW"/>
              <a:t>1995 </a:t>
            </a:r>
            <a:r>
              <a:rPr lang="zh-TW" altLang="en-US"/>
              <a:t>年開始以資訊安全的角度，關注關鍵基礎設施保護（</a:t>
            </a:r>
            <a:r>
              <a:rPr lang="en-US" altLang="zh-TW"/>
              <a:t>Critical Infrastructure Protection,CIP</a:t>
            </a:r>
            <a:r>
              <a:rPr lang="zh-TW" altLang="en-US"/>
              <a:t>）的重要性，由於美國關鍵基礎設施高達</a:t>
            </a:r>
            <a:r>
              <a:rPr lang="en-US" altLang="zh-TW"/>
              <a:t>85% </a:t>
            </a:r>
            <a:r>
              <a:rPr lang="zh-TW" altLang="en-US"/>
              <a:t>屬私部門擁有，美國政府早已體認其成功要素在於公、私部門能否充分協力、分享資訊，歷經將近二十年的調整與演進，公、私部門合作建立夥伴關係、資訊共享機制立法、政府組織功能優化、資訊共享環境的建構、各種網路平台的開發與工具運用，以及資訊共享標準的建立，已使得美國在關鍵基礎設施資訊共享制度上累積不少寶貴經驗，值得各國取經。</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151</a:t>
            </a:fld>
            <a:endParaRPr lang="zh-TW" altLang="en-US"/>
          </a:p>
        </p:txBody>
      </p:sp>
    </p:spTree>
    <p:extLst>
      <p:ext uri="{BB962C8B-B14F-4D97-AF65-F5344CB8AC3E}">
        <p14:creationId xmlns:p14="http://schemas.microsoft.com/office/powerpoint/2010/main" val="392104430"/>
      </p:ext>
    </p:extLst>
  </p:cSld>
  <p:clrMapOvr>
    <a:masterClrMapping/>
  </p:clrMapOvr>
  <p:transition/>
  <p:timing/>
</p:sld>
</file>

<file path=ppt/slides/slide1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資訊共享增加</a:t>
            </a:r>
            <a:r>
              <a:rPr lang="en-US" altLang="zh-TW" b="1"/>
              <a:t>CI </a:t>
            </a:r>
            <a:r>
              <a:rPr lang="zh-TW" altLang="en-US" b="1"/>
              <a:t>之防災韌性</a:t>
            </a:r>
          </a:p>
        </p:txBody>
      </p:sp>
      <p:sp>
        <p:nvSpPr>
          <p:cNvPr id="3" name="內容版面配置區 2"/>
          <p:cNvSpPr>
            <a:spLocks noGrp="1"/>
          </p:cNvSpPr>
          <p:nvPr>
            <p:ph idx="1"/>
          </p:nvPr>
        </p:nvSpPr>
        <p:spPr/>
        <p:txBody>
          <a:bodyPr>
            <a:normAutofit fontScale="77500" lnSpcReduction="20000"/>
          </a:bodyPr>
          <a:lstStyle/>
          <a:p>
            <a:r>
              <a:rPr lang="zh-TW" altLang="en-US"/>
              <a:t>美國民眾對於隱私及自由被侵犯的疑慮，經常因洩密事件而擺盪不安，美國政府因而不斷努力健全資訊分享環境，以建立互信而穩固的夥伴關係，所以非常依賴權責分明的組織、一致的流程標準、多元而友善的分享管道，來促進資訊共享。</a:t>
            </a:r>
          </a:p>
          <a:p>
            <a:r>
              <a:rPr lang="zh-TW" altLang="en-US"/>
              <a:t>其中由國家保護計畫局基礎設施保護辦公室（</a:t>
            </a:r>
            <a:r>
              <a:rPr lang="en-US" altLang="zh-TW"/>
              <a:t>OIP</a:t>
            </a:r>
            <a:r>
              <a:rPr lang="zh-TW" altLang="en-US"/>
              <a:t>）營運的國家基礎設施協調中心（</a:t>
            </a:r>
            <a:r>
              <a:rPr lang="en-US" altLang="zh-TW"/>
              <a:t>National Infrastructure Coordinating Center,NICC</a:t>
            </a:r>
            <a:r>
              <a:rPr lang="zh-TW" altLang="en-US"/>
              <a:t>），是聯邦政府專用的全天候協調與資訊共享運營中心，當發生影響關鍵基礎設施的事故或事件，而需要國土安全部和國家基礎設施的擁有者及經營者之間進行協調時，</a:t>
            </a:r>
            <a:r>
              <a:rPr lang="en-US" altLang="zh-TW"/>
              <a:t>NICC </a:t>
            </a:r>
            <a:r>
              <a:rPr lang="zh-TW" altLang="en-US"/>
              <a:t>即擔任資訊共享的樞紐來支援這些重要資產的安全性和韌性。</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152</a:t>
            </a:fld>
            <a:endParaRPr lang="zh-TW" altLang="en-US"/>
          </a:p>
        </p:txBody>
      </p:sp>
    </p:spTree>
    <p:extLst>
      <p:ext uri="{BB962C8B-B14F-4D97-AF65-F5344CB8AC3E}">
        <p14:creationId xmlns:p14="http://schemas.microsoft.com/office/powerpoint/2010/main" val="3498648801"/>
      </p:ext>
    </p:extLst>
  </p:cSld>
  <p:clrMapOvr>
    <a:masterClrMapping/>
  </p:clrMapOvr>
  <p:transition/>
  <p:timing/>
</p:sld>
</file>

<file path=ppt/slides/slide1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ln>
            <a:solidFill>
              <a:schemeClr val="bg2">
                <a:lumMod val="50000"/>
              </a:schemeClr>
            </a:solidFill>
            <a:prstDash val="sysDash"/>
          </a:ln>
        </p:spPr>
        <p:txBody>
          <a:bodyPr vert="horz" wrap="square" lIns="74295" tIns="37148" rIns="74295" bIns="37148" numCol="1" rtlCol="0" anchor="ctr" anchorCtr="0" compatLnSpc="1">
            <a:prstTxWarp prst="textNoShape">
              <a:avLst/>
            </a:prstTxWarp>
            <a:normAutofit/>
          </a:bodyPr>
          <a:lstStyle/>
          <a:p>
            <a:r>
              <a:rPr lang="zh-TW" altLang="en-US" b="1"/>
              <a:t>分享資訊的程序</a:t>
            </a:r>
          </a:p>
        </p:txBody>
      </p:sp>
      <p:sp>
        <p:nvSpPr>
          <p:cNvPr id="3" name="內容版面配置區 2"/>
          <p:cNvSpPr>
            <a:spLocks noGrp="1"/>
          </p:cNvSpPr>
          <p:nvPr>
            <p:ph idx="1"/>
          </p:nvPr>
        </p:nvSpPr>
        <p:spPr>
          <a:xfrm>
            <a:off x="433387" y="1654443"/>
            <a:ext cx="4519613" cy="3846087"/>
          </a:xfrm>
        </p:spPr>
        <p:txBody>
          <a:bodyPr/>
          <a:lstStyle/>
          <a:p>
            <a:r>
              <a:rPr lang="zh-TW" altLang="en-US" sz="3200"/>
              <a:t>一旦獲得資訊，政府機關和私部門通常依組織的內部規則、要求和程序的執行步驟，利用正式和非正式管道，傳送到資訊分享平台。該參考指引建議如下七個步驟（請參閱圖一）：</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153</a:t>
            </a:fld>
            <a:endParaRPr lang="zh-TW" altLang="en-US"/>
          </a:p>
        </p:txBody>
      </p:sp>
      <p:pic>
        <p:nvPicPr>
          <p:cNvPr id="7" name="圖片 6"/>
          <p:cNvPicPr>
            <a:picLocks noChangeAspect="1"/>
          </p:cNvPicPr>
          <p:nvPr/>
        </p:nvPicPr>
        <p:blipFill>
          <a:blip r:embed="rId2"/>
          <a:stretch>
            <a:fillRect/>
          </a:stretch>
        </p:blipFill>
        <p:spPr>
          <a:xfrm>
            <a:off x="4953000" y="1621829"/>
            <a:ext cx="4536503" cy="4807444"/>
          </a:xfrm>
          <a:prstGeom prst="rect">
            <a:avLst/>
          </a:prstGeom>
        </p:spPr>
      </p:pic>
    </p:spTree>
    <p:extLst>
      <p:ext uri="{BB962C8B-B14F-4D97-AF65-F5344CB8AC3E}">
        <p14:creationId xmlns:p14="http://schemas.microsoft.com/office/powerpoint/2010/main" val="1606962123"/>
      </p:ext>
    </p:extLst>
  </p:cSld>
  <p:clrMapOvr>
    <a:masterClrMapping/>
  </p:clrMapOvr>
  <p:transition/>
  <p:timing/>
</p:sld>
</file>

<file path=ppt/slides/slide1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TW" altLang="en-US" b="1"/>
              <a:t>分享資訊的程序</a:t>
            </a:r>
          </a:p>
        </p:txBody>
      </p:sp>
      <p:sp>
        <p:nvSpPr>
          <p:cNvPr id="3" name="內容版面配置區 2"/>
          <p:cNvSpPr>
            <a:spLocks noGrp="1"/>
          </p:cNvSpPr>
          <p:nvPr>
            <p:ph idx="1"/>
          </p:nvPr>
        </p:nvSpPr>
        <p:spPr/>
        <p:txBody>
          <a:bodyPr/>
          <a:lstStyle/>
          <a:p>
            <a:r>
              <a:rPr lang="zh-TW" altLang="en-US" sz="3200"/>
              <a:t>一旦獲得資訊，政府機關和私部門通常依組織的內部規則、要求和程序的執行步驟，利用正式和非正式管道，傳送到資訊分享平台。該參考指引建議如下七個步驟（請參閱圖一）：</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154</a:t>
            </a:fld>
            <a:endParaRPr lang="zh-TW" altLang="en-US"/>
          </a:p>
        </p:txBody>
      </p:sp>
      <p:sp>
        <p:nvSpPr>
          <p:cNvPr id="5" name="矩形 4"/>
          <p:cNvSpPr/>
          <p:nvPr/>
        </p:nvSpPr>
        <p:spPr>
          <a:xfrm>
            <a:off x="575072" y="3664593"/>
            <a:ext cx="321945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950">
                <a:solidFill>
                  <a:schemeClr val="tx1"/>
                </a:solidFill>
                <a:latin typeface="標楷體" panose="03000509000000000000" pitchFamily="65" charset="-120"/>
                <a:ea typeface="標楷體" pitchFamily="65" charset="-120"/>
              </a:rPr>
              <a:t>步驟一：發起者獲得資訊</a:t>
            </a:r>
          </a:p>
        </p:txBody>
      </p:sp>
      <p:sp>
        <p:nvSpPr>
          <p:cNvPr id="6" name="文字方塊 5"/>
          <p:cNvSpPr txBox="1"/>
          <p:nvPr/>
        </p:nvSpPr>
        <p:spPr>
          <a:xfrm>
            <a:off x="575072" y="4313773"/>
            <a:ext cx="8304014" cy="1842812"/>
          </a:xfrm>
          <a:prstGeom prst="rect">
            <a:avLst/>
          </a:prstGeom>
          <a:noFill/>
        </p:spPr>
        <p:txBody>
          <a:bodyPr wrap="square" rtlCol="0">
            <a:spAutoFit/>
          </a:bodyPr>
          <a:lstStyle/>
          <a:p>
            <a:r>
              <a:rPr lang="zh-TW" altLang="en-US" sz="2275">
                <a:latin typeface="標楷體" panose="03000509000000000000" pitchFamily="65" charset="-120"/>
              </a:rPr>
              <a:t>發起者以多種方法（調查、評估和情報收集），從多樣的來源（開放資料、機密、執法、情報、公共和私人）獲取資訊。例如：私人公司的保全人員在其設施或其</a:t>
            </a:r>
            <a:r>
              <a:rPr lang="en-US" altLang="zh-TW" sz="2275">
                <a:latin typeface="標楷體" panose="03000509000000000000" pitchFamily="65" charset="-120"/>
              </a:rPr>
              <a:t>IT </a:t>
            </a:r>
            <a:r>
              <a:rPr lang="zh-TW" altLang="en-US" sz="2275">
                <a:latin typeface="標楷體" panose="03000509000000000000" pitchFamily="65" charset="-120"/>
              </a:rPr>
              <a:t>網絡上觀察到安全漏洞趨勢；聯邦各級執法部門收集到非法或可疑活動資訊；情報機關經過分析，確定資訊具威脅性等。</a:t>
            </a:r>
          </a:p>
        </p:txBody>
      </p:sp>
    </p:spTree>
    <p:extLst>
      <p:ext uri="{BB962C8B-B14F-4D97-AF65-F5344CB8AC3E}">
        <p14:creationId xmlns:p14="http://schemas.microsoft.com/office/powerpoint/2010/main" val="60453081"/>
      </p:ext>
    </p:extLst>
  </p:cSld>
  <p:clrMapOvr>
    <a:masterClrMapping/>
  </p:clrMapOvr>
  <p:transition/>
  <p:timing/>
</p:sld>
</file>

<file path=ppt/slides/slide1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TW" altLang="en-US" b="1"/>
              <a:t>分享資訊的程序</a:t>
            </a:r>
            <a:r>
              <a:rPr lang="en-US" altLang="zh-TW" b="1"/>
              <a:t>..</a:t>
            </a:r>
            <a:endParaRPr lang="zh-TW" altLang="en-US" b="1"/>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155</a:t>
            </a:fld>
            <a:endParaRPr lang="zh-TW" altLang="en-US"/>
          </a:p>
        </p:txBody>
      </p:sp>
      <p:sp>
        <p:nvSpPr>
          <p:cNvPr id="5" name="矩形 4"/>
          <p:cNvSpPr/>
          <p:nvPr/>
        </p:nvSpPr>
        <p:spPr>
          <a:xfrm>
            <a:off x="681037" y="1919883"/>
            <a:ext cx="4689872"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950">
                <a:solidFill>
                  <a:schemeClr val="tx1"/>
                </a:solidFill>
                <a:latin typeface="標楷體" panose="03000509000000000000" pitchFamily="65" charset="-120"/>
                <a:ea typeface="標楷體" pitchFamily="65" charset="-120"/>
              </a:rPr>
              <a:t>步驟二：發起者準備文件並標註保護等級</a:t>
            </a:r>
          </a:p>
        </p:txBody>
      </p:sp>
      <p:sp>
        <p:nvSpPr>
          <p:cNvPr id="6" name="文字方塊 5"/>
          <p:cNvSpPr txBox="1"/>
          <p:nvPr/>
        </p:nvSpPr>
        <p:spPr>
          <a:xfrm>
            <a:off x="681038" y="2560935"/>
            <a:ext cx="8543925" cy="1592744"/>
          </a:xfrm>
          <a:prstGeom prst="rect">
            <a:avLst/>
          </a:prstGeom>
          <a:noFill/>
        </p:spPr>
        <p:txBody>
          <a:bodyPr wrap="square" rtlCol="0">
            <a:spAutoFit/>
          </a:bodyPr>
          <a:lstStyle/>
          <a:p>
            <a:r>
              <a:rPr lang="zh-TW" altLang="en-US" sz="1950"/>
              <a:t>通常，可透過通用標準整理文件，例如「報告可疑行動（</a:t>
            </a:r>
            <a:r>
              <a:rPr lang="en-US" altLang="zh-TW" sz="1950"/>
              <a:t>SAR</a:t>
            </a:r>
            <a:r>
              <a:rPr lang="zh-TW" altLang="en-US" sz="1950"/>
              <a:t>）」規範必備的資料格式與流程，以方便評估作業，另外也必須標記文件機密等級，例如資訊來源為情報單位，通常標記為機密；來自執法單位，則標記</a:t>
            </a:r>
            <a:r>
              <a:rPr lang="en-US" altLang="zh-TW" sz="1950"/>
              <a:t>LES</a:t>
            </a:r>
            <a:r>
              <a:rPr lang="zh-TW" altLang="en-US" sz="1950"/>
              <a:t>（</a:t>
            </a:r>
            <a:r>
              <a:rPr lang="en-US" altLang="zh-TW" sz="1950"/>
              <a:t>Law Enforcement Sensitive</a:t>
            </a:r>
            <a:r>
              <a:rPr lang="zh-TW" altLang="en-US" sz="1950"/>
              <a:t>）；含有個資，必須標記</a:t>
            </a:r>
            <a:r>
              <a:rPr lang="en-US" altLang="zh-TW" sz="1950"/>
              <a:t>PII</a:t>
            </a:r>
            <a:r>
              <a:rPr lang="zh-TW" altLang="en-US" sz="1950"/>
              <a:t>（</a:t>
            </a:r>
            <a:r>
              <a:rPr lang="en-US" altLang="zh-TW" sz="1950"/>
              <a:t>personally identifiable information</a:t>
            </a:r>
            <a:r>
              <a:rPr lang="zh-TW" altLang="en-US" sz="1950"/>
              <a:t>）。</a:t>
            </a:r>
          </a:p>
        </p:txBody>
      </p:sp>
      <p:sp>
        <p:nvSpPr>
          <p:cNvPr id="7" name="矩形 6"/>
          <p:cNvSpPr/>
          <p:nvPr/>
        </p:nvSpPr>
        <p:spPr>
          <a:xfrm>
            <a:off x="681038" y="4282118"/>
            <a:ext cx="400109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950">
                <a:solidFill>
                  <a:schemeClr val="tx1"/>
                </a:solidFill>
                <a:latin typeface="標楷體" panose="03000509000000000000" pitchFamily="65" charset="-120"/>
                <a:ea typeface="標楷體" pitchFamily="65" charset="-120"/>
              </a:rPr>
              <a:t>步驟三：發起者驗證和分析資訊</a:t>
            </a:r>
          </a:p>
        </p:txBody>
      </p:sp>
      <p:sp>
        <p:nvSpPr>
          <p:cNvPr id="8" name="文字方塊 7"/>
          <p:cNvSpPr txBox="1"/>
          <p:nvPr/>
        </p:nvSpPr>
        <p:spPr>
          <a:xfrm>
            <a:off x="681038" y="4923170"/>
            <a:ext cx="8543925" cy="992579"/>
          </a:xfrm>
          <a:prstGeom prst="rect">
            <a:avLst/>
          </a:prstGeom>
          <a:noFill/>
        </p:spPr>
        <p:txBody>
          <a:bodyPr wrap="square" rtlCol="0">
            <a:spAutoFit/>
          </a:bodyPr>
          <a:lstStyle/>
          <a:p>
            <a:r>
              <a:rPr lang="zh-TW" altLang="en-US" sz="1950">
                <a:latin typeface="標楷體" panose="03000509000000000000" pitchFamily="65" charset="-120"/>
              </a:rPr>
              <a:t>發起者在能力的範圍內，須結合相關知識，驗證資訊的準確性，並考慮資訊是否符合合作夥伴的正式資訊要求，或者可能對較大的關鍵基礎設施社區有價值。</a:t>
            </a:r>
          </a:p>
        </p:txBody>
      </p:sp>
    </p:spTree>
    <p:extLst>
      <p:ext uri="{BB962C8B-B14F-4D97-AF65-F5344CB8AC3E}">
        <p14:creationId xmlns:p14="http://schemas.microsoft.com/office/powerpoint/2010/main" val="3520852664"/>
      </p:ext>
    </p:extLst>
  </p:cSld>
  <p:clrMapOvr>
    <a:masterClrMapping/>
  </p:clrMapOvr>
  <p:transition/>
  <p:timing/>
</p:sld>
</file>

<file path=ppt/slides/slide1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TW" altLang="en-US" b="1"/>
              <a:t>分享資訊的程序</a:t>
            </a:r>
            <a:r>
              <a:rPr lang="en-US" altLang="zh-TW" b="1"/>
              <a:t>..</a:t>
            </a:r>
            <a:endParaRPr lang="zh-TW" altLang="en-US" b="1"/>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156</a:t>
            </a:fld>
            <a:endParaRPr lang="zh-TW" altLang="en-US"/>
          </a:p>
        </p:txBody>
      </p:sp>
      <p:sp>
        <p:nvSpPr>
          <p:cNvPr id="5" name="矩形 4"/>
          <p:cNvSpPr/>
          <p:nvPr/>
        </p:nvSpPr>
        <p:spPr>
          <a:xfrm>
            <a:off x="681036" y="1919883"/>
            <a:ext cx="528007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950">
                <a:solidFill>
                  <a:schemeClr val="tx1"/>
                </a:solidFill>
                <a:latin typeface="標楷體" panose="03000509000000000000" pitchFamily="65" charset="-120"/>
                <a:ea typeface="標楷體" pitchFamily="65" charset="-120"/>
              </a:rPr>
              <a:t>步驟四：發起人依存取與使用限制提供資訊</a:t>
            </a:r>
          </a:p>
        </p:txBody>
      </p:sp>
      <p:sp>
        <p:nvSpPr>
          <p:cNvPr id="6" name="文字方塊 5"/>
          <p:cNvSpPr txBox="1"/>
          <p:nvPr/>
        </p:nvSpPr>
        <p:spPr>
          <a:xfrm>
            <a:off x="681038" y="2560935"/>
            <a:ext cx="8543925" cy="1592744"/>
          </a:xfrm>
          <a:prstGeom prst="rect">
            <a:avLst/>
          </a:prstGeom>
          <a:noFill/>
        </p:spPr>
        <p:txBody>
          <a:bodyPr wrap="square" rtlCol="0">
            <a:spAutoFit/>
          </a:bodyPr>
          <a:lstStyle/>
          <a:p>
            <a:r>
              <a:rPr lang="zh-TW" altLang="en-US" sz="1950"/>
              <a:t>根據步驟二的保護標記，發起人須決定誰會看到這些資訊，並依法處理。例如來自情報機關的資訊，而有必要與私部門分享時，由國土安全部或</a:t>
            </a:r>
            <a:r>
              <a:rPr lang="en-US" altLang="zh-TW" sz="1950"/>
              <a:t>FBI </a:t>
            </a:r>
            <a:r>
              <a:rPr lang="zh-TW" altLang="en-US" sz="1950"/>
              <a:t>將資訊部分內容加以切割或遮蔽，反之亦然；且資訊遞送過程須使用安全的通訊管道，例如「國土安全資訊網</a:t>
            </a:r>
            <a:r>
              <a:rPr lang="en-US" altLang="zh-TW" sz="1950"/>
              <a:t>―</a:t>
            </a:r>
            <a:r>
              <a:rPr lang="zh-TW" altLang="en-US" sz="1950"/>
              <a:t>關鍵基礎設施（</a:t>
            </a:r>
            <a:r>
              <a:rPr lang="en-US" altLang="zh-TW" sz="1950"/>
              <a:t>HSIN-CI</a:t>
            </a:r>
            <a:r>
              <a:rPr lang="zh-TW" altLang="en-US" sz="1950"/>
              <a:t>）」限定</a:t>
            </a:r>
            <a:r>
              <a:rPr lang="en-US" altLang="zh-TW" sz="1950"/>
              <a:t>IP </a:t>
            </a:r>
            <a:r>
              <a:rPr lang="zh-TW" altLang="en-US" sz="1950"/>
              <a:t>及雙重身分認證；機密資訊則必須使用批准的機密資訊共享管道和機制來共享。</a:t>
            </a:r>
          </a:p>
        </p:txBody>
      </p:sp>
      <p:sp>
        <p:nvSpPr>
          <p:cNvPr id="7" name="矩形 6"/>
          <p:cNvSpPr/>
          <p:nvPr/>
        </p:nvSpPr>
        <p:spPr>
          <a:xfrm>
            <a:off x="681037" y="4282118"/>
            <a:ext cx="6175772"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950">
                <a:solidFill>
                  <a:schemeClr val="tx1"/>
                </a:solidFill>
                <a:latin typeface="標楷體" panose="03000509000000000000" pitchFamily="65" charset="-120"/>
                <a:ea typeface="標楷體" pitchFamily="65" charset="-120"/>
              </a:rPr>
              <a:t>步驟五：資訊分享中心驗證、評估和分析資訊並傳播</a:t>
            </a:r>
          </a:p>
        </p:txBody>
      </p:sp>
      <p:sp>
        <p:nvSpPr>
          <p:cNvPr id="8" name="文字方塊 7"/>
          <p:cNvSpPr txBox="1"/>
          <p:nvPr/>
        </p:nvSpPr>
        <p:spPr>
          <a:xfrm>
            <a:off x="681038" y="4923170"/>
            <a:ext cx="8543925" cy="1292662"/>
          </a:xfrm>
          <a:prstGeom prst="rect">
            <a:avLst/>
          </a:prstGeom>
          <a:noFill/>
        </p:spPr>
        <p:txBody>
          <a:bodyPr wrap="square" rtlCol="0">
            <a:spAutoFit/>
          </a:bodyPr>
          <a:lstStyle/>
          <a:p>
            <a:r>
              <a:rPr lang="zh-TW" altLang="en-US" sz="1950">
                <a:latin typeface="標楷體" panose="03000509000000000000" pitchFamily="65" charset="-120"/>
              </a:rPr>
              <a:t>資訊分享中心了解其各種合作夥伴的資訊需求，有能力評估資訊是否需要額外的分析，以及是否應該與其他合作夥伴共享。一旦收到資訊，中心將另進行驗證和分析，並將新資訊與其他知識相結合，並確定是否應將其傳遞給其他合作夥伴，如果是，則須判斷如何限制其使用。</a:t>
            </a:r>
          </a:p>
        </p:txBody>
      </p:sp>
    </p:spTree>
    <p:extLst>
      <p:ext uri="{BB962C8B-B14F-4D97-AF65-F5344CB8AC3E}">
        <p14:creationId xmlns:p14="http://schemas.microsoft.com/office/powerpoint/2010/main" val="1073737069"/>
      </p:ext>
    </p:extLst>
  </p:cSld>
  <p:clrMapOvr>
    <a:masterClrMapping/>
  </p:clrMapOvr>
  <p:transition/>
  <p:timing/>
</p:sld>
</file>

<file path=ppt/slides/slide1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TW" altLang="en-US" b="1"/>
              <a:t>分享資訊的程序</a:t>
            </a:r>
            <a:r>
              <a:rPr lang="en-US" altLang="zh-TW" b="1"/>
              <a:t>..</a:t>
            </a:r>
            <a:endParaRPr lang="zh-TW" altLang="en-US" b="1"/>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157</a:t>
            </a:fld>
            <a:endParaRPr lang="zh-TW" altLang="en-US"/>
          </a:p>
        </p:txBody>
      </p:sp>
      <p:sp>
        <p:nvSpPr>
          <p:cNvPr id="5" name="矩形 4"/>
          <p:cNvSpPr/>
          <p:nvPr/>
        </p:nvSpPr>
        <p:spPr>
          <a:xfrm>
            <a:off x="681038" y="1919883"/>
            <a:ext cx="2406849"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950">
                <a:solidFill>
                  <a:schemeClr val="tx1"/>
                </a:solidFill>
                <a:latin typeface="標楷體" panose="03000509000000000000" pitchFamily="65" charset="-120"/>
                <a:ea typeface="標楷體" pitchFamily="65" charset="-120"/>
              </a:rPr>
              <a:t>步驟六：降低威脅</a:t>
            </a:r>
          </a:p>
        </p:txBody>
      </p:sp>
      <p:sp>
        <p:nvSpPr>
          <p:cNvPr id="6" name="文字方塊 5"/>
          <p:cNvSpPr txBox="1"/>
          <p:nvPr/>
        </p:nvSpPr>
        <p:spPr>
          <a:xfrm>
            <a:off x="681038" y="2560935"/>
            <a:ext cx="8543925" cy="1292662"/>
          </a:xfrm>
          <a:prstGeom prst="rect">
            <a:avLst/>
          </a:prstGeom>
          <a:noFill/>
        </p:spPr>
        <p:txBody>
          <a:bodyPr wrap="square" rtlCol="0">
            <a:spAutoFit/>
          </a:bodyPr>
          <a:lstStyle/>
          <a:p>
            <a:r>
              <a:rPr lang="zh-TW" altLang="en-US" sz="1950"/>
              <a:t>關鍵的基礎設施社群接收資訊後，立即進行應變、戰術、和戰略決策，以協助緩解威脅。所採取的行動取決於實體的角色和責任。例如，設施擁有者和經營者可以制定戰術決策來加強保護措施，而協會或負責制定計畫和政策的實體可以開展新的部署及培訓。</a:t>
            </a:r>
          </a:p>
        </p:txBody>
      </p:sp>
      <p:sp>
        <p:nvSpPr>
          <p:cNvPr id="7" name="矩形 6"/>
          <p:cNvSpPr/>
          <p:nvPr/>
        </p:nvSpPr>
        <p:spPr>
          <a:xfrm>
            <a:off x="681037" y="4282118"/>
            <a:ext cx="2043113"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950">
                <a:solidFill>
                  <a:schemeClr val="tx1"/>
                </a:solidFill>
                <a:latin typeface="標楷體" panose="03000509000000000000" pitchFamily="65" charset="-120"/>
                <a:ea typeface="標楷體" pitchFamily="65" charset="-120"/>
              </a:rPr>
              <a:t>步驟七：回饋</a:t>
            </a:r>
          </a:p>
        </p:txBody>
      </p:sp>
      <p:sp>
        <p:nvSpPr>
          <p:cNvPr id="8" name="文字方塊 7"/>
          <p:cNvSpPr txBox="1"/>
          <p:nvPr/>
        </p:nvSpPr>
        <p:spPr>
          <a:xfrm>
            <a:off x="681038" y="4923170"/>
            <a:ext cx="8543925" cy="692497"/>
          </a:xfrm>
          <a:prstGeom prst="rect">
            <a:avLst/>
          </a:prstGeom>
          <a:noFill/>
        </p:spPr>
        <p:txBody>
          <a:bodyPr wrap="square" rtlCol="0">
            <a:spAutoFit/>
          </a:bodyPr>
          <a:lstStyle/>
          <a:p>
            <a:r>
              <a:rPr lang="zh-TW" altLang="en-US" sz="1950"/>
              <a:t>資訊共享週期的一個重要部分是向資訊提供者反饋資訊，以提高資訊分析的相關性、實用性和格式。</a:t>
            </a:r>
          </a:p>
        </p:txBody>
      </p:sp>
    </p:spTree>
    <p:extLst>
      <p:ext uri="{BB962C8B-B14F-4D97-AF65-F5344CB8AC3E}">
        <p14:creationId xmlns:p14="http://schemas.microsoft.com/office/powerpoint/2010/main" val="4142866645"/>
      </p:ext>
    </p:extLst>
  </p:cSld>
  <p:clrMapOvr>
    <a:masterClrMapping/>
  </p:clrMapOvr>
  <p:transition/>
  <p:timing/>
</p:sld>
</file>

<file path=ppt/slides/slide1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zh-TW" altLang="en-US" b="1"/>
              <a:t>討論</a:t>
            </a:r>
            <a:r>
              <a:rPr lang="en-US" altLang="zh-TW" b="1"/>
              <a:t>..</a:t>
            </a:r>
            <a:endParaRPr lang="zh-TW" altLang="en-US" b="1"/>
          </a:p>
        </p:txBody>
      </p:sp>
      <p:sp>
        <p:nvSpPr>
          <p:cNvPr id="3" name="內容版面配置區 2"/>
          <p:cNvSpPr>
            <a:spLocks noGrp="1"/>
          </p:cNvSpPr>
          <p:nvPr>
            <p:ph idx="1"/>
          </p:nvPr>
        </p:nvSpPr>
        <p:spPr>
          <a:xfrm>
            <a:off x="495300" y="1451896"/>
            <a:ext cx="4086225" cy="3846087"/>
          </a:xfrm>
        </p:spPr>
        <p:txBody>
          <a:bodyPr/>
          <a:lstStyle/>
          <a:p>
            <a:r>
              <a:rPr lang="zh-TW" altLang="en-US" sz="2800"/>
              <a:t>資通安全事件之通報及應變機制。也就是說，未來包括政府機關、能源、水資源、通訊傳播、交通、金融與銀行、醫院、高科技園區等關鍵基礎設施產業，一旦爆發任何資安事件，皆有責任和義務跟該產業的主管機關通報。</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158</a:t>
            </a:fld>
            <a:endParaRPr lang="zh-TW" altLang="en-US"/>
          </a:p>
        </p:txBody>
      </p:sp>
      <p:pic>
        <p:nvPicPr>
          <p:cNvPr id="5" name="圖片 4"/>
          <p:cNvPicPr>
            <a:picLocks noChangeAspect="1"/>
          </p:cNvPicPr>
          <p:nvPr/>
        </p:nvPicPr>
        <p:blipFill>
          <a:blip r:embed="rId2"/>
          <a:stretch>
            <a:fillRect/>
          </a:stretch>
        </p:blipFill>
        <p:spPr>
          <a:xfrm>
            <a:off x="4883349" y="1984155"/>
            <a:ext cx="4453830" cy="3313828"/>
          </a:xfrm>
          <a:prstGeom prst="rect">
            <a:avLst/>
          </a:prstGeom>
        </p:spPr>
      </p:pic>
    </p:spTree>
    <p:extLst>
      <p:ext uri="{BB962C8B-B14F-4D97-AF65-F5344CB8AC3E}">
        <p14:creationId xmlns:p14="http://schemas.microsoft.com/office/powerpoint/2010/main" val="568397606"/>
      </p:ext>
    </p:extLst>
  </p:cSld>
  <p:clrMapOvr>
    <a:masterClrMapping/>
  </p:clrMapOvr>
  <p:transition/>
  <p:timing/>
</p:sld>
</file>

<file path=ppt/slides/slide1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美國</a:t>
            </a:r>
            <a:r>
              <a:rPr lang="en-US" altLang="zh-TW" b="1"/>
              <a:t>CI </a:t>
            </a:r>
            <a:r>
              <a:rPr lang="zh-TW" altLang="en-US" b="1"/>
              <a:t>防護思維</a:t>
            </a:r>
            <a:r>
              <a:rPr lang="en-US" altLang="zh-TW" b="1"/>
              <a:t>..(</a:t>
            </a:r>
            <a:r>
              <a:rPr lang="zh-TW" altLang="en-US" b="1"/>
              <a:t>設施盤點與分級</a:t>
            </a:r>
            <a:r>
              <a:rPr lang="en-US" altLang="zh-TW" b="1"/>
              <a:t>)</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159</a:t>
            </a:fld>
            <a:endParaRPr lang="zh-TW" altLang="en-US"/>
          </a:p>
        </p:txBody>
      </p:sp>
      <p:pic>
        <p:nvPicPr>
          <p:cNvPr id="5" name="圖片 4"/>
          <p:cNvPicPr>
            <a:picLocks noChangeAspect="1"/>
          </p:cNvPicPr>
          <p:nvPr/>
        </p:nvPicPr>
        <p:blipFill>
          <a:blip r:embed="rId2"/>
          <a:stretch>
            <a:fillRect/>
          </a:stretch>
        </p:blipFill>
        <p:spPr>
          <a:xfrm>
            <a:off x="619125" y="1815634"/>
            <a:ext cx="7305675" cy="4335888"/>
          </a:xfrm>
          <a:prstGeom prst="rect">
            <a:avLst/>
          </a:prstGeom>
        </p:spPr>
      </p:pic>
    </p:spTree>
    <p:extLst>
      <p:ext uri="{BB962C8B-B14F-4D97-AF65-F5344CB8AC3E}">
        <p14:creationId xmlns:p14="http://schemas.microsoft.com/office/powerpoint/2010/main" val="3472272156"/>
      </p:ext>
    </p:extLst>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PhAnim="0">
  <p:cSld>
    <p:spTree>
      <p:nvGrpSpPr>
        <p:cNvPr id="1" name=""/>
        <p:cNvGrpSpPr/>
        <p:nvPr/>
      </p:nvGrpSpPr>
      <p:grpSpPr>
        <a:xfrm>
          <a:off x="0" y="0"/>
          <a:ext cx="0" cy="0"/>
        </a:xfrm>
      </p:grpSpPr>
      <p:sp>
        <p:nvSpPr>
          <p:cNvPr id="110594" name="Rectangle 2"/>
          <p:cNvSpPr>
            <a:spLocks noGrp="1" noChangeArrowheads="1"/>
          </p:cNvSpPr>
          <p:nvPr>
            <p:ph type="title"/>
          </p:nvPr>
        </p:nvSpPr>
        <p:spPr>
          <a:xfrm>
            <a:off x="849313" y="0"/>
            <a:ext cx="8229600" cy="1138238"/>
          </a:xfrm>
        </p:spPr>
        <p:txBody>
          <a:bodyPr/>
          <a:lstStyle/>
          <a:p>
            <a:pPr eaLnBrk="1" hangingPunct="1"/>
            <a:r>
              <a:rPr lang="zh-TW" altLang="en-US" smtClean="0"/>
              <a:t>「安全」定義</a:t>
            </a:r>
          </a:p>
        </p:txBody>
      </p:sp>
      <p:sp>
        <p:nvSpPr>
          <p:cNvPr id="8196" name="Rectangle 3"/>
          <p:cNvSpPr>
            <a:spLocks noGrp="1" noChangeArrowheads="1"/>
          </p:cNvSpPr>
          <p:nvPr>
            <p:ph idx="1"/>
          </p:nvPr>
        </p:nvSpPr>
        <p:spPr>
          <a:xfrm>
            <a:off x="849313" y="1341439"/>
            <a:ext cx="8229600" cy="5516561"/>
          </a:xfrm>
        </p:spPr>
        <p:txBody>
          <a:bodyPr/>
          <a:lstStyle/>
          <a:p>
            <a:pPr marL="420688" indent="-420688" algn="just">
              <a:defRPr/>
            </a:pPr>
            <a:r>
              <a:rPr lang="zh-TW" altLang="en-US" kern="1200" smtClean="0"/>
              <a:t>資訊安全有許多專業術語，這些詞語有著不同含意，互相有著不一樣的關係。</a:t>
            </a:r>
          </a:p>
          <a:p>
            <a:pPr marL="400050" lvl="1" indent="0" algn="just">
              <a:buNone/>
              <a:defRPr/>
            </a:pPr>
            <a:r>
              <a:rPr lang="en-US" altLang="zh-TW" kern="1200" smtClean="0"/>
              <a:t>–</a:t>
            </a:r>
            <a:r>
              <a:rPr lang="zh-TW" altLang="en-US" kern="1200" smtClean="0"/>
              <a:t>脆弱性</a:t>
            </a:r>
            <a:r>
              <a:rPr lang="en-US" altLang="zh-TW" kern="1200" smtClean="0"/>
              <a:t>(Vulnerability)</a:t>
            </a:r>
            <a:endParaRPr lang="zh-TW" altLang="en-US" kern="1200" smtClean="0"/>
          </a:p>
          <a:p>
            <a:pPr marL="400050" lvl="1" indent="0" algn="just">
              <a:buNone/>
              <a:defRPr/>
            </a:pPr>
            <a:r>
              <a:rPr lang="en-US" altLang="zh-TW" kern="1200" smtClean="0"/>
              <a:t>–</a:t>
            </a:r>
            <a:r>
              <a:rPr lang="zh-TW" altLang="en-US" kern="1200" smtClean="0"/>
              <a:t>威脅</a:t>
            </a:r>
            <a:r>
              <a:rPr lang="en-US" altLang="zh-TW" kern="1200" smtClean="0"/>
              <a:t>(Threat)</a:t>
            </a:r>
            <a:endParaRPr lang="zh-TW" altLang="en-US" kern="1200"/>
          </a:p>
          <a:p>
            <a:pPr marL="400050" lvl="1" indent="0" algn="just">
              <a:buNone/>
              <a:defRPr/>
            </a:pPr>
            <a:r>
              <a:rPr lang="en-US" altLang="zh-TW" kern="1200" smtClean="0"/>
              <a:t>–</a:t>
            </a:r>
            <a:r>
              <a:rPr lang="zh-TW" altLang="en-US" kern="1200" smtClean="0"/>
              <a:t>風險</a:t>
            </a:r>
            <a:r>
              <a:rPr lang="en-US" altLang="zh-TW" kern="1200" smtClean="0"/>
              <a:t>(Risk)</a:t>
            </a:r>
          </a:p>
          <a:p>
            <a:pPr marL="400050" lvl="1" indent="0" algn="just">
              <a:buNone/>
              <a:defRPr/>
            </a:pPr>
            <a:r>
              <a:rPr lang="en-US" altLang="zh-TW" kern="1200"/>
              <a:t>–</a:t>
            </a:r>
            <a:r>
              <a:rPr lang="zh-TW" altLang="en-US" kern="1200" smtClean="0"/>
              <a:t>漏洞利用</a:t>
            </a:r>
            <a:r>
              <a:rPr lang="en-US" altLang="zh-TW" kern="1200" smtClean="0"/>
              <a:t>(Exposure)</a:t>
            </a:r>
          </a:p>
          <a:p>
            <a:pPr marL="400050" lvl="1" indent="0" algn="just">
              <a:buNone/>
              <a:defRPr/>
            </a:pPr>
            <a:r>
              <a:rPr lang="en-US" altLang="zh-TW" kern="1200" smtClean="0"/>
              <a:t>–</a:t>
            </a:r>
            <a:r>
              <a:rPr lang="zh-TW" altLang="en-US" sz="2800" kern="1200" smtClean="0"/>
              <a:t>控制措施</a:t>
            </a:r>
            <a:r>
              <a:rPr lang="en-US" altLang="zh-TW" sz="2800" kern="1200" smtClean="0"/>
              <a:t>(Control)</a:t>
            </a:r>
            <a:r>
              <a:rPr lang="zh-TW" altLang="en-US" sz="2800" kern="1200" smtClean="0"/>
              <a:t>與安全對策</a:t>
            </a:r>
            <a:r>
              <a:rPr lang="en-US" altLang="zh-TW" sz="2800" kern="1200" smtClean="0"/>
              <a:t>(Countermeasure)</a:t>
            </a:r>
            <a:endParaRPr lang="zh-TW" altLang="en-US" sz="2800" kern="1200"/>
          </a:p>
        </p:txBody>
      </p:sp>
    </p:spTree>
    <p:extLst>
      <p:ext uri="{BB962C8B-B14F-4D97-AF65-F5344CB8AC3E}">
        <p14:creationId xmlns:p14="http://schemas.microsoft.com/office/powerpoint/2010/main" val="1482160222"/>
      </p:ext>
    </p:extLst>
  </p:cSld>
  <p:clrMapOvr>
    <a:masterClrMapping/>
  </p:clrMapOvr>
  <p:transition/>
  <p:timing/>
</p:sld>
</file>

<file path=ppt/slides/slide1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標題 4"/>
          <p:cNvSpPr>
            <a:spLocks noGrp="1"/>
          </p:cNvSpPr>
          <p:nvPr>
            <p:ph type="ctrTitle"/>
          </p:nvPr>
        </p:nvSpPr>
        <p:spPr/>
        <p:txBody>
          <a:bodyPr/>
          <a:lstStyle/>
          <a:p>
            <a:pPr lvl="0"/>
            <a:r>
              <a:rPr lang="zh-TW" altLang="zh-TW"/>
              <a:t>日本</a:t>
            </a:r>
            <a:r>
              <a:rPr lang="en-US" altLang="zh-TW"/>
              <a:t>CIIP</a:t>
            </a:r>
            <a:r>
              <a:rPr lang="zh-TW" altLang="zh-TW"/>
              <a:t>五大基本政策</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160</a:t>
            </a:fld>
            <a:endParaRPr lang="zh-TW" altLang="en-US"/>
          </a:p>
        </p:txBody>
      </p:sp>
    </p:spTree>
    <p:extLst>
      <p:ext uri="{BB962C8B-B14F-4D97-AF65-F5344CB8AC3E}">
        <p14:creationId xmlns:p14="http://schemas.microsoft.com/office/powerpoint/2010/main" val="3580057697"/>
      </p:ext>
    </p:extLst>
  </p:cSld>
  <p:clrMapOvr>
    <a:masterClrMapping/>
  </p:clrMapOvr>
  <p:transition/>
  <p:timing/>
</p:sld>
</file>

<file path=ppt/slides/slide1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日本國家關鍵資訊基礎建設保護框架</a:t>
            </a:r>
            <a:endParaRPr lang="zh-TW" altLang="en-US"/>
          </a:p>
        </p:txBody>
      </p:sp>
      <p:sp>
        <p:nvSpPr>
          <p:cNvPr id="3" name="內容版面配置區 2"/>
          <p:cNvSpPr>
            <a:spLocks noGrp="1"/>
          </p:cNvSpPr>
          <p:nvPr>
            <p:ph idx="1"/>
          </p:nvPr>
        </p:nvSpPr>
        <p:spPr>
          <a:xfrm>
            <a:off x="681038" y="5612060"/>
            <a:ext cx="8543925" cy="390824"/>
          </a:xfrm>
        </p:spPr>
        <p:txBody>
          <a:bodyPr>
            <a:normAutofit/>
          </a:bodyPr>
          <a:lstStyle/>
          <a:p>
            <a:r>
              <a:rPr lang="zh-TW" altLang="en-US" sz="1463"/>
              <a:t>資料來源</a:t>
            </a:r>
            <a:r>
              <a:rPr lang="en-US" altLang="zh-TW" sz="1463"/>
              <a:t>:</a:t>
            </a:r>
            <a:r>
              <a:rPr lang="zh-TW" altLang="en-US" sz="1463"/>
              <a:t>行政院國家資通安全會報技術服務中心 王家宜</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161</a:t>
            </a:fld>
            <a:endParaRPr lang="zh-TW" altLang="en-US"/>
          </a:p>
        </p:txBody>
      </p:sp>
      <p:sp>
        <p:nvSpPr>
          <p:cNvPr id="5" name="矩形 4"/>
          <p:cNvSpPr/>
          <p:nvPr/>
        </p:nvSpPr>
        <p:spPr>
          <a:xfrm>
            <a:off x="681038" y="1703528"/>
            <a:ext cx="8543925" cy="3785652"/>
          </a:xfrm>
          <a:prstGeom prst="rect">
            <a:avLst/>
          </a:prstGeom>
        </p:spPr>
        <p:txBody>
          <a:bodyPr wrap="square">
            <a:spAutoFit/>
          </a:bodyPr>
          <a:lstStyle/>
          <a:p>
            <a:pPr marL="278606" indent="-278606">
              <a:buFont typeface="Arial" panose="020b0604020202020204" pitchFamily="34" charset="0"/>
              <a:buChar char="•"/>
            </a:pPr>
            <a:r>
              <a:rPr lang="zh-TW" altLang="en-US" sz="2400">
                <a:solidFill>
                  <a:schemeClr val="tx1">
                    <a:lumMod val="50000"/>
                    <a:lumOff val="50000"/>
                  </a:schemeClr>
                </a:solidFill>
                <a:latin typeface="Times New Roman" pitchFamily="18" charset="0"/>
                <a:cs typeface="Times New Roman" panose="02020603050405020304" pitchFamily="18" charset="0"/>
              </a:rPr>
              <a:t>日本的關鍵基礎建設保護權責單位是由日本內閣官房，亦即內閣秘書處</a:t>
            </a:r>
            <a:r>
              <a:rPr lang="en-US" altLang="zh-TW" sz="2400">
                <a:solidFill>
                  <a:schemeClr val="tx1">
                    <a:lumMod val="50000"/>
                    <a:lumOff val="50000"/>
                  </a:schemeClr>
                </a:solidFill>
                <a:latin typeface="Times New Roman" pitchFamily="18" charset="0"/>
                <a:cs typeface="Times New Roman" panose="02020603050405020304" pitchFamily="18" charset="0"/>
              </a:rPr>
              <a:t>(Cabinet Secretariat)</a:t>
            </a:r>
            <a:r>
              <a:rPr lang="zh-TW" altLang="en-US" sz="2400">
                <a:solidFill>
                  <a:schemeClr val="tx1">
                    <a:lumMod val="50000"/>
                    <a:lumOff val="50000"/>
                  </a:schemeClr>
                </a:solidFill>
                <a:latin typeface="Times New Roman" pitchFamily="18" charset="0"/>
                <a:cs typeface="Times New Roman" panose="02020603050405020304" pitchFamily="18" charset="0"/>
              </a:rPr>
              <a:t>所組成。</a:t>
            </a:r>
            <a:endParaRPr lang="en-US" altLang="zh-TW" sz="2400">
              <a:solidFill>
                <a:schemeClr val="tx1">
                  <a:lumMod val="50000"/>
                  <a:lumOff val="50000"/>
                </a:schemeClr>
              </a:solidFill>
              <a:latin typeface="Times New Roman" panose="02020603050405020304" pitchFamily="18" charset="0"/>
              <a:cs typeface="Times New Roman" panose="02020603050405020304" pitchFamily="18" charset="0"/>
            </a:endParaRPr>
          </a:p>
          <a:p>
            <a:pPr marL="278606" indent="-278606">
              <a:buFont typeface="Arial" panose="020b0604020202020204" pitchFamily="34" charset="0"/>
              <a:buChar char="•"/>
            </a:pPr>
            <a:r>
              <a:rPr lang="zh-TW" altLang="en-US" sz="2400">
                <a:solidFill>
                  <a:schemeClr val="tx1">
                    <a:lumMod val="50000"/>
                    <a:lumOff val="50000"/>
                  </a:schemeClr>
                </a:solidFill>
                <a:latin typeface="Times New Roman" pitchFamily="18" charset="0"/>
                <a:cs typeface="Times New Roman" panose="02020603050405020304" pitchFamily="18" charset="0"/>
              </a:rPr>
              <a:t>其中，日本經濟產業省</a:t>
            </a:r>
            <a:r>
              <a:rPr lang="en-US" altLang="zh-TW" sz="2400">
                <a:solidFill>
                  <a:schemeClr val="tx1">
                    <a:lumMod val="50000"/>
                    <a:lumOff val="50000"/>
                  </a:schemeClr>
                </a:solidFill>
                <a:latin typeface="Times New Roman" pitchFamily="18" charset="0"/>
                <a:cs typeface="Times New Roman" panose="02020603050405020304" pitchFamily="18" charset="0"/>
              </a:rPr>
              <a:t>(Ministry of Economy Trade and Industry of Japan, METI)</a:t>
            </a:r>
            <a:r>
              <a:rPr lang="zh-TW" altLang="en-US" sz="2400">
                <a:solidFill>
                  <a:schemeClr val="tx1">
                    <a:lumMod val="50000"/>
                    <a:lumOff val="50000"/>
                  </a:schemeClr>
                </a:solidFill>
                <a:latin typeface="Times New Roman" pitchFamily="18" charset="0"/>
                <a:cs typeface="Times New Roman" panose="02020603050405020304" pitchFamily="18" charset="0"/>
              </a:rPr>
              <a:t>、國家警察廳</a:t>
            </a:r>
            <a:r>
              <a:rPr lang="en-US" altLang="zh-TW" sz="2400">
                <a:solidFill>
                  <a:schemeClr val="tx1">
                    <a:lumMod val="50000"/>
                    <a:lumOff val="50000"/>
                  </a:schemeClr>
                </a:solidFill>
                <a:latin typeface="Times New Roman" pitchFamily="18" charset="0"/>
                <a:cs typeface="Times New Roman" panose="02020603050405020304" pitchFamily="18" charset="0"/>
              </a:rPr>
              <a:t>(National Police Agency, NPA)</a:t>
            </a:r>
            <a:r>
              <a:rPr lang="zh-TW" altLang="en-US" sz="2400">
                <a:solidFill>
                  <a:schemeClr val="tx1">
                    <a:lumMod val="50000"/>
                    <a:lumOff val="50000"/>
                  </a:schemeClr>
                </a:solidFill>
                <a:latin typeface="Times New Roman" pitchFamily="18" charset="0"/>
                <a:cs typeface="Times New Roman" panose="02020603050405020304" pitchFamily="18" charset="0"/>
              </a:rPr>
              <a:t>、內務部和通信</a:t>
            </a:r>
            <a:r>
              <a:rPr lang="en-US" altLang="zh-TW" sz="2400">
                <a:solidFill>
                  <a:schemeClr val="tx1">
                    <a:lumMod val="50000"/>
                    <a:lumOff val="50000"/>
                  </a:schemeClr>
                </a:solidFill>
                <a:latin typeface="Times New Roman" pitchFamily="18" charset="0"/>
                <a:cs typeface="Times New Roman" panose="02020603050405020304" pitchFamily="18" charset="0"/>
              </a:rPr>
              <a:t>(Ministry of Internal Affairs and Communications, MIC) </a:t>
            </a:r>
            <a:r>
              <a:rPr lang="zh-TW" altLang="en-US" sz="2400">
                <a:solidFill>
                  <a:schemeClr val="tx1">
                    <a:lumMod val="50000"/>
                    <a:lumOff val="50000"/>
                  </a:schemeClr>
                </a:solidFill>
                <a:latin typeface="Times New Roman" pitchFamily="18" charset="0"/>
                <a:cs typeface="Times New Roman" panose="02020603050405020304" pitchFamily="18" charset="0"/>
              </a:rPr>
              <a:t>扮演重要協助的角色。</a:t>
            </a:r>
            <a:endParaRPr lang="en-US" altLang="zh-TW" sz="2400">
              <a:solidFill>
                <a:schemeClr val="tx1">
                  <a:lumMod val="50000"/>
                  <a:lumOff val="50000"/>
                </a:schemeClr>
              </a:solidFill>
              <a:latin typeface="Times New Roman" pitchFamily="18" charset="0"/>
              <a:cs typeface="Times New Roman" panose="02020603050405020304" pitchFamily="18" charset="0"/>
            </a:endParaRPr>
          </a:p>
          <a:p>
            <a:pPr marL="278606" indent="-278606">
              <a:buFont typeface="Arial" panose="020b0604020202020204" pitchFamily="34" charset="0"/>
              <a:buChar char="•"/>
            </a:pPr>
            <a:r>
              <a:rPr lang="zh-TW" altLang="en-US" sz="2400">
                <a:solidFill>
                  <a:schemeClr val="tx1">
                    <a:lumMod val="50000"/>
                    <a:lumOff val="50000"/>
                  </a:schemeClr>
                </a:solidFill>
                <a:latin typeface="Times New Roman" pitchFamily="18" charset="0"/>
                <a:cs typeface="Times New Roman" panose="02020603050405020304" pitchFamily="18" charset="0"/>
              </a:rPr>
              <a:t>而內閣秘書處於</a:t>
            </a:r>
            <a:r>
              <a:rPr lang="en-US" altLang="zh-TW" sz="2400">
                <a:solidFill>
                  <a:schemeClr val="tx1">
                    <a:lumMod val="50000"/>
                    <a:lumOff val="50000"/>
                  </a:schemeClr>
                </a:solidFill>
                <a:latin typeface="Times New Roman" pitchFamily="18" charset="0"/>
                <a:cs typeface="Times New Roman" panose="02020603050405020304" pitchFamily="18" charset="0"/>
              </a:rPr>
              <a:t>2005 </a:t>
            </a:r>
            <a:r>
              <a:rPr lang="zh-TW" altLang="en-US" sz="2400">
                <a:solidFill>
                  <a:schemeClr val="tx1">
                    <a:lumMod val="50000"/>
                    <a:lumOff val="50000"/>
                  </a:schemeClr>
                </a:solidFill>
                <a:latin typeface="Times New Roman" pitchFamily="18" charset="0"/>
                <a:cs typeface="Times New Roman" panose="02020603050405020304" pitchFamily="18" charset="0"/>
              </a:rPr>
              <a:t>年設立的國家資訊安全中心 </a:t>
            </a:r>
            <a:r>
              <a:rPr lang="en-US" altLang="zh-TW" sz="2400">
                <a:solidFill>
                  <a:schemeClr val="tx1">
                    <a:lumMod val="50000"/>
                    <a:lumOff val="50000"/>
                  </a:schemeClr>
                </a:solidFill>
                <a:latin typeface="Times New Roman" pitchFamily="18" charset="0"/>
                <a:cs typeface="Times New Roman" panose="02020603050405020304" pitchFamily="18" charset="0"/>
              </a:rPr>
              <a:t>(National Information Security Center, NISC)</a:t>
            </a:r>
            <a:r>
              <a:rPr lang="zh-TW" altLang="en-US" sz="2400">
                <a:solidFill>
                  <a:schemeClr val="tx1">
                    <a:lumMod val="50000"/>
                    <a:lumOff val="50000"/>
                  </a:schemeClr>
                </a:solidFill>
                <a:latin typeface="Times New Roman" pitchFamily="18" charset="0"/>
                <a:cs typeface="Times New Roman" panose="02020603050405020304" pitchFamily="18" charset="0"/>
              </a:rPr>
              <a:t>與資訊安全政策委員會 </a:t>
            </a:r>
            <a:r>
              <a:rPr lang="en-US" altLang="zh-TW" sz="2400">
                <a:solidFill>
                  <a:schemeClr val="tx1">
                    <a:lumMod val="50000"/>
                    <a:lumOff val="50000"/>
                  </a:schemeClr>
                </a:solidFill>
                <a:latin typeface="Times New Roman" pitchFamily="18" charset="0"/>
                <a:cs typeface="Times New Roman" panose="02020603050405020304" pitchFamily="18" charset="0"/>
              </a:rPr>
              <a:t>(Information SecurityPolicy Council, ISPC)</a:t>
            </a:r>
            <a:r>
              <a:rPr lang="zh-TW" altLang="en-US" sz="2400">
                <a:solidFill>
                  <a:schemeClr val="tx1">
                    <a:lumMod val="50000"/>
                    <a:lumOff val="50000"/>
                  </a:schemeClr>
                </a:solidFill>
                <a:latin typeface="Times New Roman" pitchFamily="18" charset="0"/>
                <a:cs typeface="Times New Roman" panose="02020603050405020304" pitchFamily="18" charset="0"/>
              </a:rPr>
              <a:t>，負責統籌制定關鍵資訊基礎建設防護之相關政策。</a:t>
            </a:r>
          </a:p>
        </p:txBody>
      </p:sp>
    </p:spTree>
    <p:extLst>
      <p:ext uri="{BB962C8B-B14F-4D97-AF65-F5344CB8AC3E}">
        <p14:creationId xmlns:p14="http://schemas.microsoft.com/office/powerpoint/2010/main" val="3074084636"/>
      </p:ext>
    </p:extLst>
  </p:cSld>
  <p:clrMapOvr>
    <a:masterClrMapping/>
  </p:clrMapOvr>
  <p:transition/>
  <p:timing/>
</p:sld>
</file>

<file path=ppt/slides/slide1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日本國家關鍵資訊基礎建設保護框架</a:t>
            </a:r>
            <a:endParaRPr lang="zh-TW" altLang="en-US"/>
          </a:p>
        </p:txBody>
      </p:sp>
      <p:sp>
        <p:nvSpPr>
          <p:cNvPr id="3" name="內容版面配置區 2"/>
          <p:cNvSpPr>
            <a:spLocks noGrp="1"/>
          </p:cNvSpPr>
          <p:nvPr>
            <p:ph idx="1"/>
          </p:nvPr>
        </p:nvSpPr>
        <p:spPr/>
        <p:txBody>
          <a:bodyPr>
            <a:noAutofit/>
          </a:bodyPr>
          <a:lstStyle/>
          <a:p>
            <a:r>
              <a:rPr lang="zh-TW" altLang="en-US" sz="3000"/>
              <a:t>有關日本關鍵資訊基礎建設防護政策之最新發展，在</a:t>
            </a:r>
            <a:r>
              <a:rPr lang="en-US" altLang="zh-TW" sz="3000"/>
              <a:t>2014 </a:t>
            </a:r>
            <a:r>
              <a:rPr lang="zh-TW" altLang="en-US" sz="3000"/>
              <a:t>年</a:t>
            </a:r>
            <a:r>
              <a:rPr lang="en-US" altLang="zh-TW" sz="3000"/>
              <a:t>5 </a:t>
            </a:r>
            <a:r>
              <a:rPr lang="zh-TW" altLang="en-US" sz="3000"/>
              <a:t>月根據國家資安策略</a:t>
            </a:r>
            <a:r>
              <a:rPr lang="en-US" altLang="zh-TW" sz="3000"/>
              <a:t>(National Security Strategy)</a:t>
            </a:r>
            <a:r>
              <a:rPr lang="zh-TW" altLang="en-US" sz="3000"/>
              <a:t>內容發佈「關鍵資訊基礎建設保護政策</a:t>
            </a:r>
            <a:r>
              <a:rPr lang="en-US" altLang="zh-TW" sz="3000"/>
              <a:t>(The Basic Policy of CIIP)｣</a:t>
            </a:r>
            <a:r>
              <a:rPr lang="zh-TW" altLang="en-US" sz="3000"/>
              <a:t>，除了原有之</a:t>
            </a:r>
            <a:r>
              <a:rPr lang="zh-TW" altLang="en-US" sz="3000" b="1">
                <a:solidFill>
                  <a:srgbClr val="C00000"/>
                </a:solidFill>
              </a:rPr>
              <a:t>資通訊電信、財經、民航、鐵路、電力、瓦斯、政府與行政服務、醫療服務、水、物流</a:t>
            </a:r>
            <a:r>
              <a:rPr lang="zh-TW" altLang="en-US" sz="3000"/>
              <a:t>等</a:t>
            </a:r>
            <a:r>
              <a:rPr lang="en-US" altLang="zh-TW" sz="3000" b="1">
                <a:solidFill>
                  <a:srgbClr val="C00000"/>
                </a:solidFill>
              </a:rPr>
              <a:t>10 </a:t>
            </a:r>
            <a:r>
              <a:rPr lang="zh-TW" altLang="en-US" sz="3000" b="1">
                <a:solidFill>
                  <a:srgbClr val="C00000"/>
                </a:solidFill>
              </a:rPr>
              <a:t>大領域</a:t>
            </a:r>
            <a:r>
              <a:rPr lang="zh-TW" altLang="en-US" sz="3000"/>
              <a:t>納入關鍵基礎建設的保護範圍外，另將</a:t>
            </a:r>
            <a:r>
              <a:rPr lang="zh-TW" altLang="en-US" sz="3000" b="1">
                <a:solidFill>
                  <a:srgbClr val="C00000"/>
                </a:solidFill>
              </a:rPr>
              <a:t>化學、信用卡與石油</a:t>
            </a:r>
            <a:r>
              <a:rPr lang="en-US" altLang="zh-TW" sz="3000"/>
              <a:t>3 </a:t>
            </a:r>
            <a:r>
              <a:rPr lang="zh-TW" altLang="en-US" sz="3000"/>
              <a:t>個新領域納入，目前共包含</a:t>
            </a:r>
            <a:r>
              <a:rPr lang="en-US" altLang="zh-TW" sz="3000"/>
              <a:t>13 </a:t>
            </a:r>
            <a:r>
              <a:rPr lang="zh-TW" altLang="en-US" sz="3000"/>
              <a:t>個領域、分別所屬</a:t>
            </a:r>
            <a:r>
              <a:rPr lang="en-US" altLang="zh-TW" sz="3000" b="1">
                <a:solidFill>
                  <a:srgbClr val="C00000"/>
                </a:solidFill>
              </a:rPr>
              <a:t>5 </a:t>
            </a:r>
            <a:r>
              <a:rPr lang="zh-TW" altLang="en-US" sz="3000" b="1">
                <a:solidFill>
                  <a:srgbClr val="C00000"/>
                </a:solidFill>
              </a:rPr>
              <a:t>個關鍵資訊基礎建設主管機關</a:t>
            </a:r>
            <a:r>
              <a:rPr lang="zh-TW" altLang="en-US" sz="3000"/>
              <a:t>與相關組織</a:t>
            </a:r>
            <a:r>
              <a:rPr lang="en-US" altLang="zh-TW" sz="3000"/>
              <a:t>(</a:t>
            </a:r>
            <a:r>
              <a:rPr lang="zh-TW" altLang="en-US" sz="3000"/>
              <a:t>詳見下圖</a:t>
            </a:r>
            <a:r>
              <a:rPr lang="en-US" altLang="zh-TW" sz="3000"/>
              <a:t>)</a:t>
            </a:r>
            <a:r>
              <a:rPr lang="zh-TW" altLang="en-US" sz="3000"/>
              <a:t>，政策內容分為以下</a:t>
            </a:r>
            <a:r>
              <a:rPr lang="en-US" altLang="zh-TW" sz="3000"/>
              <a:t>5 </a:t>
            </a:r>
            <a:r>
              <a:rPr lang="zh-TW" altLang="en-US" sz="3000"/>
              <a:t>個關鍵策略</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162</a:t>
            </a:fld>
            <a:endParaRPr lang="zh-TW" altLang="en-US"/>
          </a:p>
        </p:txBody>
      </p:sp>
    </p:spTree>
    <p:extLst>
      <p:ext uri="{BB962C8B-B14F-4D97-AF65-F5344CB8AC3E}">
        <p14:creationId xmlns:p14="http://schemas.microsoft.com/office/powerpoint/2010/main" val="2777148260"/>
      </p:ext>
    </p:extLst>
  </p:cSld>
  <p:clrMapOvr>
    <a:masterClrMapping/>
  </p:clrMapOvr>
  <p:transition/>
  <p:timing/>
</p:sld>
</file>

<file path=ppt/slides/slide1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zh-TW" b="1"/>
              <a:t>日本</a:t>
            </a:r>
            <a:r>
              <a:rPr lang="en-US" altLang="zh-TW" b="1"/>
              <a:t>CIIP</a:t>
            </a:r>
            <a:r>
              <a:rPr lang="zh-TW" altLang="zh-TW" b="1"/>
              <a:t>五大基本政策</a:t>
            </a:r>
            <a:endParaRPr lang="zh-TW" altLang="en-US" b="1"/>
          </a:p>
        </p:txBody>
      </p:sp>
      <p:sp>
        <p:nvSpPr>
          <p:cNvPr id="3" name="內容版面配置區 2"/>
          <p:cNvSpPr>
            <a:spLocks noGrp="1"/>
          </p:cNvSpPr>
          <p:nvPr>
            <p:ph idx="1"/>
          </p:nvPr>
        </p:nvSpPr>
        <p:spPr/>
        <p:txBody>
          <a:bodyPr/>
          <a:lstStyle/>
          <a:p>
            <a:pPr marL="417909" indent="-417909">
              <a:buFont typeface="+mj-lt"/>
              <a:buAutoNum type="arabicPeriod"/>
            </a:pPr>
            <a:r>
              <a:rPr lang="zh-TW" altLang="en-US" sz="2600" b="1">
                <a:solidFill>
                  <a:srgbClr val="C00000"/>
                </a:solidFill>
              </a:rPr>
              <a:t>建立安全原則</a:t>
            </a:r>
            <a:r>
              <a:rPr lang="en-US" altLang="zh-TW" sz="2600"/>
              <a:t>: </a:t>
            </a:r>
            <a:r>
              <a:rPr lang="zh-TW" altLang="en-US" sz="2600"/>
              <a:t>持續精進現有</a:t>
            </a:r>
            <a:r>
              <a:rPr lang="en-US" altLang="zh-TW" sz="2600"/>
              <a:t>CIIP </a:t>
            </a:r>
            <a:r>
              <a:rPr lang="zh-TW" altLang="en-US" sz="2600"/>
              <a:t>安全原則指導方針與強化宣導</a:t>
            </a:r>
            <a:r>
              <a:rPr lang="en-US" altLang="zh-TW" sz="2600"/>
              <a:t>CIIP </a:t>
            </a:r>
            <a:r>
              <a:rPr lang="zh-TW" altLang="en-US" sz="2600"/>
              <a:t>安全原則</a:t>
            </a:r>
            <a:endParaRPr lang="en-US" altLang="zh-TW" sz="2600"/>
          </a:p>
          <a:p>
            <a:pPr marL="417909" indent="-417909">
              <a:buFont typeface="+mj-lt"/>
              <a:buAutoNum type="arabicPeriod"/>
            </a:pPr>
            <a:r>
              <a:rPr lang="zh-TW" altLang="en-US" sz="2600" b="1">
                <a:solidFill>
                  <a:srgbClr val="C00000"/>
                </a:solidFill>
              </a:rPr>
              <a:t>資訊分享</a:t>
            </a:r>
            <a:r>
              <a:rPr lang="en-US" altLang="zh-TW" sz="2600"/>
              <a:t>: </a:t>
            </a:r>
            <a:r>
              <a:rPr lang="zh-TW" altLang="en-US" sz="2600"/>
              <a:t>強化資訊分享系統、管理協調</a:t>
            </a:r>
            <a:r>
              <a:rPr lang="en-US" altLang="zh-TW" sz="2600"/>
              <a:t>CIIP </a:t>
            </a:r>
            <a:r>
              <a:rPr lang="zh-TW" altLang="en-US" sz="2600"/>
              <a:t>各領域情報分享與分析中心</a:t>
            </a:r>
            <a:r>
              <a:rPr lang="en-US" altLang="zh-TW" sz="2600"/>
              <a:t>(Capabilities for Engineering of Protection, Technical Operation, Analysis, and Response, </a:t>
            </a:r>
            <a:r>
              <a:rPr lang="en-US" altLang="zh-TW" sz="2600" b="1">
                <a:solidFill>
                  <a:srgbClr val="C00000"/>
                </a:solidFill>
              </a:rPr>
              <a:t>CEPTOAR</a:t>
            </a:r>
            <a:r>
              <a:rPr lang="en-US" altLang="zh-TW" sz="2600"/>
              <a:t>)</a:t>
            </a:r>
            <a:r>
              <a:rPr lang="zh-TW" altLang="en-US" sz="2600"/>
              <a:t>之橫向資訊的分享、並推廣</a:t>
            </a:r>
            <a:r>
              <a:rPr lang="en-US" altLang="zh-TW" sz="2600" b="1">
                <a:solidFill>
                  <a:srgbClr val="C00000"/>
                </a:solidFill>
              </a:rPr>
              <a:t>13 </a:t>
            </a:r>
            <a:r>
              <a:rPr lang="zh-TW" altLang="en-US" sz="2600" b="1">
                <a:solidFill>
                  <a:srgbClr val="C00000"/>
                </a:solidFill>
              </a:rPr>
              <a:t>個</a:t>
            </a:r>
            <a:r>
              <a:rPr lang="en-US" altLang="zh-TW" sz="2600" b="1">
                <a:solidFill>
                  <a:srgbClr val="C00000"/>
                </a:solidFill>
              </a:rPr>
              <a:t>CIIP </a:t>
            </a:r>
            <a:r>
              <a:rPr lang="zh-TW" altLang="en-US" sz="2600"/>
              <a:t>相關領域之活動</a:t>
            </a:r>
            <a:endParaRPr lang="en-US" altLang="zh-TW" sz="2600"/>
          </a:p>
          <a:p>
            <a:pPr marL="417909" indent="-417909">
              <a:buFont typeface="+mj-lt"/>
              <a:buAutoNum type="arabicPeriod"/>
            </a:pPr>
            <a:r>
              <a:rPr lang="zh-TW" altLang="en-US" sz="2600" b="1">
                <a:solidFill>
                  <a:srgbClr val="C00000"/>
                </a:solidFill>
              </a:rPr>
              <a:t>緊急應變能量</a:t>
            </a:r>
            <a:r>
              <a:rPr lang="en-US" altLang="zh-TW" sz="2600"/>
              <a:t>: </a:t>
            </a:r>
            <a:r>
              <a:rPr lang="zh-TW" altLang="en-US" sz="2600"/>
              <a:t>定期舉辦</a:t>
            </a:r>
            <a:r>
              <a:rPr lang="en-US" altLang="zh-TW" sz="2600"/>
              <a:t>CIIP </a:t>
            </a:r>
            <a:r>
              <a:rPr lang="zh-TW" altLang="en-US" sz="2600"/>
              <a:t>跨領域的演練以確保持續營運計畫的可行性、持續加強各</a:t>
            </a:r>
            <a:r>
              <a:rPr lang="en-US" altLang="zh-TW" sz="2600"/>
              <a:t>CIIP </a:t>
            </a:r>
            <a:r>
              <a:rPr lang="zh-TW" altLang="en-US" sz="2600"/>
              <a:t>主管機關與情報分享與分析中心與間縱向資安事件通報的訓練。</a:t>
            </a:r>
            <a:endParaRPr lang="en-US" altLang="zh-TW" sz="2600"/>
          </a:p>
          <a:p>
            <a:pPr marL="417909" indent="-417909">
              <a:buFont typeface="+mj-lt"/>
              <a:buAutoNum type="arabicPeriod"/>
            </a:pPr>
            <a:endParaRPr lang="zh-TW" altLang="en-US" sz="26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163</a:t>
            </a:fld>
            <a:endParaRPr lang="zh-TW" altLang="en-US"/>
          </a:p>
        </p:txBody>
      </p:sp>
      <p:pic>
        <p:nvPicPr>
          <p:cNvPr id="5" name="圖片 4"/>
          <p:cNvPicPr>
            <a:picLocks noChangeAspect="1"/>
          </p:cNvPicPr>
          <p:nvPr/>
        </p:nvPicPr>
        <p:blipFill>
          <a:blip r:embed="rId2"/>
          <a:srcRect t="70024" b="-1"/>
          <a:stretch>
            <a:fillRect/>
          </a:stretch>
        </p:blipFill>
        <p:spPr>
          <a:xfrm>
            <a:off x="632520" y="5301208"/>
            <a:ext cx="8778180" cy="1246217"/>
          </a:xfrm>
          <a:prstGeom prst="rect">
            <a:avLst/>
          </a:prstGeom>
        </p:spPr>
      </p:pic>
    </p:spTree>
    <p:extLst>
      <p:ext uri="{BB962C8B-B14F-4D97-AF65-F5344CB8AC3E}">
        <p14:creationId xmlns:p14="http://schemas.microsoft.com/office/powerpoint/2010/main" val="2609574025"/>
      </p:ext>
    </p:extLst>
  </p:cSld>
  <p:clrMapOvr>
    <a:masterClrMapping/>
  </p:clrMapOvr>
  <p:transition/>
  <p:timing/>
</p:sld>
</file>

<file path=ppt/slides/slide1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zh-TW"/>
              <a:t>日本</a:t>
            </a:r>
            <a:r>
              <a:rPr lang="en-US" altLang="zh-TW"/>
              <a:t>CIIP</a:t>
            </a:r>
            <a:r>
              <a:rPr lang="zh-TW" altLang="zh-TW"/>
              <a:t>五大基本政策</a:t>
            </a:r>
            <a:endParaRPr lang="zh-TW" altLang="en-US"/>
          </a:p>
        </p:txBody>
      </p:sp>
      <p:sp>
        <p:nvSpPr>
          <p:cNvPr id="3" name="內容版面配置區 2"/>
          <p:cNvSpPr>
            <a:spLocks noGrp="1"/>
          </p:cNvSpPr>
          <p:nvPr>
            <p:ph idx="1"/>
          </p:nvPr>
        </p:nvSpPr>
        <p:spPr/>
        <p:txBody>
          <a:bodyPr/>
          <a:lstStyle/>
          <a:p>
            <a:pPr marL="417909" indent="-417909">
              <a:buFont typeface="+mj-lt"/>
              <a:buAutoNum type="arabicPeriod" startAt="4"/>
            </a:pPr>
            <a:r>
              <a:rPr lang="zh-TW" altLang="en-US" b="1">
                <a:solidFill>
                  <a:srgbClr val="C00000"/>
                </a:solidFill>
              </a:rPr>
              <a:t>風險管理</a:t>
            </a:r>
            <a:r>
              <a:rPr lang="en-US" altLang="zh-TW"/>
              <a:t>: </a:t>
            </a:r>
            <a:r>
              <a:rPr lang="zh-TW" altLang="en-US"/>
              <a:t>建立風險評估與管理機制。</a:t>
            </a:r>
            <a:endParaRPr lang="en-US" altLang="zh-TW"/>
          </a:p>
          <a:p>
            <a:pPr marL="417909" indent="-417909">
              <a:buFont typeface="+mj-lt"/>
              <a:buAutoNum type="arabicPeriod" startAt="4"/>
            </a:pPr>
            <a:r>
              <a:rPr lang="zh-TW" altLang="en-US" b="1">
                <a:solidFill>
                  <a:srgbClr val="C00000"/>
                </a:solidFill>
              </a:rPr>
              <a:t>關鍵資訊基礎建設防護的基礎</a:t>
            </a:r>
            <a:r>
              <a:rPr lang="en-US" altLang="zh-TW"/>
              <a:t>: </a:t>
            </a:r>
            <a:r>
              <a:rPr lang="zh-TW" altLang="en-US"/>
              <a:t>制定日本</a:t>
            </a:r>
            <a:r>
              <a:rPr lang="en-US" altLang="zh-TW"/>
              <a:t>CIIP </a:t>
            </a:r>
            <a:r>
              <a:rPr lang="zh-TW" altLang="en-US"/>
              <a:t>相關標準與指引並符合國際標準、國際合作、發行</a:t>
            </a:r>
            <a:r>
              <a:rPr lang="en-US" altLang="zh-TW"/>
              <a:t>CIIP </a:t>
            </a:r>
            <a:r>
              <a:rPr lang="zh-TW" altLang="en-US"/>
              <a:t>相關手冊、推廣</a:t>
            </a:r>
            <a:r>
              <a:rPr lang="en-US" altLang="zh-TW"/>
              <a:t>CIIP </a:t>
            </a:r>
            <a:r>
              <a:rPr lang="zh-TW" altLang="en-US"/>
              <a:t>評估與認證體系等。</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164</a:t>
            </a:fld>
            <a:endParaRPr lang="zh-TW" altLang="en-US"/>
          </a:p>
        </p:txBody>
      </p:sp>
      <p:pic>
        <p:nvPicPr>
          <p:cNvPr id="7" name="圖片 6"/>
          <p:cNvPicPr>
            <a:picLocks noChangeAspect="1"/>
          </p:cNvPicPr>
          <p:nvPr/>
        </p:nvPicPr>
        <p:blipFill>
          <a:blip r:embed="rId2"/>
          <a:srcRect t="70024" b="-1"/>
          <a:stretch>
            <a:fillRect/>
          </a:stretch>
        </p:blipFill>
        <p:spPr>
          <a:xfrm>
            <a:off x="606624" y="4880334"/>
            <a:ext cx="8778180" cy="1246217"/>
          </a:xfrm>
          <a:prstGeom prst="rect">
            <a:avLst/>
          </a:prstGeom>
        </p:spPr>
      </p:pic>
    </p:spTree>
    <p:extLst>
      <p:ext uri="{BB962C8B-B14F-4D97-AF65-F5344CB8AC3E}">
        <p14:creationId xmlns:p14="http://schemas.microsoft.com/office/powerpoint/2010/main" val="3915870362"/>
      </p:ext>
    </p:extLst>
  </p:cSld>
  <p:clrMapOvr>
    <a:masterClrMapping/>
  </p:clrMapOvr>
  <p:transition/>
  <p:timing/>
</p:sld>
</file>

<file path=ppt/slides/slide1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zh-TW" altLang="en-US" b="1"/>
              <a:t>日本要用</a:t>
            </a:r>
            <a:r>
              <a:rPr lang="en-US" altLang="zh-TW" b="1"/>
              <a:t>3</a:t>
            </a:r>
            <a:r>
              <a:rPr lang="zh-TW" altLang="en-US" b="1"/>
              <a:t>大資安對策迎戰</a:t>
            </a:r>
            <a:r>
              <a:rPr lang="en-US" altLang="zh-TW" b="1"/>
              <a:t>2020</a:t>
            </a:r>
            <a:r>
              <a:rPr lang="zh-TW" altLang="en-US" b="1"/>
              <a:t>奧運會</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165</a:t>
            </a:fld>
            <a:endParaRPr lang="zh-TW" altLang="en-US"/>
          </a:p>
        </p:txBody>
      </p:sp>
      <p:pic>
        <p:nvPicPr>
          <p:cNvPr id="5" name="圖片 4"/>
          <p:cNvPicPr>
            <a:picLocks noChangeAspect="1"/>
          </p:cNvPicPr>
          <p:nvPr/>
        </p:nvPicPr>
        <p:blipFill>
          <a:blip r:embed="rId2"/>
          <a:stretch>
            <a:fillRect/>
          </a:stretch>
        </p:blipFill>
        <p:spPr>
          <a:xfrm>
            <a:off x="1064568" y="1792522"/>
            <a:ext cx="8036300" cy="4084750"/>
          </a:xfrm>
          <a:prstGeom prst="rect">
            <a:avLst/>
          </a:prstGeom>
        </p:spPr>
      </p:pic>
    </p:spTree>
    <p:extLst>
      <p:ext uri="{BB962C8B-B14F-4D97-AF65-F5344CB8AC3E}">
        <p14:creationId xmlns:p14="http://schemas.microsoft.com/office/powerpoint/2010/main" val="772424890"/>
      </p:ext>
    </p:extLst>
  </p:cSld>
  <p:clrMapOvr>
    <a:masterClrMapping/>
  </p:clrMapOvr>
  <p:transition/>
  <p:timing/>
</p:sld>
</file>

<file path=ppt/slides/slide1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標題 4"/>
          <p:cNvSpPr>
            <a:spLocks noGrp="1"/>
          </p:cNvSpPr>
          <p:nvPr>
            <p:ph type="ctrTitle"/>
          </p:nvPr>
        </p:nvSpPr>
        <p:spPr/>
        <p:txBody>
          <a:bodyPr>
            <a:normAutofit fontScale="90000"/>
          </a:bodyPr>
          <a:lstStyle/>
          <a:p>
            <a:br>
              <a:rPr lang="zh-TW" altLang="en-US"/>
            </a:br>
            <a:br>
              <a:rPr lang="zh-TW" altLang="en-US"/>
            </a:br>
            <a:r>
              <a:rPr lang="zh-TW" altLang="en-US"/>
              <a:t> </a:t>
            </a:r>
            <a:r>
              <a:rPr lang="zh-TW" altLang="en-US" b="1"/>
              <a:t>從全球數位領土之防禦 談我國資安聯防機制之規劃</a:t>
            </a:r>
            <a:endParaRPr lang="zh-TW" altLang="en-US"/>
          </a:p>
        </p:txBody>
      </p:sp>
      <p:sp>
        <p:nvSpPr>
          <p:cNvPr id="6" name="副標題 5"/>
          <p:cNvSpPr>
            <a:spLocks noGrp="1"/>
          </p:cNvSpPr>
          <p:nvPr>
            <p:ph type="subTitle" idx="1"/>
          </p:nvPr>
        </p:nvSpPr>
        <p:spPr>
          <a:xfrm>
            <a:off x="1485900" y="4221088"/>
            <a:ext cx="6934200" cy="1752600"/>
          </a:xfrm>
        </p:spPr>
        <p:txBody>
          <a:bodyPr/>
          <a:lstStyle/>
          <a:p>
            <a:r>
              <a:rPr lang="zh-TW" altLang="en-US"/>
              <a:t>資料來源</a:t>
            </a:r>
            <a:r>
              <a:rPr lang="en-US" altLang="zh-TW"/>
              <a:t>: NCCST</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166</a:t>
            </a:fld>
            <a:endParaRPr lang="zh-TW" altLang="en-US"/>
          </a:p>
        </p:txBody>
      </p:sp>
    </p:spTree>
    <p:extLst>
      <p:ext uri="{BB962C8B-B14F-4D97-AF65-F5344CB8AC3E}">
        <p14:creationId xmlns:p14="http://schemas.microsoft.com/office/powerpoint/2010/main" val="4023029213"/>
      </p:ext>
    </p:extLst>
  </p:cSld>
  <p:clrMapOvr>
    <a:masterClrMapping/>
  </p:clrMapOvr>
  <p:transition/>
  <p:timing/>
</p:sld>
</file>

<file path=ppt/slides/slide1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zh-TW" altLang="en-US" b="1"/>
              <a:t>世界經濟論壇</a:t>
            </a:r>
            <a:r>
              <a:rPr lang="en-US" altLang="zh-TW" b="1"/>
              <a:t>2018</a:t>
            </a:r>
            <a:r>
              <a:rPr lang="zh-TW" altLang="en-US" b="1"/>
              <a:t>全球風險調查報告</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167</a:t>
            </a:fld>
            <a:endParaRPr lang="zh-TW" altLang="en-US"/>
          </a:p>
        </p:txBody>
      </p:sp>
      <p:pic>
        <p:nvPicPr>
          <p:cNvPr id="5" name="圖片 4"/>
          <p:cNvPicPr>
            <a:picLocks noChangeAspect="1"/>
          </p:cNvPicPr>
          <p:nvPr/>
        </p:nvPicPr>
        <p:blipFill>
          <a:blip r:embed="rId2"/>
          <a:stretch>
            <a:fillRect/>
          </a:stretch>
        </p:blipFill>
        <p:spPr>
          <a:xfrm>
            <a:off x="520127" y="1196752"/>
            <a:ext cx="8639035" cy="5402247"/>
          </a:xfrm>
          <a:prstGeom prst="rect">
            <a:avLst/>
          </a:prstGeom>
        </p:spPr>
      </p:pic>
      <p:sp>
        <p:nvSpPr>
          <p:cNvPr id="6" name="矩形 5"/>
          <p:cNvSpPr/>
          <p:nvPr/>
        </p:nvSpPr>
        <p:spPr>
          <a:xfrm>
            <a:off x="7282458" y="5807472"/>
            <a:ext cx="255389" cy="29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spTree>
    <p:extLst>
      <p:ext uri="{BB962C8B-B14F-4D97-AF65-F5344CB8AC3E}">
        <p14:creationId xmlns:p14="http://schemas.microsoft.com/office/powerpoint/2010/main" val="2331586490"/>
      </p:ext>
    </p:extLst>
  </p:cSld>
  <p:clrMapOvr>
    <a:masterClrMapping/>
  </p:clrMapOvr>
  <p:transition/>
  <p:timing/>
</p:sld>
</file>

<file path=ppt/slides/slide1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zh-TW" altLang="en-US" b="1"/>
              <a:t>全球資安威脅趨勢</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168</a:t>
            </a:fld>
            <a:endParaRPr lang="zh-TW" altLang="en-US"/>
          </a:p>
        </p:txBody>
      </p:sp>
      <p:pic>
        <p:nvPicPr>
          <p:cNvPr id="5" name="圖片 4"/>
          <p:cNvPicPr>
            <a:picLocks noChangeAspect="1"/>
          </p:cNvPicPr>
          <p:nvPr/>
        </p:nvPicPr>
        <p:blipFill>
          <a:blip r:embed="rId2"/>
          <a:stretch>
            <a:fillRect/>
          </a:stretch>
        </p:blipFill>
        <p:spPr>
          <a:xfrm>
            <a:off x="292548" y="1279400"/>
            <a:ext cx="9268963" cy="5022427"/>
          </a:xfrm>
          <a:prstGeom prst="rect">
            <a:avLst/>
          </a:prstGeom>
        </p:spPr>
      </p:pic>
    </p:spTree>
    <p:extLst>
      <p:ext uri="{BB962C8B-B14F-4D97-AF65-F5344CB8AC3E}">
        <p14:creationId xmlns:p14="http://schemas.microsoft.com/office/powerpoint/2010/main" val="384110172"/>
      </p:ext>
    </p:extLst>
  </p:cSld>
  <p:clrMapOvr>
    <a:masterClrMapping/>
  </p:clrMapOvr>
  <p:transition/>
  <p:timing/>
</p:sld>
</file>

<file path=ppt/slides/slide1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zh-TW" altLang="en-US" b="1"/>
              <a:t>政府資安威脅趨勢</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169</a:t>
            </a:fld>
            <a:endParaRPr lang="zh-TW" altLang="en-US"/>
          </a:p>
        </p:txBody>
      </p:sp>
      <p:pic>
        <p:nvPicPr>
          <p:cNvPr id="5" name="圖片 4"/>
          <p:cNvPicPr>
            <a:picLocks noChangeAspect="1"/>
          </p:cNvPicPr>
          <p:nvPr/>
        </p:nvPicPr>
        <p:blipFill>
          <a:blip r:embed="rId2"/>
          <a:stretch>
            <a:fillRect/>
          </a:stretch>
        </p:blipFill>
        <p:spPr>
          <a:xfrm>
            <a:off x="668524" y="1266825"/>
            <a:ext cx="8568952" cy="5042495"/>
          </a:xfrm>
          <a:prstGeom prst="rect">
            <a:avLst/>
          </a:prstGeom>
        </p:spPr>
      </p:pic>
    </p:spTree>
    <p:extLst>
      <p:ext uri="{BB962C8B-B14F-4D97-AF65-F5344CB8AC3E}">
        <p14:creationId xmlns:p14="http://schemas.microsoft.com/office/powerpoint/2010/main" val="1053245476"/>
      </p:ext>
    </p:extLst>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1" name="內容版面配置區 2"/>
          <p:cNvSpPr>
            <a:spLocks noGrp="1"/>
          </p:cNvSpPr>
          <p:nvPr>
            <p:ph idx="1"/>
          </p:nvPr>
        </p:nvSpPr>
        <p:spPr/>
        <p:txBody>
          <a:bodyPr/>
          <a:lstStyle/>
          <a:p>
            <a:pPr marL="420688" indent="-420688" algn="just">
              <a:defRPr/>
            </a:pPr>
            <a:r>
              <a:rPr lang="zh-TW" altLang="en-US" kern="1200" smtClean="0"/>
              <a:t>脆弱</a:t>
            </a:r>
            <a:r>
              <a:rPr lang="zh-TW" altLang="en-US" kern="1200"/>
              <a:t>性</a:t>
            </a:r>
            <a:r>
              <a:rPr lang="en-US" altLang="zh-TW" kern="1200"/>
              <a:t>(Vulnerability</a:t>
            </a:r>
            <a:r>
              <a:rPr lang="en-US" altLang="zh-TW" kern="1200" smtClean="0"/>
              <a:t>)</a:t>
            </a:r>
            <a:endParaRPr lang="en-US" altLang="zh-TW" kern="1200"/>
          </a:p>
          <a:p>
            <a:pPr lvl="1">
              <a:defRPr/>
            </a:pPr>
            <a:r>
              <a:rPr lang="zh-TW" altLang="en-US" smtClean="0"/>
              <a:t>亦稱作漏洞，只可以用來破壞資產安全性的弱點，</a:t>
            </a:r>
            <a:r>
              <a:rPr lang="zh-TW" altLang="en-US" kern="1200"/>
              <a:t>脆弱</a:t>
            </a:r>
            <a:r>
              <a:rPr lang="zh-TW" altLang="en-US" kern="1200" smtClean="0"/>
              <a:t>性可以是軟體、硬體、流程或是人為弱點。</a:t>
            </a:r>
            <a:endParaRPr lang="en-US" altLang="zh-TW"/>
          </a:p>
          <a:p>
            <a:pPr marL="420688" indent="-420688" algn="just">
              <a:defRPr/>
            </a:pPr>
            <a:r>
              <a:rPr lang="zh-TW" altLang="en-US" kern="1200"/>
              <a:t>威脅</a:t>
            </a:r>
            <a:r>
              <a:rPr lang="en-US" altLang="zh-TW" kern="1200"/>
              <a:t>(Threat)</a:t>
            </a:r>
          </a:p>
          <a:p>
            <a:pPr lvl="1">
              <a:defRPr/>
            </a:pPr>
            <a:r>
              <a:rPr lang="zh-TW" altLang="en-US"/>
              <a:t>指</a:t>
            </a:r>
            <a:r>
              <a:rPr lang="zh-TW" altLang="en-US" smtClean="0"/>
              <a:t>利用威脅主體</a:t>
            </a:r>
            <a:r>
              <a:rPr lang="zh-TW" altLang="en-US"/>
              <a:t>的</a:t>
            </a:r>
            <a:r>
              <a:rPr lang="zh-TW" altLang="en-US" smtClean="0"/>
              <a:t>脆弱</a:t>
            </a:r>
            <a:r>
              <a:rPr lang="zh-TW" altLang="en-US"/>
              <a:t>性所帶來的潛在危險。</a:t>
            </a:r>
          </a:p>
          <a:p>
            <a:pPr marL="360000" lvl="1" indent="0">
              <a:buNone/>
              <a:defRPr/>
            </a:pPr>
            <a:endParaRPr lang="en-US" altLang="zh-TW" kern="1200" smtClean="0"/>
          </a:p>
        </p:txBody>
      </p:sp>
      <p:sp>
        <p:nvSpPr>
          <p:cNvPr id="5" name="Rectangle 2"/>
          <p:cNvSpPr txBox="1">
            <a:spLocks noChangeArrowheads="1"/>
          </p:cNvSpPr>
          <p:nvPr/>
        </p:nvSpPr>
        <p:spPr bwMode="auto">
          <a:xfrm>
            <a:off x="849313" y="0"/>
            <a:ext cx="8229600" cy="113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000" b="0">
                <a:solidFill>
                  <a:schemeClr val="tx2"/>
                </a:solidFill>
                <a:latin typeface="標楷體" panose="03000509000000000000" pitchFamily="65" charset="-120"/>
                <a:ea typeface="標楷體" pitchFamily="65" charset="-120"/>
                <a:cs typeface="+mj-cs"/>
              </a:defRPr>
            </a:lvl1pPr>
            <a:lvl2pPr algn="ctr" rtl="0" fontAlgn="base">
              <a:spcBef>
                <a:spcPct val="0"/>
              </a:spcBef>
              <a:spcAft>
                <a:spcPct val="0"/>
              </a:spcAft>
              <a:defRPr kumimoji="1" sz="4400">
                <a:solidFill>
                  <a:schemeClr val="tx2"/>
                </a:solidFill>
                <a:latin typeface="Arial"/>
                <a:ea typeface="標楷體" pitchFamily="65" charset="-120"/>
              </a:defRPr>
            </a:lvl2pPr>
            <a:lvl3pPr algn="ctr" rtl="0" fontAlgn="base">
              <a:spcBef>
                <a:spcPct val="0"/>
              </a:spcBef>
              <a:spcAft>
                <a:spcPct val="0"/>
              </a:spcAft>
              <a:defRPr kumimoji="1" sz="4400">
                <a:solidFill>
                  <a:schemeClr val="tx2"/>
                </a:solidFill>
                <a:latin typeface="Arial"/>
                <a:ea typeface="標楷體" pitchFamily="65" charset="-120"/>
              </a:defRPr>
            </a:lvl3pPr>
            <a:lvl4pPr algn="ctr" rtl="0" fontAlgn="base">
              <a:spcBef>
                <a:spcPct val="0"/>
              </a:spcBef>
              <a:spcAft>
                <a:spcPct val="0"/>
              </a:spcAft>
              <a:defRPr kumimoji="1" sz="4400">
                <a:solidFill>
                  <a:schemeClr val="tx2"/>
                </a:solidFill>
                <a:latin typeface="Arial"/>
                <a:ea typeface="標楷體" pitchFamily="65" charset="-120"/>
              </a:defRPr>
            </a:lvl4pPr>
            <a:lvl5pPr algn="ctr" rtl="0" fontAlgn="base">
              <a:spcBef>
                <a:spcPct val="0"/>
              </a:spcBef>
              <a:spcAft>
                <a:spcPct val="0"/>
              </a:spcAft>
              <a:defRPr kumimoji="1" sz="4400">
                <a:solidFill>
                  <a:schemeClr val="tx2"/>
                </a:solidFill>
                <a:latin typeface="Arial"/>
                <a:ea typeface="標楷體" pitchFamily="65" charset="-120"/>
              </a:defRPr>
            </a:lvl5pPr>
            <a:lvl6pPr marL="457200" algn="ctr" rtl="0" fontAlgn="base">
              <a:spcBef>
                <a:spcPct val="0"/>
              </a:spcBef>
              <a:spcAft>
                <a:spcPct val="0"/>
              </a:spcAft>
              <a:defRPr kumimoji="1" sz="4400">
                <a:solidFill>
                  <a:schemeClr val="tx2"/>
                </a:solidFill>
                <a:latin typeface="Arial"/>
                <a:ea typeface="標楷體" pitchFamily="65" charset="-120"/>
              </a:defRPr>
            </a:lvl6pPr>
            <a:lvl7pPr marL="914400" algn="ctr" rtl="0" fontAlgn="base">
              <a:spcBef>
                <a:spcPct val="0"/>
              </a:spcBef>
              <a:spcAft>
                <a:spcPct val="0"/>
              </a:spcAft>
              <a:defRPr kumimoji="1" sz="4400">
                <a:solidFill>
                  <a:schemeClr val="tx2"/>
                </a:solidFill>
                <a:latin typeface="Arial"/>
                <a:ea typeface="標楷體" pitchFamily="65" charset="-120"/>
              </a:defRPr>
            </a:lvl7pPr>
            <a:lvl8pPr marL="1371600" algn="ctr" rtl="0" fontAlgn="base">
              <a:spcBef>
                <a:spcPct val="0"/>
              </a:spcBef>
              <a:spcAft>
                <a:spcPct val="0"/>
              </a:spcAft>
              <a:defRPr kumimoji="1" sz="4400">
                <a:solidFill>
                  <a:schemeClr val="tx2"/>
                </a:solidFill>
                <a:latin typeface="Arial"/>
                <a:ea typeface="標楷體" pitchFamily="65" charset="-120"/>
              </a:defRPr>
            </a:lvl8pPr>
            <a:lvl9pPr marL="1828800" algn="ctr" rtl="0" fontAlgn="base">
              <a:spcBef>
                <a:spcPct val="0"/>
              </a:spcBef>
              <a:spcAft>
                <a:spcPct val="0"/>
              </a:spcAft>
              <a:defRPr kumimoji="1" sz="4400">
                <a:solidFill>
                  <a:schemeClr val="tx2"/>
                </a:solidFill>
                <a:latin typeface="Arial"/>
                <a:ea typeface="標楷體" pitchFamily="65" charset="-120"/>
              </a:defRPr>
            </a:lvl9pPr>
          </a:lstStyle>
          <a:p>
            <a:r>
              <a:rPr lang="zh-TW" altLang="en-US" kern="0" smtClean="0"/>
              <a:t>「安全」定義</a:t>
            </a:r>
            <a:endParaRPr lang="zh-TW" altLang="en-US" kern="0" smtClean="0"/>
          </a:p>
        </p:txBody>
      </p:sp>
    </p:spTree>
    <p:extLst>
      <p:ext uri="{BB962C8B-B14F-4D97-AF65-F5344CB8AC3E}">
        <p14:creationId xmlns:p14="http://schemas.microsoft.com/office/powerpoint/2010/main" val="3876689785"/>
      </p:ext>
    </p:extLst>
  </p:cSld>
  <p:clrMapOvr>
    <a:masterClrMapping/>
  </p:clrMapOvr>
  <p:transition/>
  <p:timing/>
</p:sld>
</file>

<file path=ppt/slides/slide1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zh-TW" altLang="en-US" b="1"/>
              <a:t>我國資安發展藍圖</a:t>
            </a:r>
            <a:r>
              <a:rPr lang="en-US" altLang="zh-TW" b="1"/>
              <a:t>(106-109</a:t>
            </a:r>
            <a:r>
              <a:rPr lang="zh-TW" altLang="en-US" b="1"/>
              <a:t>年</a:t>
            </a:r>
            <a:r>
              <a:rPr lang="en-US" altLang="zh-TW" b="1"/>
              <a:t>)</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170</a:t>
            </a:fld>
            <a:endParaRPr lang="zh-TW" altLang="en-US"/>
          </a:p>
        </p:txBody>
      </p:sp>
      <p:pic>
        <p:nvPicPr>
          <p:cNvPr id="5" name="圖片 4"/>
          <p:cNvPicPr>
            <a:picLocks noChangeAspect="1"/>
          </p:cNvPicPr>
          <p:nvPr/>
        </p:nvPicPr>
        <p:blipFill>
          <a:blip r:embed="rId2"/>
          <a:stretch>
            <a:fillRect/>
          </a:stretch>
        </p:blipFill>
        <p:spPr>
          <a:xfrm>
            <a:off x="617558" y="1329776"/>
            <a:ext cx="8793142" cy="5421163"/>
          </a:xfrm>
          <a:prstGeom prst="rect">
            <a:avLst/>
          </a:prstGeom>
        </p:spPr>
      </p:pic>
      <p:sp>
        <p:nvSpPr>
          <p:cNvPr id="6" name="矩形 5"/>
          <p:cNvSpPr/>
          <p:nvPr/>
        </p:nvSpPr>
        <p:spPr>
          <a:xfrm>
            <a:off x="7537847" y="6029326"/>
            <a:ext cx="247650" cy="185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spTree>
    <p:extLst>
      <p:ext uri="{BB962C8B-B14F-4D97-AF65-F5344CB8AC3E}">
        <p14:creationId xmlns:p14="http://schemas.microsoft.com/office/powerpoint/2010/main" val="1220674993"/>
      </p:ext>
    </p:extLst>
  </p:cSld>
  <p:clrMapOvr>
    <a:masterClrMapping/>
  </p:clrMapOvr>
  <p:transition/>
  <p:timing/>
</p:sld>
</file>

<file path=ppt/slides/slide1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en-US" altLang="zh-TW" b="1"/>
              <a:t>CIIP</a:t>
            </a:r>
            <a:r>
              <a:rPr lang="zh-TW" altLang="en-US" b="1"/>
              <a:t>防護運作架構</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171</a:t>
            </a:fld>
            <a:endParaRPr lang="zh-TW" altLang="en-US"/>
          </a:p>
        </p:txBody>
      </p:sp>
      <p:pic>
        <p:nvPicPr>
          <p:cNvPr id="5" name="圖片 4"/>
          <p:cNvPicPr>
            <a:picLocks noChangeAspect="1"/>
          </p:cNvPicPr>
          <p:nvPr/>
        </p:nvPicPr>
        <p:blipFill>
          <a:blip r:embed="rId2"/>
          <a:stretch>
            <a:fillRect/>
          </a:stretch>
        </p:blipFill>
        <p:spPr>
          <a:xfrm>
            <a:off x="517926" y="1196752"/>
            <a:ext cx="8496944" cy="5358209"/>
          </a:xfrm>
          <a:prstGeom prst="rect">
            <a:avLst/>
          </a:prstGeom>
        </p:spPr>
      </p:pic>
    </p:spTree>
    <p:extLst>
      <p:ext uri="{BB962C8B-B14F-4D97-AF65-F5344CB8AC3E}">
        <p14:creationId xmlns:p14="http://schemas.microsoft.com/office/powerpoint/2010/main" val="2776469847"/>
      </p:ext>
    </p:extLst>
  </p:cSld>
  <p:clrMapOvr>
    <a:masterClrMapping/>
  </p:clrMapOvr>
  <p:transition/>
  <p:timing/>
</p:sld>
</file>

<file path=ppt/slides/slide1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zh-TW" altLang="en-US" b="1"/>
              <a:t>資安情資分享</a:t>
            </a:r>
            <a:endParaRPr lang="zh-TW" altLang="en-US"/>
          </a:p>
        </p:txBody>
      </p:sp>
      <p:sp>
        <p:nvSpPr>
          <p:cNvPr id="3" name="內容版面配置區 2"/>
          <p:cNvSpPr>
            <a:spLocks noGrp="1"/>
          </p:cNvSpPr>
          <p:nvPr>
            <p:ph idx="1"/>
          </p:nvPr>
        </p:nvSpPr>
        <p:spPr/>
        <p:txBody>
          <a:bodyPr/>
          <a:lstStyle/>
          <a:p>
            <a:r>
              <a:rPr lang="zh-TW" altLang="en-US" sz="2800"/>
              <a:t>鑒於國內外資安情資來源漸趨多元，跨領域情資日益增加，需建立更有效之</a:t>
            </a:r>
            <a:r>
              <a:rPr lang="zh-TW" altLang="en-US" sz="2800" b="1"/>
              <a:t>國家層級的</a:t>
            </a:r>
            <a:r>
              <a:rPr lang="en-US" altLang="zh-TW" sz="2800" b="1"/>
              <a:t>N-ISAC</a:t>
            </a:r>
            <a:r>
              <a:rPr lang="en-US" altLang="zh-TW" sz="2800"/>
              <a:t>(National ISAC)</a:t>
            </a:r>
            <a:r>
              <a:rPr lang="zh-TW" altLang="en-US" sz="2800"/>
              <a:t>運作機制，打造</a:t>
            </a:r>
            <a:r>
              <a:rPr lang="zh-TW" altLang="en-US" sz="2800" b="1"/>
              <a:t>資安情資聯防網路 </a:t>
            </a:r>
            <a:endParaRPr lang="zh-TW" altLang="en-US" sz="28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172</a:t>
            </a:fld>
            <a:endParaRPr lang="zh-TW" altLang="en-US"/>
          </a:p>
        </p:txBody>
      </p:sp>
      <p:pic>
        <p:nvPicPr>
          <p:cNvPr id="5" name="圖片 4"/>
          <p:cNvPicPr>
            <a:picLocks noChangeAspect="1"/>
          </p:cNvPicPr>
          <p:nvPr/>
        </p:nvPicPr>
        <p:blipFill>
          <a:blip r:embed="rId2"/>
          <a:srcRect t="27755"/>
          <a:stretch>
            <a:fillRect/>
          </a:stretch>
        </p:blipFill>
        <p:spPr>
          <a:xfrm>
            <a:off x="704528" y="2708920"/>
            <a:ext cx="8699800" cy="3888432"/>
          </a:xfrm>
          <a:prstGeom prst="rect">
            <a:avLst/>
          </a:prstGeom>
        </p:spPr>
      </p:pic>
    </p:spTree>
    <p:extLst>
      <p:ext uri="{BB962C8B-B14F-4D97-AF65-F5344CB8AC3E}">
        <p14:creationId xmlns:p14="http://schemas.microsoft.com/office/powerpoint/2010/main" val="2172811801"/>
      </p:ext>
    </p:extLst>
  </p:cSld>
  <p:clrMapOvr>
    <a:masterClrMapping/>
  </p:clrMapOvr>
  <p:transition/>
  <p:timing/>
</p:sld>
</file>

<file path=ppt/slides/slide1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en-US" altLang="zh-TW" b="1"/>
              <a:t>N-ISAC</a:t>
            </a:r>
            <a:r>
              <a:rPr lang="zh-TW" altLang="en-US" b="1"/>
              <a:t>公私協同合作</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173</a:t>
            </a:fld>
            <a:endParaRPr lang="zh-TW" altLang="en-US"/>
          </a:p>
        </p:txBody>
      </p:sp>
      <p:pic>
        <p:nvPicPr>
          <p:cNvPr id="5" name="圖片 4"/>
          <p:cNvPicPr>
            <a:picLocks noChangeAspect="1"/>
          </p:cNvPicPr>
          <p:nvPr/>
        </p:nvPicPr>
        <p:blipFill>
          <a:blip r:embed="rId2"/>
          <a:stretch>
            <a:fillRect/>
          </a:stretch>
        </p:blipFill>
        <p:spPr>
          <a:xfrm>
            <a:off x="453717" y="1266825"/>
            <a:ext cx="8998566" cy="5145435"/>
          </a:xfrm>
          <a:prstGeom prst="rect">
            <a:avLst/>
          </a:prstGeom>
        </p:spPr>
      </p:pic>
    </p:spTree>
    <p:extLst>
      <p:ext uri="{BB962C8B-B14F-4D97-AF65-F5344CB8AC3E}">
        <p14:creationId xmlns:p14="http://schemas.microsoft.com/office/powerpoint/2010/main" val="3094914878"/>
      </p:ext>
    </p:extLst>
  </p:cSld>
  <p:clrMapOvr>
    <a:masterClrMapping/>
  </p:clrMapOvr>
  <p:transition/>
  <p:timing/>
</p:sld>
</file>

<file path=ppt/slides/slide1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zh-TW" altLang="en-US" b="1"/>
              <a:t>建構國家資安聯防體系</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174</a:t>
            </a:fld>
            <a:endParaRPr lang="zh-TW" altLang="en-US"/>
          </a:p>
        </p:txBody>
      </p:sp>
      <p:pic>
        <p:nvPicPr>
          <p:cNvPr id="5" name="圖片 4"/>
          <p:cNvPicPr>
            <a:picLocks noChangeAspect="1"/>
          </p:cNvPicPr>
          <p:nvPr/>
        </p:nvPicPr>
        <p:blipFill>
          <a:blip r:embed="rId2"/>
          <a:stretch>
            <a:fillRect/>
          </a:stretch>
        </p:blipFill>
        <p:spPr>
          <a:xfrm>
            <a:off x="794809" y="1248244"/>
            <a:ext cx="8565182" cy="5347652"/>
          </a:xfrm>
          <a:prstGeom prst="rect">
            <a:avLst/>
          </a:prstGeom>
        </p:spPr>
      </p:pic>
      <p:sp>
        <p:nvSpPr>
          <p:cNvPr id="6" name="矩形 5"/>
          <p:cNvSpPr/>
          <p:nvPr/>
        </p:nvSpPr>
        <p:spPr>
          <a:xfrm>
            <a:off x="7375327" y="5920978"/>
            <a:ext cx="278606" cy="183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spTree>
    <p:extLst>
      <p:ext uri="{BB962C8B-B14F-4D97-AF65-F5344CB8AC3E}">
        <p14:creationId xmlns:p14="http://schemas.microsoft.com/office/powerpoint/2010/main" val="1916836744"/>
      </p:ext>
    </p:extLst>
  </p:cSld>
  <p:clrMapOvr>
    <a:masterClrMapping/>
  </p:clrMapOvr>
  <p:transition/>
  <p:timing/>
</p:sld>
</file>

<file path=ppt/slides/slide1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關鍵資訊基礎設施保護</a:t>
            </a:r>
            <a:r>
              <a:rPr lang="en-US" altLang="zh-TW" b="1"/>
              <a:t>(CIIP)</a:t>
            </a:r>
            <a:endParaRPr lang="zh-TW" altLang="en-US" b="1"/>
          </a:p>
        </p:txBody>
      </p:sp>
      <p:sp>
        <p:nvSpPr>
          <p:cNvPr id="3" name="內容版面配置區 2"/>
          <p:cNvSpPr>
            <a:spLocks noGrp="1"/>
          </p:cNvSpPr>
          <p:nvPr>
            <p:ph idx="1"/>
          </p:nvPr>
        </p:nvSpPr>
        <p:spPr/>
        <p:txBody>
          <a:bodyPr/>
          <a:lstStyle/>
          <a:p>
            <a:r>
              <a:rPr lang="en-US" altLang="zh-TW"/>
              <a:t>CIIP (</a:t>
            </a:r>
            <a:r>
              <a:rPr lang="en-US" altLang="zh-TW" b="1">
                <a:solidFill>
                  <a:srgbClr val="C00000"/>
                </a:solidFill>
              </a:rPr>
              <a:t>Critical Information Infrastructure Protection</a:t>
            </a:r>
            <a:r>
              <a:rPr lang="en-US" altLang="zh-TW"/>
              <a:t>) </a:t>
            </a:r>
          </a:p>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175</a:t>
            </a:fld>
            <a:endParaRPr lang="zh-TW" altLang="en-US"/>
          </a:p>
        </p:txBody>
      </p:sp>
      <p:pic>
        <p:nvPicPr>
          <p:cNvPr id="5" name="圖片 4"/>
          <p:cNvPicPr>
            <a:picLocks noChangeAspect="1"/>
          </p:cNvPicPr>
          <p:nvPr/>
        </p:nvPicPr>
        <p:blipFill>
          <a:blip r:embed="rId3"/>
          <a:srcRect t="7319"/>
          <a:stretch>
            <a:fillRect/>
          </a:stretch>
        </p:blipFill>
        <p:spPr>
          <a:xfrm>
            <a:off x="2216696" y="2546599"/>
            <a:ext cx="5842992" cy="3865661"/>
          </a:xfrm>
          <a:prstGeom prst="rect">
            <a:avLst/>
          </a:prstGeom>
        </p:spPr>
      </p:pic>
      <p:sp>
        <p:nvSpPr>
          <p:cNvPr id="6" name="橢圓 5"/>
          <p:cNvSpPr/>
          <p:nvPr/>
        </p:nvSpPr>
        <p:spPr>
          <a:xfrm>
            <a:off x="2216696" y="2492896"/>
            <a:ext cx="151216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522498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關鍵資訊基礎設施保護</a:t>
            </a:r>
            <a:r>
              <a:rPr lang="en-US" altLang="zh-TW" b="1"/>
              <a:t>(CIIP)</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176</a:t>
            </a:fld>
            <a:endParaRPr lang="zh-TW" altLang="en-US"/>
          </a:p>
        </p:txBody>
      </p:sp>
      <p:pic>
        <p:nvPicPr>
          <p:cNvPr id="5" name="圖片 4"/>
          <p:cNvPicPr>
            <a:picLocks noChangeAspect="1"/>
          </p:cNvPicPr>
          <p:nvPr/>
        </p:nvPicPr>
        <p:blipFill>
          <a:blip r:embed="rId2"/>
          <a:stretch>
            <a:fillRect/>
          </a:stretch>
        </p:blipFill>
        <p:spPr>
          <a:xfrm>
            <a:off x="640608" y="1848817"/>
            <a:ext cx="8624783" cy="4242353"/>
          </a:xfrm>
          <a:prstGeom prst="rect">
            <a:avLst/>
          </a:prstGeom>
        </p:spPr>
      </p:pic>
    </p:spTree>
    <p:extLst>
      <p:ext uri="{BB962C8B-B14F-4D97-AF65-F5344CB8AC3E}">
        <p14:creationId xmlns:p14="http://schemas.microsoft.com/office/powerpoint/2010/main" val="1042610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由資安處負責 分</a:t>
            </a:r>
            <a:r>
              <a:rPr lang="en-US" altLang="zh-TW" b="1"/>
              <a:t>3</a:t>
            </a:r>
            <a:r>
              <a:rPr lang="zh-TW" altLang="en-US" b="1"/>
              <a:t>層架構推動</a:t>
            </a:r>
            <a:r>
              <a:rPr lang="en-US" altLang="zh-TW" b="1"/>
              <a:t>CIIP</a:t>
            </a:r>
            <a:r>
              <a:rPr lang="zh-TW" altLang="en-US" b="1"/>
              <a:t>工作</a:t>
            </a:r>
            <a:endParaRPr lang="zh-TW" altLang="en-US"/>
          </a:p>
        </p:txBody>
      </p:sp>
      <p:sp>
        <p:nvSpPr>
          <p:cNvPr id="3" name="內容版面配置區 2"/>
          <p:cNvSpPr>
            <a:spLocks noGrp="1"/>
          </p:cNvSpPr>
          <p:nvPr>
            <p:ph idx="1"/>
          </p:nvPr>
        </p:nvSpPr>
        <p:spPr>
          <a:xfrm>
            <a:off x="495300" y="1556792"/>
            <a:ext cx="8729663" cy="4325491"/>
          </a:xfrm>
        </p:spPr>
        <p:txBody>
          <a:bodyPr>
            <a:normAutofit fontScale="70000" lnSpcReduction="20000"/>
          </a:bodyPr>
          <a:lstStyle/>
          <a:p>
            <a:r>
              <a:rPr lang="zh-TW" altLang="en-US">
                <a:solidFill>
                  <a:schemeClr val="tx1">
                    <a:lumMod val="50000"/>
                    <a:lumOff val="50000"/>
                  </a:schemeClr>
                </a:solidFill>
              </a:rPr>
              <a:t>像上述這些醫療、能源基礎設施的運作攸關國家人民的安全，因此去年</a:t>
            </a:r>
            <a:r>
              <a:rPr lang="en-US" altLang="zh-TW">
                <a:solidFill>
                  <a:schemeClr val="tx1">
                    <a:lumMod val="50000"/>
                    <a:lumOff val="50000"/>
                  </a:schemeClr>
                </a:solidFill>
              </a:rPr>
              <a:t>8</a:t>
            </a:r>
            <a:r>
              <a:rPr lang="zh-TW" altLang="en-US">
                <a:solidFill>
                  <a:schemeClr val="tx1">
                    <a:lumMod val="50000"/>
                    <a:lumOff val="50000"/>
                  </a:schemeClr>
                </a:solidFill>
              </a:rPr>
              <a:t>月在行政院資安會報中，新設「</a:t>
            </a:r>
            <a:r>
              <a:rPr lang="zh-TW" altLang="en-US" b="1" u="sng">
                <a:solidFill>
                  <a:srgbClr val="C00000"/>
                </a:solidFill>
              </a:rPr>
              <a:t>關鍵資訊基礎設施安全管理組</a:t>
            </a:r>
            <a:r>
              <a:rPr lang="zh-TW" altLang="en-US">
                <a:solidFill>
                  <a:schemeClr val="tx1">
                    <a:lumMod val="50000"/>
                    <a:lumOff val="50000"/>
                  </a:schemeClr>
                </a:solidFill>
              </a:rPr>
              <a:t>」，由行政院資安處主辦，負責規劃關鍵資訊基礎設施的安全管理機制。</a:t>
            </a:r>
            <a:endParaRPr lang="en-US" altLang="zh-TW">
              <a:solidFill>
                <a:schemeClr val="tx1">
                  <a:lumMod val="50000"/>
                  <a:lumOff val="50000"/>
                </a:schemeClr>
              </a:solidFill>
            </a:endParaRPr>
          </a:p>
          <a:p>
            <a:r>
              <a:rPr lang="zh-TW" altLang="en-US">
                <a:solidFill>
                  <a:schemeClr val="tx1">
                    <a:lumMod val="50000"/>
                    <a:lumOff val="50000"/>
                  </a:schemeClr>
                </a:solidFill>
              </a:rPr>
              <a:t>現已送至立院審查的「</a:t>
            </a:r>
            <a:r>
              <a:rPr lang="zh-TW" altLang="en-US" b="1" u="sng">
                <a:solidFill>
                  <a:srgbClr val="C00000"/>
                </a:solidFill>
              </a:rPr>
              <a:t>資通安全管理法草案</a:t>
            </a:r>
            <a:r>
              <a:rPr lang="zh-TW" altLang="en-US">
                <a:solidFill>
                  <a:schemeClr val="tx1">
                    <a:lumMod val="50000"/>
                    <a:lumOff val="50000"/>
                  </a:schemeClr>
                </a:solidFill>
              </a:rPr>
              <a:t>」中，將關鍵基礎設施（</a:t>
            </a:r>
            <a:r>
              <a:rPr lang="en-US" altLang="zh-TW">
                <a:solidFill>
                  <a:schemeClr val="tx1">
                    <a:lumMod val="50000"/>
                    <a:lumOff val="50000"/>
                  </a:schemeClr>
                </a:solidFill>
              </a:rPr>
              <a:t>CI, Critical Infrastructure</a:t>
            </a:r>
            <a:r>
              <a:rPr lang="zh-TW" altLang="en-US">
                <a:solidFill>
                  <a:schemeClr val="tx1">
                    <a:lumMod val="50000"/>
                    <a:lumOff val="50000"/>
                  </a:schemeClr>
                </a:solidFill>
              </a:rPr>
              <a:t>）列為規範對象，目前草案中是把</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b="1" u="sng">
                <a:solidFill>
                  <a:srgbClr val="C00000"/>
                </a:solidFill>
              </a:rPr>
              <a:t>能源</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a:solidFill>
                  <a:schemeClr val="tx1">
                    <a:lumMod val="50000"/>
                    <a:lumOff val="50000"/>
                  </a:schemeClr>
                </a:solidFill>
              </a:rPr>
              <a:t>、</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b="1" u="sng">
                <a:solidFill>
                  <a:srgbClr val="C00000"/>
                </a:solidFill>
              </a:rPr>
              <a:t>水資源</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a:solidFill>
                  <a:schemeClr val="tx1">
                    <a:lumMod val="50000"/>
                    <a:lumOff val="50000"/>
                  </a:schemeClr>
                </a:solidFill>
              </a:rPr>
              <a:t>、</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b="1" u="sng">
                <a:solidFill>
                  <a:srgbClr val="C00000"/>
                </a:solidFill>
              </a:rPr>
              <a:t>通訊傳播</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a:solidFill>
                  <a:schemeClr val="tx1">
                    <a:lumMod val="50000"/>
                    <a:lumOff val="50000"/>
                  </a:schemeClr>
                </a:solidFill>
              </a:rPr>
              <a:t>、</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b="1" u="sng">
                <a:solidFill>
                  <a:srgbClr val="C00000"/>
                </a:solidFill>
              </a:rPr>
              <a:t>交通</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a:solidFill>
                  <a:schemeClr val="tx1">
                    <a:lumMod val="50000"/>
                    <a:lumOff val="50000"/>
                  </a:schemeClr>
                </a:solidFill>
              </a:rPr>
              <a:t>、</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b="1" u="sng">
                <a:solidFill>
                  <a:srgbClr val="C00000"/>
                </a:solidFill>
              </a:rPr>
              <a:t>金融</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a:solidFill>
                  <a:schemeClr val="tx1">
                    <a:lumMod val="50000"/>
                    <a:lumOff val="50000"/>
                  </a:schemeClr>
                </a:solidFill>
              </a:rPr>
              <a:t>、</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b="1" u="sng">
                <a:solidFill>
                  <a:srgbClr val="C00000"/>
                </a:solidFill>
              </a:rPr>
              <a:t>醫療</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a:solidFill>
                  <a:schemeClr val="tx1">
                    <a:lumMod val="50000"/>
                    <a:lumOff val="50000"/>
                  </a:schemeClr>
                </a:solidFill>
              </a:rPr>
              <a:t>、</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 「</a:t>
            </a:r>
            <a:r>
              <a:rPr lang="zh-TW" altLang="en-US" b="1" u="sng">
                <a:solidFill>
                  <a:srgbClr val="C00000"/>
                </a:solidFill>
              </a:rPr>
              <a:t>中央與地方機關</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a:solidFill>
                  <a:schemeClr val="tx1">
                    <a:lumMod val="50000"/>
                    <a:lumOff val="50000"/>
                  </a:schemeClr>
                </a:solidFill>
              </a:rPr>
              <a:t>，與</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b="1" u="sng">
                <a:solidFill>
                  <a:srgbClr val="C00000"/>
                </a:solidFill>
              </a:rPr>
              <a:t>高科技園區</a:t>
            </a:r>
            <a:r>
              <a:rPr lang="zh-TW" altLang="en-US">
                <a:solidFill>
                  <a:schemeClr val="tx1">
                    <a:lumMod val="50000"/>
                    <a:lumOff val="50000"/>
                  </a:schemeClr>
                </a:solidFill>
                <a:latin typeface="微軟正黑體" panose="020b0604030504040204" pitchFamily="34" charset="-120"/>
                <a:ea typeface="微軟正黑體" panose="020b0604030504040204" pitchFamily="34" charset="-120"/>
              </a:rPr>
              <a:t>」</a:t>
            </a:r>
            <a:r>
              <a:rPr lang="en-US" altLang="zh-TW">
                <a:solidFill>
                  <a:schemeClr val="tx1">
                    <a:lumMod val="50000"/>
                    <a:lumOff val="50000"/>
                  </a:schemeClr>
                </a:solidFill>
              </a:rPr>
              <a:t>8</a:t>
            </a:r>
            <a:r>
              <a:rPr lang="zh-TW" altLang="en-US">
                <a:solidFill>
                  <a:schemeClr val="tx1">
                    <a:lumMod val="50000"/>
                    <a:lumOff val="50000"/>
                  </a:schemeClr>
                </a:solidFill>
              </a:rPr>
              <a:t>大領域訂為關鍵基礎設施。</a:t>
            </a:r>
            <a:endParaRPr lang="en-US" altLang="zh-TW">
              <a:solidFill>
                <a:schemeClr val="tx1">
                  <a:lumMod val="50000"/>
                  <a:lumOff val="50000"/>
                </a:schemeClr>
              </a:solidFill>
            </a:endParaRPr>
          </a:p>
          <a:p>
            <a:r>
              <a:rPr lang="zh-TW" altLang="en-US">
                <a:solidFill>
                  <a:schemeClr val="tx1">
                    <a:lumMod val="50000"/>
                    <a:lumOff val="50000"/>
                  </a:schemeClr>
                </a:solidFill>
              </a:rPr>
              <a:t>至於</a:t>
            </a:r>
            <a:r>
              <a:rPr lang="zh-TW" altLang="en-US" b="1">
                <a:solidFill>
                  <a:schemeClr val="tx1"/>
                </a:solidFill>
              </a:rPr>
              <a:t>關鍵資訊基礎設施</a:t>
            </a:r>
            <a:r>
              <a:rPr lang="zh-TW" altLang="en-US">
                <a:solidFill>
                  <a:schemeClr val="tx1">
                    <a:lumMod val="50000"/>
                    <a:lumOff val="50000"/>
                  </a:schemeClr>
                </a:solidFill>
              </a:rPr>
              <a:t>（</a:t>
            </a:r>
            <a:r>
              <a:rPr lang="en-US" altLang="zh-TW" b="1" u="sng">
                <a:solidFill>
                  <a:srgbClr val="C00000"/>
                </a:solidFill>
              </a:rPr>
              <a:t>CII , Critical Information Infrastructure</a:t>
            </a:r>
            <a:r>
              <a:rPr lang="zh-TW" altLang="en-US">
                <a:solidFill>
                  <a:schemeClr val="tx1">
                    <a:lumMod val="50000"/>
                    <a:lumOff val="50000"/>
                  </a:schemeClr>
                </a:solidFill>
              </a:rPr>
              <a:t>）指的就是用來維運這些關鍵基礎設施所需的資訊網路系統，或調度控制系統（</a:t>
            </a:r>
            <a:r>
              <a:rPr lang="en-US" altLang="zh-TW">
                <a:solidFill>
                  <a:schemeClr val="tx1">
                    <a:lumMod val="50000"/>
                    <a:lumOff val="50000"/>
                  </a:schemeClr>
                </a:solidFill>
              </a:rPr>
              <a:t>SCADA , Supervisory Control and Data Acquisition</a:t>
            </a:r>
            <a:r>
              <a:rPr lang="zh-TW" altLang="en-US">
                <a:solidFill>
                  <a:schemeClr val="tx1">
                    <a:lumMod val="50000"/>
                    <a:lumOff val="50000"/>
                  </a:schemeClr>
                </a:solidFill>
              </a:rPr>
              <a:t>）</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177</a:t>
            </a:fld>
            <a:endParaRPr lang="zh-TW" altLang="en-US"/>
          </a:p>
        </p:txBody>
      </p:sp>
    </p:spTree>
    <p:extLst>
      <p:ext uri="{BB962C8B-B14F-4D97-AF65-F5344CB8AC3E}">
        <p14:creationId xmlns:p14="http://schemas.microsoft.com/office/powerpoint/2010/main" val="274601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CIIP</a:t>
            </a:r>
            <a:r>
              <a:rPr lang="zh-TW" altLang="en-US" b="1"/>
              <a:t>工作</a:t>
            </a:r>
            <a:r>
              <a:rPr lang="en-US" altLang="zh-TW" b="1"/>
              <a:t>5</a:t>
            </a:r>
            <a:r>
              <a:rPr lang="zh-TW" altLang="en-US" b="1"/>
              <a:t>項重點</a:t>
            </a:r>
          </a:p>
        </p:txBody>
      </p:sp>
      <p:sp>
        <p:nvSpPr>
          <p:cNvPr id="3" name="內容版面配置區 2"/>
          <p:cNvSpPr>
            <a:spLocks noGrp="1"/>
          </p:cNvSpPr>
          <p:nvPr>
            <p:ph idx="1"/>
          </p:nvPr>
        </p:nvSpPr>
        <p:spPr/>
        <p:txBody>
          <a:bodyPr/>
          <a:lstStyle/>
          <a:p>
            <a:r>
              <a:rPr lang="zh-TW" altLang="en-US"/>
              <a:t>目前資安處所推動的關鍵資訊基礎設施防護（</a:t>
            </a:r>
            <a:r>
              <a:rPr lang="en-US" altLang="zh-TW"/>
              <a:t>CIIP, Critical Information Infrastructure Protection</a:t>
            </a:r>
            <a:r>
              <a:rPr lang="zh-TW" altLang="en-US"/>
              <a:t>）架構主要有</a:t>
            </a:r>
            <a:r>
              <a:rPr lang="en-US" altLang="zh-TW"/>
              <a:t>5</a:t>
            </a:r>
            <a:r>
              <a:rPr lang="zh-TW" altLang="en-US"/>
              <a:t>項重點，分別是</a:t>
            </a:r>
            <a:endParaRPr lang="en-US" altLang="zh-TW"/>
          </a:p>
          <a:p>
            <a:pPr lvl="1"/>
            <a:r>
              <a:rPr lang="zh-TW" altLang="en-US" sz="2600" b="1">
                <a:solidFill>
                  <a:srgbClr val="C00000"/>
                </a:solidFill>
              </a:rPr>
              <a:t>組織功能與權責</a:t>
            </a:r>
            <a:endParaRPr lang="en-US" altLang="zh-TW" sz="2600" b="1">
              <a:solidFill>
                <a:srgbClr val="C00000"/>
              </a:solidFill>
            </a:endParaRPr>
          </a:p>
          <a:p>
            <a:pPr lvl="1"/>
            <a:r>
              <a:rPr lang="zh-TW" altLang="en-US" sz="2600" b="1">
                <a:solidFill>
                  <a:srgbClr val="C00000"/>
                </a:solidFill>
              </a:rPr>
              <a:t>風險管理</a:t>
            </a:r>
            <a:endParaRPr lang="en-US" altLang="zh-TW" sz="2600" b="1">
              <a:solidFill>
                <a:srgbClr val="C00000"/>
              </a:solidFill>
            </a:endParaRPr>
          </a:p>
          <a:p>
            <a:pPr lvl="1"/>
            <a:r>
              <a:rPr lang="zh-TW" altLang="en-US" sz="2600" b="1">
                <a:solidFill>
                  <a:srgbClr val="C00000"/>
                </a:solidFill>
              </a:rPr>
              <a:t>資訊共享與合作</a:t>
            </a:r>
            <a:endParaRPr lang="en-US" altLang="zh-TW" sz="2600" b="1">
              <a:solidFill>
                <a:srgbClr val="C00000"/>
              </a:solidFill>
            </a:endParaRPr>
          </a:p>
          <a:p>
            <a:pPr lvl="1"/>
            <a:r>
              <a:rPr lang="zh-TW" altLang="en-US" sz="2600" b="1">
                <a:solidFill>
                  <a:srgbClr val="C00000"/>
                </a:solidFill>
              </a:rPr>
              <a:t>通報應變</a:t>
            </a:r>
            <a:endParaRPr lang="en-US" altLang="zh-TW" sz="2600" b="1">
              <a:solidFill>
                <a:srgbClr val="C00000"/>
              </a:solidFill>
            </a:endParaRPr>
          </a:p>
          <a:p>
            <a:pPr lvl="1"/>
            <a:r>
              <a:rPr lang="en-US" altLang="zh-TW" sz="2600" b="1">
                <a:solidFill>
                  <a:srgbClr val="C00000"/>
                </a:solidFill>
              </a:rPr>
              <a:t>CIIP</a:t>
            </a:r>
            <a:r>
              <a:rPr lang="zh-TW" altLang="en-US" sz="2600" b="1">
                <a:solidFill>
                  <a:srgbClr val="C00000"/>
                </a:solidFill>
              </a:rPr>
              <a:t>防護原則</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178</a:t>
            </a:fld>
            <a:endParaRPr lang="zh-TW" altLang="en-US"/>
          </a:p>
        </p:txBody>
      </p:sp>
    </p:spTree>
    <p:extLst>
      <p:ext uri="{BB962C8B-B14F-4D97-AF65-F5344CB8AC3E}">
        <p14:creationId xmlns:p14="http://schemas.microsoft.com/office/powerpoint/2010/main" val="1401996134"/>
      </p:ext>
    </p:extLst>
  </p:cSld>
  <p:clrMapOvr>
    <a:masterClrMapping/>
  </p:clrMapOvr>
  <p:transition/>
  <p:timing/>
</p:sld>
</file>

<file path=ppt/slides/slide1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zh-TW" altLang="en-US" b="1"/>
              <a:t>關鍵基礎設施防護權責</a:t>
            </a:r>
          </a:p>
        </p:txBody>
      </p:sp>
      <p:sp>
        <p:nvSpPr>
          <p:cNvPr id="3" name="內容版面配置區 2"/>
          <p:cNvSpPr>
            <a:spLocks noGrp="1"/>
          </p:cNvSpPr>
          <p:nvPr>
            <p:ph idx="1"/>
          </p:nvPr>
        </p:nvSpPr>
        <p:spPr>
          <a:xfrm>
            <a:off x="681037" y="1412776"/>
            <a:ext cx="8543925" cy="4105345"/>
          </a:xfrm>
        </p:spPr>
        <p:txBody>
          <a:bodyPr/>
          <a:lstStyle/>
          <a:p>
            <a:r>
              <a:rPr lang="zh-TW" altLang="en-US" sz="2800"/>
              <a:t>目前關鍵基礎設施防護的權責分為</a:t>
            </a:r>
            <a:endParaRPr lang="en-US" altLang="zh-TW" sz="2800"/>
          </a:p>
          <a:p>
            <a:pPr lvl="1"/>
            <a:r>
              <a:rPr lang="zh-TW" altLang="en-US" sz="2800" b="1">
                <a:solidFill>
                  <a:srgbClr val="C00000"/>
                </a:solidFill>
              </a:rPr>
              <a:t>國家</a:t>
            </a:r>
            <a:endParaRPr lang="en-US" altLang="zh-TW" sz="2800" b="1">
              <a:solidFill>
                <a:srgbClr val="C00000"/>
              </a:solidFill>
            </a:endParaRPr>
          </a:p>
          <a:p>
            <a:pPr lvl="1"/>
            <a:r>
              <a:rPr lang="zh-TW" altLang="en-US" sz="2800" b="1">
                <a:solidFill>
                  <a:srgbClr val="C00000"/>
                </a:solidFill>
              </a:rPr>
              <a:t>關鍵領域</a:t>
            </a:r>
            <a:endParaRPr lang="en-US" altLang="zh-TW" sz="2800" b="1">
              <a:solidFill>
                <a:srgbClr val="C00000"/>
              </a:solidFill>
            </a:endParaRPr>
          </a:p>
          <a:p>
            <a:pPr lvl="1"/>
            <a:r>
              <a:rPr lang="zh-TW" altLang="en-US" sz="2800" b="1">
                <a:solidFill>
                  <a:srgbClr val="C00000"/>
                </a:solidFill>
              </a:rPr>
              <a:t>設施提供者</a:t>
            </a:r>
            <a:r>
              <a:rPr lang="en-US" altLang="zh-TW" sz="2800" b="1">
                <a:solidFill>
                  <a:srgbClr val="C00000"/>
                </a:solidFill>
              </a:rPr>
              <a:t>3</a:t>
            </a:r>
            <a:r>
              <a:rPr lang="zh-TW" altLang="en-US" sz="2800" b="1">
                <a:solidFill>
                  <a:srgbClr val="C00000"/>
                </a:solidFill>
              </a:rPr>
              <a:t>層</a:t>
            </a:r>
            <a:r>
              <a:rPr lang="zh-TW" altLang="en-US" sz="2800"/>
              <a:t>。</a:t>
            </a:r>
            <a:endParaRPr lang="en-US" altLang="zh-TW" sz="2800"/>
          </a:p>
          <a:p>
            <a:r>
              <a:rPr lang="zh-TW" altLang="en-US" sz="2800"/>
              <a:t>國家層級由</a:t>
            </a:r>
            <a:r>
              <a:rPr lang="zh-TW" altLang="en-US" sz="2800" b="1">
                <a:solidFill>
                  <a:srgbClr val="C00000"/>
                </a:solidFill>
              </a:rPr>
              <a:t>行政院資安處</a:t>
            </a:r>
            <a:r>
              <a:rPr lang="zh-TW" altLang="en-US" sz="2800"/>
              <a:t>負責，主要實施</a:t>
            </a:r>
            <a:endParaRPr lang="en-US" altLang="zh-TW" sz="2800"/>
          </a:p>
          <a:p>
            <a:pPr lvl="1"/>
            <a:r>
              <a:rPr lang="zh-TW" altLang="en-US" sz="2800"/>
              <a:t>跨領域演練、制定資安防護建議等工作。</a:t>
            </a:r>
            <a:endParaRPr lang="en-US" altLang="zh-TW" sz="2800"/>
          </a:p>
          <a:p>
            <a:r>
              <a:rPr lang="zh-TW" altLang="en-US" sz="2800"/>
              <a:t>關鍵領域階層由</a:t>
            </a:r>
            <a:r>
              <a:rPr lang="en-US" altLang="zh-TW" sz="2800" b="1">
                <a:solidFill>
                  <a:srgbClr val="C00000"/>
                </a:solidFill>
              </a:rPr>
              <a:t>8</a:t>
            </a:r>
            <a:r>
              <a:rPr lang="zh-TW" altLang="en-US" sz="2800" b="1">
                <a:solidFill>
                  <a:srgbClr val="C00000"/>
                </a:solidFill>
              </a:rPr>
              <a:t>大領域的中央主管機關</a:t>
            </a:r>
            <a:r>
              <a:rPr lang="zh-TW" altLang="en-US" sz="2800"/>
              <a:t>負責，例如金融領域是</a:t>
            </a:r>
            <a:r>
              <a:rPr lang="zh-TW" altLang="en-US" sz="2800" b="1">
                <a:solidFill>
                  <a:srgbClr val="C00000"/>
                </a:solidFill>
              </a:rPr>
              <a:t>金管會</a:t>
            </a:r>
            <a:r>
              <a:rPr lang="zh-TW" altLang="en-US" sz="2800"/>
              <a:t>，能源與水資源就歸屬</a:t>
            </a:r>
            <a:r>
              <a:rPr lang="zh-TW" altLang="en-US" sz="2800" b="1">
                <a:solidFill>
                  <a:srgbClr val="C00000"/>
                </a:solidFill>
              </a:rPr>
              <a:t>經濟部</a:t>
            </a:r>
            <a:r>
              <a:rPr lang="zh-TW" altLang="en-US" sz="2800"/>
              <a:t>。</a:t>
            </a:r>
            <a:endParaRPr lang="en-US" altLang="zh-TW" sz="2800"/>
          </a:p>
          <a:p>
            <a:r>
              <a:rPr lang="zh-TW" altLang="en-US" sz="2800"/>
              <a:t>第</a:t>
            </a:r>
            <a:r>
              <a:rPr lang="en-US" altLang="zh-TW" sz="2800"/>
              <a:t>3</a:t>
            </a:r>
            <a:r>
              <a:rPr lang="zh-TW" altLang="en-US" sz="2800"/>
              <a:t>層則是關鍵設施提供者，金融設施就是</a:t>
            </a:r>
            <a:r>
              <a:rPr lang="zh-TW" altLang="en-US" sz="2800" b="1">
                <a:solidFill>
                  <a:srgbClr val="C00000"/>
                </a:solidFill>
              </a:rPr>
              <a:t>銀行</a:t>
            </a:r>
            <a:r>
              <a:rPr lang="zh-TW" altLang="en-US" sz="2800"/>
              <a:t>、證券機構，能源提供者就像</a:t>
            </a:r>
            <a:r>
              <a:rPr lang="zh-TW" altLang="en-US" sz="2800" b="1">
                <a:solidFill>
                  <a:srgbClr val="C00000"/>
                </a:solidFill>
              </a:rPr>
              <a:t>台電、中油</a:t>
            </a:r>
            <a:r>
              <a:rPr lang="zh-TW" altLang="en-US" sz="2800"/>
              <a:t>等單位</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179</a:t>
            </a:fld>
            <a:endParaRPr lang="zh-TW" altLang="en-US"/>
          </a:p>
        </p:txBody>
      </p:sp>
    </p:spTree>
    <p:extLst>
      <p:ext uri="{BB962C8B-B14F-4D97-AF65-F5344CB8AC3E}">
        <p14:creationId xmlns:p14="http://schemas.microsoft.com/office/powerpoint/2010/main" val="135848726"/>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1" name="內容版面配置區 2"/>
          <p:cNvSpPr>
            <a:spLocks noGrp="1"/>
          </p:cNvSpPr>
          <p:nvPr>
            <p:ph idx="1"/>
          </p:nvPr>
        </p:nvSpPr>
        <p:spPr/>
        <p:txBody>
          <a:bodyPr/>
          <a:lstStyle/>
          <a:p>
            <a:pPr marL="420688" indent="-420688" algn="just">
              <a:defRPr/>
            </a:pPr>
            <a:r>
              <a:rPr lang="zh-TW" altLang="en-US" kern="1200" smtClean="0"/>
              <a:t>風險</a:t>
            </a:r>
            <a:r>
              <a:rPr lang="en-US" altLang="zh-TW" kern="1200" smtClean="0"/>
              <a:t>(Risk)</a:t>
            </a:r>
            <a:endParaRPr lang="en-US" altLang="zh-TW" kern="1200"/>
          </a:p>
          <a:p>
            <a:pPr lvl="1">
              <a:defRPr/>
            </a:pPr>
            <a:r>
              <a:rPr lang="zh-TW" altLang="en-US" kern="1200" smtClean="0"/>
              <a:t>威脅利用</a:t>
            </a:r>
            <a:r>
              <a:rPr lang="zh-TW" altLang="en-US" kern="1200"/>
              <a:t>脆弱</a:t>
            </a:r>
            <a:r>
              <a:rPr lang="zh-TW" altLang="en-US" kern="1200" smtClean="0"/>
              <a:t>性的可能性與帶來的業務影響</a:t>
            </a:r>
            <a:r>
              <a:rPr lang="en-US" altLang="zh-TW" kern="1200" smtClean="0"/>
              <a:t>(Impact)</a:t>
            </a:r>
            <a:r>
              <a:rPr lang="zh-TW" altLang="en-US" kern="1200" smtClean="0"/>
              <a:t>。風險就是將</a:t>
            </a:r>
            <a:r>
              <a:rPr lang="zh-TW" altLang="en-US" kern="1200"/>
              <a:t>脆弱</a:t>
            </a:r>
            <a:r>
              <a:rPr lang="zh-TW" altLang="en-US" kern="1200" smtClean="0"/>
              <a:t>性、威脅和利用可能性與造成的業務影響聯繫在一起。</a:t>
            </a:r>
            <a:endParaRPr lang="en-US" altLang="zh-TW" kern="1200" smtClean="0"/>
          </a:p>
          <a:p>
            <a:pPr marL="420688" indent="-420688" algn="just">
              <a:defRPr/>
            </a:pPr>
            <a:r>
              <a:rPr lang="zh-TW" altLang="en-US" kern="1200"/>
              <a:t>漏洞利用</a:t>
            </a:r>
            <a:r>
              <a:rPr lang="en-US" altLang="zh-TW" kern="1200"/>
              <a:t>(Exposure)</a:t>
            </a:r>
          </a:p>
          <a:p>
            <a:pPr lvl="1">
              <a:defRPr/>
            </a:pPr>
            <a:r>
              <a:rPr lang="zh-TW" altLang="en-US" kern="1200" smtClean="0"/>
              <a:t>造成損失的實例。</a:t>
            </a:r>
            <a:r>
              <a:rPr lang="zh-TW" altLang="en-US" kern="1200"/>
              <a:t>脆弱</a:t>
            </a:r>
            <a:r>
              <a:rPr lang="zh-TW" altLang="en-US" kern="1200" smtClean="0"/>
              <a:t>性將組織將單位可能的破壞曝露，而單位又無相關管理或政策。</a:t>
            </a:r>
            <a:endParaRPr lang="en-US" altLang="zh-TW" kern="1200" smtClean="0"/>
          </a:p>
        </p:txBody>
      </p:sp>
      <p:sp>
        <p:nvSpPr>
          <p:cNvPr id="5" name="Rectangle 2"/>
          <p:cNvSpPr txBox="1">
            <a:spLocks noChangeArrowheads="1"/>
          </p:cNvSpPr>
          <p:nvPr/>
        </p:nvSpPr>
        <p:spPr bwMode="auto">
          <a:xfrm>
            <a:off x="849313" y="0"/>
            <a:ext cx="8229600" cy="113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000" b="0">
                <a:solidFill>
                  <a:schemeClr val="tx2"/>
                </a:solidFill>
                <a:latin typeface="標楷體" panose="03000509000000000000" pitchFamily="65" charset="-120"/>
                <a:ea typeface="標楷體" pitchFamily="65" charset="-120"/>
                <a:cs typeface="+mj-cs"/>
              </a:defRPr>
            </a:lvl1pPr>
            <a:lvl2pPr algn="ctr" rtl="0" fontAlgn="base">
              <a:spcBef>
                <a:spcPct val="0"/>
              </a:spcBef>
              <a:spcAft>
                <a:spcPct val="0"/>
              </a:spcAft>
              <a:defRPr kumimoji="1" sz="4400">
                <a:solidFill>
                  <a:schemeClr val="tx2"/>
                </a:solidFill>
                <a:latin typeface="Arial"/>
                <a:ea typeface="標楷體" pitchFamily="65" charset="-120"/>
              </a:defRPr>
            </a:lvl2pPr>
            <a:lvl3pPr algn="ctr" rtl="0" fontAlgn="base">
              <a:spcBef>
                <a:spcPct val="0"/>
              </a:spcBef>
              <a:spcAft>
                <a:spcPct val="0"/>
              </a:spcAft>
              <a:defRPr kumimoji="1" sz="4400">
                <a:solidFill>
                  <a:schemeClr val="tx2"/>
                </a:solidFill>
                <a:latin typeface="Arial"/>
                <a:ea typeface="標楷體" pitchFamily="65" charset="-120"/>
              </a:defRPr>
            </a:lvl3pPr>
            <a:lvl4pPr algn="ctr" rtl="0" fontAlgn="base">
              <a:spcBef>
                <a:spcPct val="0"/>
              </a:spcBef>
              <a:spcAft>
                <a:spcPct val="0"/>
              </a:spcAft>
              <a:defRPr kumimoji="1" sz="4400">
                <a:solidFill>
                  <a:schemeClr val="tx2"/>
                </a:solidFill>
                <a:latin typeface="Arial"/>
                <a:ea typeface="標楷體" pitchFamily="65" charset="-120"/>
              </a:defRPr>
            </a:lvl4pPr>
            <a:lvl5pPr algn="ctr" rtl="0" fontAlgn="base">
              <a:spcBef>
                <a:spcPct val="0"/>
              </a:spcBef>
              <a:spcAft>
                <a:spcPct val="0"/>
              </a:spcAft>
              <a:defRPr kumimoji="1" sz="4400">
                <a:solidFill>
                  <a:schemeClr val="tx2"/>
                </a:solidFill>
                <a:latin typeface="Arial"/>
                <a:ea typeface="標楷體" pitchFamily="65" charset="-120"/>
              </a:defRPr>
            </a:lvl5pPr>
            <a:lvl6pPr marL="457200" algn="ctr" rtl="0" fontAlgn="base">
              <a:spcBef>
                <a:spcPct val="0"/>
              </a:spcBef>
              <a:spcAft>
                <a:spcPct val="0"/>
              </a:spcAft>
              <a:defRPr kumimoji="1" sz="4400">
                <a:solidFill>
                  <a:schemeClr val="tx2"/>
                </a:solidFill>
                <a:latin typeface="Arial"/>
                <a:ea typeface="標楷體" pitchFamily="65" charset="-120"/>
              </a:defRPr>
            </a:lvl6pPr>
            <a:lvl7pPr marL="914400" algn="ctr" rtl="0" fontAlgn="base">
              <a:spcBef>
                <a:spcPct val="0"/>
              </a:spcBef>
              <a:spcAft>
                <a:spcPct val="0"/>
              </a:spcAft>
              <a:defRPr kumimoji="1" sz="4400">
                <a:solidFill>
                  <a:schemeClr val="tx2"/>
                </a:solidFill>
                <a:latin typeface="Arial"/>
                <a:ea typeface="標楷體" pitchFamily="65" charset="-120"/>
              </a:defRPr>
            </a:lvl7pPr>
            <a:lvl8pPr marL="1371600" algn="ctr" rtl="0" fontAlgn="base">
              <a:spcBef>
                <a:spcPct val="0"/>
              </a:spcBef>
              <a:spcAft>
                <a:spcPct val="0"/>
              </a:spcAft>
              <a:defRPr kumimoji="1" sz="4400">
                <a:solidFill>
                  <a:schemeClr val="tx2"/>
                </a:solidFill>
                <a:latin typeface="Arial"/>
                <a:ea typeface="標楷體" pitchFamily="65" charset="-120"/>
              </a:defRPr>
            </a:lvl8pPr>
            <a:lvl9pPr marL="1828800" algn="ctr" rtl="0" fontAlgn="base">
              <a:spcBef>
                <a:spcPct val="0"/>
              </a:spcBef>
              <a:spcAft>
                <a:spcPct val="0"/>
              </a:spcAft>
              <a:defRPr kumimoji="1" sz="4400">
                <a:solidFill>
                  <a:schemeClr val="tx2"/>
                </a:solidFill>
                <a:latin typeface="Arial"/>
                <a:ea typeface="標楷體" pitchFamily="65" charset="-120"/>
              </a:defRPr>
            </a:lvl9pPr>
          </a:lstStyle>
          <a:p>
            <a:r>
              <a:rPr lang="zh-TW" altLang="en-US" kern="0" smtClean="0"/>
              <a:t>「安全」定義</a:t>
            </a:r>
            <a:endParaRPr lang="zh-TW" altLang="en-US" kern="0" smtClean="0"/>
          </a:p>
        </p:txBody>
      </p:sp>
    </p:spTree>
    <p:extLst>
      <p:ext uri="{BB962C8B-B14F-4D97-AF65-F5344CB8AC3E}">
        <p14:creationId xmlns:p14="http://schemas.microsoft.com/office/powerpoint/2010/main" val="4143005623"/>
      </p:ext>
    </p:extLst>
  </p:cSld>
  <p:clrMapOvr>
    <a:masterClrMapping/>
  </p:clrMapOvr>
  <p:transition/>
  <p:timing/>
</p:sld>
</file>

<file path=ppt/slides/slide1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各領域建置</a:t>
            </a:r>
            <a:r>
              <a:rPr lang="en-US" altLang="zh-TW" b="1"/>
              <a:t>SOC</a:t>
            </a:r>
            <a:r>
              <a:rPr lang="zh-TW" altLang="en-US" b="1"/>
              <a:t>、</a:t>
            </a:r>
            <a:r>
              <a:rPr lang="en-US" altLang="zh-TW" b="1"/>
              <a:t>ISAC</a:t>
            </a:r>
            <a:r>
              <a:rPr lang="zh-TW" altLang="en-US" b="1"/>
              <a:t>、</a:t>
            </a:r>
            <a:r>
              <a:rPr lang="en-US" altLang="zh-TW" b="1"/>
              <a:t>CERT</a:t>
            </a:r>
            <a:endParaRPr lang="zh-TW" altLang="en-US"/>
          </a:p>
        </p:txBody>
      </p:sp>
      <p:sp>
        <p:nvSpPr>
          <p:cNvPr id="3" name="內容版面配置區 2"/>
          <p:cNvSpPr>
            <a:spLocks noGrp="1"/>
          </p:cNvSpPr>
          <p:nvPr>
            <p:ph idx="1"/>
          </p:nvPr>
        </p:nvSpPr>
        <p:spPr/>
        <p:txBody>
          <a:bodyPr/>
          <a:lstStyle/>
          <a:p>
            <a:r>
              <a:rPr lang="zh-TW" altLang="en-US" sz="2800"/>
              <a:t>資訊共享與合作的部分是以</a:t>
            </a:r>
            <a:r>
              <a:rPr lang="en-US" altLang="zh-TW" sz="2800" b="1">
                <a:solidFill>
                  <a:srgbClr val="C00000"/>
                </a:solidFill>
              </a:rPr>
              <a:t>SOC (</a:t>
            </a:r>
            <a:r>
              <a:rPr lang="zh-TW" altLang="en-US" sz="2800" b="1">
                <a:solidFill>
                  <a:srgbClr val="C00000"/>
                </a:solidFill>
              </a:rPr>
              <a:t>事前監控</a:t>
            </a:r>
            <a:r>
              <a:rPr lang="en-US" altLang="zh-TW" sz="2800" b="1">
                <a:solidFill>
                  <a:srgbClr val="C00000"/>
                </a:solidFill>
              </a:rPr>
              <a:t>)</a:t>
            </a:r>
            <a:r>
              <a:rPr lang="zh-TW" altLang="en-US" sz="2800"/>
              <a:t>、</a:t>
            </a:r>
            <a:r>
              <a:rPr lang="en-US" altLang="zh-TW" sz="2800" b="1">
                <a:solidFill>
                  <a:srgbClr val="C00000"/>
                </a:solidFill>
              </a:rPr>
              <a:t>CERT(</a:t>
            </a:r>
            <a:r>
              <a:rPr lang="zh-TW" altLang="en-US" sz="2800" b="1">
                <a:solidFill>
                  <a:srgbClr val="C00000"/>
                </a:solidFill>
              </a:rPr>
              <a:t>事中通報</a:t>
            </a:r>
            <a:r>
              <a:rPr lang="en-US" altLang="zh-TW" sz="2800" b="1">
                <a:solidFill>
                  <a:srgbClr val="C00000"/>
                </a:solidFill>
              </a:rPr>
              <a:t>)</a:t>
            </a:r>
            <a:r>
              <a:rPr lang="zh-TW" altLang="en-US" sz="2800"/>
              <a:t>，與</a:t>
            </a:r>
            <a:r>
              <a:rPr lang="en-US" altLang="zh-TW" sz="2800" b="1">
                <a:solidFill>
                  <a:srgbClr val="C00000"/>
                </a:solidFill>
              </a:rPr>
              <a:t>ISAC(</a:t>
            </a:r>
            <a:r>
              <a:rPr lang="zh-TW" altLang="en-US" sz="2800" b="1">
                <a:solidFill>
                  <a:srgbClr val="C00000"/>
                </a:solidFill>
              </a:rPr>
              <a:t>事後分享</a:t>
            </a:r>
            <a:r>
              <a:rPr lang="en-US" altLang="zh-TW" sz="2800" b="1">
                <a:solidFill>
                  <a:srgbClr val="C00000"/>
                </a:solidFill>
              </a:rPr>
              <a:t>)</a:t>
            </a:r>
            <a:r>
              <a:rPr lang="zh-TW" altLang="en-US" sz="2800"/>
              <a:t>為</a:t>
            </a:r>
            <a:r>
              <a:rPr lang="en-US" altLang="zh-TW" sz="2800"/>
              <a:t>3</a:t>
            </a:r>
            <a:r>
              <a:rPr lang="zh-TW" altLang="en-US" sz="2800"/>
              <a:t>大重點。</a:t>
            </a:r>
            <a:endParaRPr lang="en-US" altLang="zh-TW" sz="2800"/>
          </a:p>
          <a:p>
            <a:r>
              <a:rPr lang="zh-TW" altLang="en-US" sz="2800"/>
              <a:t>以</a:t>
            </a:r>
            <a:r>
              <a:rPr lang="en-US" altLang="zh-TW" sz="2800"/>
              <a:t>ISAC</a:t>
            </a:r>
            <a:r>
              <a:rPr lang="zh-TW" altLang="en-US" sz="2800"/>
              <a:t>來說，國家級</a:t>
            </a:r>
            <a:r>
              <a:rPr lang="en-US" altLang="zh-TW" sz="2800"/>
              <a:t>ISAC</a:t>
            </a:r>
            <a:r>
              <a:rPr lang="zh-TW" altLang="en-US" sz="2800"/>
              <a:t>主要在進行跨領域的情資分享。像政府的</a:t>
            </a:r>
            <a:r>
              <a:rPr lang="en-US" altLang="zh-TW" sz="2800" b="1">
                <a:solidFill>
                  <a:srgbClr val="C00000"/>
                </a:solidFill>
              </a:rPr>
              <a:t>GISAC</a:t>
            </a:r>
            <a:r>
              <a:rPr lang="zh-TW" altLang="en-US" sz="2800"/>
              <a:t>自</a:t>
            </a:r>
            <a:r>
              <a:rPr lang="en-US" altLang="zh-TW" sz="2800"/>
              <a:t>2009</a:t>
            </a:r>
            <a:r>
              <a:rPr lang="zh-TW" altLang="en-US" sz="2800"/>
              <a:t>成立，採取</a:t>
            </a:r>
            <a:r>
              <a:rPr lang="zh-TW" altLang="en-US" sz="2800" b="1">
                <a:solidFill>
                  <a:srgbClr val="C00000"/>
                </a:solidFill>
              </a:rPr>
              <a:t>會員制</a:t>
            </a:r>
            <a:r>
              <a:rPr lang="zh-TW" altLang="en-US" sz="2800"/>
              <a:t>以做為像通傳會、教育部、</a:t>
            </a:r>
            <a:r>
              <a:rPr lang="en-US" altLang="zh-TW" sz="2800"/>
              <a:t>CERT</a:t>
            </a:r>
            <a:r>
              <a:rPr lang="zh-TW" altLang="en-US" sz="2800"/>
              <a:t>等政府部會間即時訊息傳遞的中心平台，每年有高達</a:t>
            </a:r>
            <a:r>
              <a:rPr lang="en-US" altLang="zh-TW" sz="2800"/>
              <a:t>6</a:t>
            </a:r>
            <a:r>
              <a:rPr lang="zh-TW" altLang="en-US" sz="2800"/>
              <a:t>位數的情資交換，未來希望提高為國家層級的跨領域平台。</a:t>
            </a:r>
            <a:endParaRPr lang="en-US" altLang="zh-TW" sz="2800"/>
          </a:p>
          <a:p>
            <a:r>
              <a:rPr lang="zh-TW" altLang="en-US" sz="2800" smtClean="0"/>
              <a:t>目前</a:t>
            </a:r>
            <a:r>
              <a:rPr lang="zh-TW" altLang="en-US" sz="2800"/>
              <a:t>以金管會負責的</a:t>
            </a:r>
            <a:r>
              <a:rPr lang="zh-TW" altLang="en-US" sz="2800" b="1">
                <a:solidFill>
                  <a:srgbClr val="C00000"/>
                </a:solidFill>
              </a:rPr>
              <a:t>金融</a:t>
            </a:r>
            <a:r>
              <a:rPr lang="en-US" altLang="zh-TW" sz="2800" b="1">
                <a:solidFill>
                  <a:srgbClr val="C00000"/>
                </a:solidFill>
              </a:rPr>
              <a:t>ISAC</a:t>
            </a:r>
            <a:r>
              <a:rPr lang="zh-TW" altLang="en-US" sz="2800"/>
              <a:t>進展較快，尤其受之前一銀盜領事件與證券業</a:t>
            </a:r>
            <a:r>
              <a:rPr lang="en-US" altLang="zh-TW" sz="2800" err="1"/>
              <a:t>DDoS</a:t>
            </a:r>
            <a:r>
              <a:rPr lang="zh-TW" altLang="en-US" sz="2800"/>
              <a:t>攻擊事件影響，對金融</a:t>
            </a:r>
            <a:r>
              <a:rPr lang="en-US" altLang="zh-TW" sz="2800"/>
              <a:t>ISAC</a:t>
            </a:r>
            <a:r>
              <a:rPr lang="zh-TW" altLang="en-US" sz="2800"/>
              <a:t>的推動成立更顯得有其必要性</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180</a:t>
            </a:fld>
            <a:endParaRPr lang="zh-TW" altLang="en-US"/>
          </a:p>
        </p:txBody>
      </p:sp>
    </p:spTree>
    <p:extLst>
      <p:ext uri="{BB962C8B-B14F-4D97-AF65-F5344CB8AC3E}">
        <p14:creationId xmlns:p14="http://schemas.microsoft.com/office/powerpoint/2010/main" val="1955546948"/>
      </p:ext>
    </p:extLst>
  </p:cSld>
  <p:clrMapOvr>
    <a:masterClrMapping/>
  </p:clrMapOvr>
  <p:transition/>
  <p:timing/>
</p:sld>
</file>

<file path=ppt/slides/slide1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en-US" altLang="zh-TW" b="1" err="1"/>
              <a:t>twcert</a:t>
            </a:r>
            <a:endParaRPr lang="zh-TW" altLang="en-US" b="1"/>
          </a:p>
        </p:txBody>
      </p:sp>
      <p:sp>
        <p:nvSpPr>
          <p:cNvPr id="3" name="內容版面配置區 2"/>
          <p:cNvSpPr>
            <a:spLocks noGrp="1"/>
          </p:cNvSpPr>
          <p:nvPr>
            <p:ph idx="1"/>
          </p:nvPr>
        </p:nvSpPr>
        <p:spPr>
          <a:xfrm>
            <a:off x="681038" y="5719762"/>
            <a:ext cx="8543925" cy="392113"/>
          </a:xfrm>
        </p:spPr>
        <p:txBody>
          <a:bodyPr/>
          <a:lstStyle/>
          <a:p>
            <a:r>
              <a:rPr lang="en-US" altLang="zh-TW">
                <a:hlinkClick r:id="rId2"/>
              </a:rPr>
              <a:t>https://www.twcert.org.tw/</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181</a:t>
            </a:fld>
            <a:endParaRPr lang="zh-TW" altLang="en-US"/>
          </a:p>
        </p:txBody>
      </p:sp>
      <p:pic>
        <p:nvPicPr>
          <p:cNvPr id="5" name="圖片 4"/>
          <p:cNvPicPr>
            <a:picLocks noChangeAspect="1"/>
          </p:cNvPicPr>
          <p:nvPr/>
        </p:nvPicPr>
        <p:blipFill>
          <a:blip r:embed="rId3"/>
          <a:stretch>
            <a:fillRect/>
          </a:stretch>
        </p:blipFill>
        <p:spPr>
          <a:xfrm>
            <a:off x="681039" y="1819275"/>
            <a:ext cx="8040002" cy="3842446"/>
          </a:xfrm>
          <a:prstGeom prst="rect">
            <a:avLst/>
          </a:prstGeom>
        </p:spPr>
      </p:pic>
    </p:spTree>
    <p:extLst>
      <p:ext uri="{BB962C8B-B14F-4D97-AF65-F5344CB8AC3E}">
        <p14:creationId xmlns:p14="http://schemas.microsoft.com/office/powerpoint/2010/main" val="2763831577"/>
      </p:ext>
    </p:extLst>
  </p:cSld>
  <p:clrMapOvr>
    <a:masterClrMapping/>
  </p:clrMapOvr>
  <p:transition/>
  <p:timing/>
</p:sld>
</file>

<file path=ppt/slides/slide1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各層級情資分享架構</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182</a:t>
            </a:fld>
            <a:endParaRPr lang="zh-TW" altLang="en-US"/>
          </a:p>
        </p:txBody>
      </p:sp>
      <p:pic>
        <p:nvPicPr>
          <p:cNvPr id="5" name="圖片 4"/>
          <p:cNvPicPr>
            <a:picLocks noChangeAspect="1"/>
          </p:cNvPicPr>
          <p:nvPr/>
        </p:nvPicPr>
        <p:blipFill>
          <a:blip r:embed="rId2"/>
          <a:srcRect t="10522"/>
          <a:stretch>
            <a:fillRect/>
          </a:stretch>
        </p:blipFill>
        <p:spPr>
          <a:xfrm>
            <a:off x="1064568" y="1290812"/>
            <a:ext cx="7560840" cy="5310013"/>
          </a:xfrm>
          <a:prstGeom prst="rect">
            <a:avLst/>
          </a:prstGeom>
        </p:spPr>
      </p:pic>
    </p:spTree>
    <p:extLst>
      <p:ext uri="{BB962C8B-B14F-4D97-AF65-F5344CB8AC3E}">
        <p14:creationId xmlns:p14="http://schemas.microsoft.com/office/powerpoint/2010/main" val="1547007851"/>
      </p:ext>
    </p:extLst>
  </p:cSld>
  <p:clrMapOvr>
    <a:masterClrMapping/>
  </p:clrMapOvr>
  <p:transition/>
  <p:timing/>
</p:sld>
</file>

<file path=ppt/slides/slide1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政府推動</a:t>
            </a:r>
            <a:r>
              <a:rPr lang="en-US" altLang="zh-TW" b="1" smtClean="0"/>
              <a:t>3x3</a:t>
            </a:r>
            <a:r>
              <a:rPr lang="zh-TW" altLang="en-US" b="1"/>
              <a:t>國家級資安戰略</a:t>
            </a:r>
            <a:endParaRPr lang="zh-TW" altLang="en-US"/>
          </a:p>
        </p:txBody>
      </p:sp>
      <p:sp>
        <p:nvSpPr>
          <p:cNvPr id="3" name="內容版面配置區 2"/>
          <p:cNvSpPr>
            <a:spLocks noGrp="1"/>
          </p:cNvSpPr>
          <p:nvPr>
            <p:ph idx="1"/>
          </p:nvPr>
        </p:nvSpPr>
        <p:spPr/>
        <p:txBody>
          <a:bodyPr/>
          <a:lstStyle/>
          <a:p>
            <a:r>
              <a:rPr lang="zh-TW" altLang="en-US" sz="2800"/>
              <a:t>目前，政府在「</a:t>
            </a:r>
            <a:r>
              <a:rPr lang="zh-TW" altLang="en-US" sz="2800" b="1">
                <a:solidFill>
                  <a:srgbClr val="C00000"/>
                </a:solidFill>
              </a:rPr>
              <a:t>資安即國安</a:t>
            </a:r>
            <a:r>
              <a:rPr lang="zh-TW" altLang="en-US" sz="2800"/>
              <a:t>」的政策落實過程當中，積極</a:t>
            </a:r>
            <a:r>
              <a:rPr lang="zh-TW" altLang="en-US" sz="2800" smtClean="0"/>
              <a:t>推動</a:t>
            </a:r>
            <a:r>
              <a:rPr lang="en-US" altLang="zh-TW" sz="2800" b="1" smtClean="0">
                <a:solidFill>
                  <a:srgbClr val="C00000"/>
                </a:solidFill>
              </a:rPr>
              <a:t>3x3</a:t>
            </a:r>
            <a:r>
              <a:rPr lang="zh-TW" altLang="en-US" sz="2800" b="1">
                <a:solidFill>
                  <a:srgbClr val="C00000"/>
                </a:solidFill>
              </a:rPr>
              <a:t>國家級資安戰略</a:t>
            </a:r>
            <a:r>
              <a:rPr lang="zh-TW" altLang="en-US" sz="2800"/>
              <a:t>，以國家安全防衛需求，帶動資安技術自主研發，進而帶動人才、科研及產業發展</a:t>
            </a:r>
            <a:endParaRPr lang="en-US" altLang="zh-TW" sz="2800"/>
          </a:p>
          <a:p>
            <a:r>
              <a:rPr lang="en-US" altLang="zh-TW" sz="2800" smtClean="0"/>
              <a:t>3x3</a:t>
            </a:r>
            <a:r>
              <a:rPr lang="zh-TW" altLang="en-US" sz="2800"/>
              <a:t>國家級資安戰略的具體內容？首先是，</a:t>
            </a:r>
            <a:r>
              <a:rPr lang="zh-TW" altLang="en-US" sz="2800" b="1">
                <a:solidFill>
                  <a:srgbClr val="C00000"/>
                </a:solidFill>
              </a:rPr>
              <a:t>人力資源</a:t>
            </a:r>
            <a:r>
              <a:rPr lang="zh-TW" altLang="en-US" sz="2800"/>
              <a:t>、</a:t>
            </a:r>
            <a:r>
              <a:rPr lang="zh-TW" altLang="en-US" sz="2800" b="1">
                <a:solidFill>
                  <a:srgbClr val="C00000"/>
                </a:solidFill>
              </a:rPr>
              <a:t>產業資源</a:t>
            </a:r>
            <a:r>
              <a:rPr lang="zh-TW" altLang="en-US" sz="2800"/>
              <a:t>和</a:t>
            </a:r>
            <a:r>
              <a:rPr lang="zh-TW" altLang="en-US" sz="2800" b="1">
                <a:solidFill>
                  <a:srgbClr val="C00000"/>
                </a:solidFill>
              </a:rPr>
              <a:t>科研資源</a:t>
            </a:r>
            <a:r>
              <a:rPr lang="zh-TW" altLang="en-US" sz="2800"/>
              <a:t>的三大跨域整合</a:t>
            </a:r>
            <a:endParaRPr lang="en-US" altLang="zh-TW" sz="2800"/>
          </a:p>
          <a:p>
            <a:r>
              <a:rPr lang="zh-TW" altLang="en-US" sz="2800"/>
              <a:t>其次是三大面向的人才提升，包括：</a:t>
            </a:r>
            <a:r>
              <a:rPr lang="zh-TW" altLang="en-US" sz="2800" b="1">
                <a:solidFill>
                  <a:srgbClr val="C00000"/>
                </a:solidFill>
              </a:rPr>
              <a:t>組織</a:t>
            </a:r>
            <a:r>
              <a:rPr lang="zh-TW" altLang="en-US" sz="2800"/>
              <a:t>、</a:t>
            </a:r>
            <a:r>
              <a:rPr lang="zh-TW" altLang="en-US" sz="2800" b="1">
                <a:solidFill>
                  <a:srgbClr val="C00000"/>
                </a:solidFill>
              </a:rPr>
              <a:t>法規</a:t>
            </a:r>
            <a:r>
              <a:rPr lang="zh-TW" altLang="en-US" sz="2800"/>
              <a:t>與</a:t>
            </a:r>
            <a:r>
              <a:rPr lang="zh-TW" altLang="en-US" sz="2800" b="1">
                <a:solidFill>
                  <a:srgbClr val="C00000"/>
                </a:solidFill>
              </a:rPr>
              <a:t>人才</a:t>
            </a:r>
            <a:r>
              <a:rPr lang="zh-TW" altLang="en-US" sz="2800"/>
              <a:t>的基礎整備，組建</a:t>
            </a:r>
            <a:r>
              <a:rPr lang="zh-TW" altLang="en-US" sz="2800" b="1">
                <a:solidFill>
                  <a:srgbClr val="C00000"/>
                </a:solidFill>
              </a:rPr>
              <a:t>數位防衛團隊</a:t>
            </a:r>
            <a:r>
              <a:rPr lang="zh-TW" altLang="en-US" sz="2800"/>
              <a:t>，以及提升產業量能；並達成「打造國家級的資安機制」、「建立國家級資安團隊，確保數位國土安全」和「推動國防資安自主研發，強化產業發展」戰略目標</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183</a:t>
            </a:fld>
            <a:endParaRPr lang="zh-TW" altLang="en-US"/>
          </a:p>
        </p:txBody>
      </p:sp>
    </p:spTree>
    <p:extLst>
      <p:ext uri="{BB962C8B-B14F-4D97-AF65-F5344CB8AC3E}">
        <p14:creationId xmlns:p14="http://schemas.microsoft.com/office/powerpoint/2010/main" val="3288647939"/>
      </p:ext>
    </p:extLst>
  </p:cSld>
  <p:clrMapOvr>
    <a:masterClrMapping/>
  </p:clrMapOvr>
  <p:transition/>
  <p:timing/>
</p:sld>
</file>

<file path=ppt/slides/slide1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國家資安聯防體系</a:t>
            </a:r>
          </a:p>
        </p:txBody>
      </p:sp>
      <p:sp>
        <p:nvSpPr>
          <p:cNvPr id="3" name="內容版面配置區 2"/>
          <p:cNvSpPr>
            <a:spLocks noGrp="1"/>
          </p:cNvSpPr>
          <p:nvPr>
            <p:ph idx="1"/>
          </p:nvPr>
        </p:nvSpPr>
        <p:spPr>
          <a:xfrm>
            <a:off x="2860238" y="1340768"/>
            <a:ext cx="6237684" cy="3846087"/>
          </a:xfrm>
        </p:spPr>
        <p:txBody>
          <a:bodyPr/>
          <a:lstStyle/>
          <a:p>
            <a:r>
              <a:rPr lang="en-US" altLang="zh-TW" sz="2400">
                <a:hlinkClick r:id="rId2"/>
              </a:rPr>
              <a:t>2017</a:t>
            </a:r>
            <a:r>
              <a:rPr lang="zh-TW" altLang="en-US" sz="2400">
                <a:hlinkClick r:id="rId2"/>
              </a:rPr>
              <a:t>年政府開始推動</a:t>
            </a:r>
            <a:r>
              <a:rPr lang="en-US" altLang="zh-TW" sz="2400">
                <a:hlinkClick r:id="rId2"/>
              </a:rPr>
              <a:t>8</a:t>
            </a:r>
            <a:r>
              <a:rPr lang="zh-TW" altLang="en-US" sz="2400">
                <a:hlinkClick r:id="rId2"/>
              </a:rPr>
              <a:t>大關鍵基礎建設領域的「資安旗艦計畫」</a:t>
            </a:r>
            <a:r>
              <a:rPr lang="zh-TW" altLang="en-US" sz="2400"/>
              <a:t>，將能源、水資源、交通、通訊、金融、醫療、政府機關及科學園區等</a:t>
            </a:r>
            <a:r>
              <a:rPr lang="en-US" altLang="zh-TW" sz="2400"/>
              <a:t>8</a:t>
            </a:r>
            <a:r>
              <a:rPr lang="zh-TW" altLang="en-US" sz="2400"/>
              <a:t>大領域，列為關鍵基礎設施，而每一個關鍵基礎設施領域的中央目的事業主管機關，也開始著手打造相關產業領域的</a:t>
            </a:r>
            <a:r>
              <a:rPr lang="en-US" altLang="zh-TW" sz="2400"/>
              <a:t>ISAC</a:t>
            </a:r>
          </a:p>
          <a:p>
            <a:r>
              <a:rPr lang="zh-TW" altLang="en-US" sz="2400"/>
              <a:t>在</a:t>
            </a:r>
            <a:r>
              <a:rPr lang="en-US" altLang="zh-TW" sz="2400"/>
              <a:t>2017</a:t>
            </a:r>
            <a:r>
              <a:rPr lang="zh-TW" altLang="en-US" sz="2400"/>
              <a:t>年到</a:t>
            </a:r>
            <a:r>
              <a:rPr lang="en-US" altLang="zh-TW" sz="2400"/>
              <a:t>2020</a:t>
            </a:r>
            <a:r>
              <a:rPr lang="zh-TW" altLang="en-US" sz="2400"/>
              <a:t>年，是政府規畫「</a:t>
            </a:r>
            <a:r>
              <a:rPr lang="zh-TW" altLang="en-US" sz="2400" b="1" u="sng">
                <a:solidFill>
                  <a:srgbClr val="C00000"/>
                </a:solidFill>
              </a:rPr>
              <a:t>第五期資通安全發展方案</a:t>
            </a:r>
            <a:r>
              <a:rPr lang="zh-TW" altLang="en-US" sz="2400"/>
              <a:t>」階段，其中一個重要目標，是推動「</a:t>
            </a:r>
            <a:r>
              <a:rPr lang="zh-TW" altLang="en-US" sz="2400" b="1" u="sng">
                <a:solidFill>
                  <a:srgbClr val="C00000"/>
                </a:solidFill>
              </a:rPr>
              <a:t>資通安全管理法</a:t>
            </a:r>
            <a:r>
              <a:rPr lang="zh-TW" altLang="en-US" sz="2400"/>
              <a:t>」，建立資安基礎環境，在經濟部及國家通訊傳播委員會合作下，制定相關產業資安標準</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184</a:t>
            </a:fld>
            <a:endParaRPr lang="zh-TW" altLang="en-US"/>
          </a:p>
        </p:txBody>
      </p:sp>
      <p:pic>
        <p:nvPicPr>
          <p:cNvPr id="5" name="圖片 4"/>
          <p:cNvPicPr>
            <a:picLocks noChangeAspect="1"/>
          </p:cNvPicPr>
          <p:nvPr/>
        </p:nvPicPr>
        <p:blipFill>
          <a:blip r:embed="rId3"/>
          <a:srcRect t="9557"/>
          <a:stretch>
            <a:fillRect/>
          </a:stretch>
        </p:blipFill>
        <p:spPr>
          <a:xfrm>
            <a:off x="673298" y="1730504"/>
            <a:ext cx="2186940" cy="4288503"/>
          </a:xfrm>
          <a:prstGeom prst="rect">
            <a:avLst/>
          </a:prstGeom>
        </p:spPr>
      </p:pic>
    </p:spTree>
    <p:extLst>
      <p:ext uri="{BB962C8B-B14F-4D97-AF65-F5344CB8AC3E}">
        <p14:creationId xmlns:p14="http://schemas.microsoft.com/office/powerpoint/2010/main" val="2068030434"/>
      </p:ext>
    </p:extLst>
  </p:cSld>
  <p:clrMapOvr>
    <a:masterClrMapping/>
  </p:clrMapOvr>
  <p:transition/>
  <p:timing/>
</p:sld>
</file>

<file path=ppt/slides/slide1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國家資安聯防體系</a:t>
            </a:r>
          </a:p>
        </p:txBody>
      </p:sp>
      <p:sp>
        <p:nvSpPr>
          <p:cNvPr id="3" name="內容版面配置區 2"/>
          <p:cNvSpPr>
            <a:spLocks noGrp="1"/>
          </p:cNvSpPr>
          <p:nvPr>
            <p:ph idx="1"/>
          </p:nvPr>
        </p:nvSpPr>
        <p:spPr>
          <a:xfrm>
            <a:off x="681037" y="1412776"/>
            <a:ext cx="8543925" cy="3846087"/>
          </a:xfrm>
        </p:spPr>
        <p:txBody>
          <a:bodyPr/>
          <a:lstStyle/>
          <a:p>
            <a:r>
              <a:rPr lang="zh-TW" altLang="en-US"/>
              <a:t>事實上，中央政府部會及關鍵基礎設施提供者，都打造了屬於自己</a:t>
            </a:r>
            <a:r>
              <a:rPr lang="zh-TW" altLang="en-US">
                <a:solidFill>
                  <a:srgbClr val="FF0000"/>
                </a:solidFill>
              </a:rPr>
              <a:t>產業領域的</a:t>
            </a:r>
            <a:r>
              <a:rPr lang="en-US" altLang="zh-TW">
                <a:solidFill>
                  <a:srgbClr val="FF0000"/>
                </a:solidFill>
              </a:rPr>
              <a:t>ISAC</a:t>
            </a:r>
            <a:r>
              <a:rPr lang="zh-TW" altLang="en-US"/>
              <a:t>，緊接著，就是要串連中央政府與地方政府、各個部會及所屬單位，建構國家的資安聯防體系，並</a:t>
            </a:r>
            <a:r>
              <a:rPr lang="zh-TW" altLang="en-US">
                <a:solidFill>
                  <a:srgbClr val="FF0000"/>
                </a:solidFill>
              </a:rPr>
              <a:t>以六都直轄市，作為核心</a:t>
            </a:r>
            <a:r>
              <a:rPr lang="zh-TW" altLang="en-US"/>
              <a:t>，</a:t>
            </a:r>
            <a:r>
              <a:rPr lang="zh-TW" altLang="en-US">
                <a:solidFill>
                  <a:srgbClr val="FF0000"/>
                </a:solidFill>
              </a:rPr>
              <a:t>進一步結合周圍縣市政府的力量</a:t>
            </a:r>
            <a:r>
              <a:rPr lang="zh-TW" altLang="en-US"/>
              <a:t>，</a:t>
            </a:r>
            <a:r>
              <a:rPr lang="zh-TW" altLang="en-US">
                <a:solidFill>
                  <a:srgbClr val="FF0000"/>
                </a:solidFill>
              </a:rPr>
              <a:t>做到區域的資安</a:t>
            </a:r>
            <a:r>
              <a:rPr lang="zh-TW" altLang="en-US" smtClean="0">
                <a:solidFill>
                  <a:srgbClr val="FF0000"/>
                </a:solidFill>
              </a:rPr>
              <a:t>聯防</a:t>
            </a:r>
            <a:r>
              <a:rPr lang="zh-TW" altLang="en-US" smtClean="0"/>
              <a:t>。</a:t>
            </a:r>
            <a:endParaRPr lang="en-US" altLang="zh-TW"/>
          </a:p>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185</a:t>
            </a:fld>
            <a:endParaRPr lang="zh-TW" altLang="en-US"/>
          </a:p>
        </p:txBody>
      </p:sp>
    </p:spTree>
    <p:extLst>
      <p:ext uri="{BB962C8B-B14F-4D97-AF65-F5344CB8AC3E}">
        <p14:creationId xmlns:p14="http://schemas.microsoft.com/office/powerpoint/2010/main" val="790039277"/>
      </p:ext>
    </p:extLst>
  </p:cSld>
  <p:clrMapOvr>
    <a:masterClrMapping/>
  </p:clrMapOvr>
  <p:transition/>
  <p:timing/>
</p:sld>
</file>

<file path=ppt/slides/slide1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以通訊傳播領域為例</a:t>
            </a:r>
            <a:endParaRPr lang="zh-TW" altLang="en-US"/>
          </a:p>
        </p:txBody>
      </p:sp>
      <p:sp>
        <p:nvSpPr>
          <p:cNvPr id="3" name="內容版面配置區 2"/>
          <p:cNvSpPr>
            <a:spLocks noGrp="1"/>
          </p:cNvSpPr>
          <p:nvPr>
            <p:ph idx="1"/>
          </p:nvPr>
        </p:nvSpPr>
        <p:spPr>
          <a:xfrm>
            <a:off x="272480" y="1305966"/>
            <a:ext cx="9361040" cy="4859338"/>
          </a:xfrm>
        </p:spPr>
        <p:txBody>
          <a:bodyPr/>
          <a:lstStyle/>
          <a:p>
            <a:r>
              <a:rPr lang="zh-TW" altLang="en-US" sz="2800"/>
              <a:t>現在的數位化生活裡，不管是手機、有線電視、線上交易等都需要依賴網路與通訊。網路一旦發生中斷異常勢必對民眾生活、企業營運產生重大衝擊，所以主管此項業務的國家通訊傳播委員會（</a:t>
            </a:r>
            <a:r>
              <a:rPr lang="en-US" altLang="zh-TW" sz="2800"/>
              <a:t>NCC</a:t>
            </a:r>
            <a:r>
              <a:rPr lang="zh-TW" altLang="en-US" sz="2800"/>
              <a:t>）也需要針對此領域提出資安防護規劃。其具體的措施有</a:t>
            </a:r>
            <a:r>
              <a:rPr lang="zh-TW" altLang="en-US" sz="2800">
                <a:solidFill>
                  <a:srgbClr val="FF0000"/>
                </a:solidFill>
              </a:rPr>
              <a:t>建置防護中心</a:t>
            </a:r>
            <a:r>
              <a:rPr lang="zh-TW" altLang="en-US" sz="2800"/>
              <a:t>、</a:t>
            </a:r>
            <a:r>
              <a:rPr lang="zh-TW" altLang="en-US" sz="2800">
                <a:solidFill>
                  <a:srgbClr val="FF0000"/>
                </a:solidFill>
              </a:rPr>
              <a:t>強化通報應變</a:t>
            </a:r>
            <a:r>
              <a:rPr lang="zh-TW" altLang="en-US" sz="2800"/>
              <a:t>、</a:t>
            </a:r>
            <a:r>
              <a:rPr lang="zh-TW" altLang="en-US" sz="2800">
                <a:solidFill>
                  <a:srgbClr val="FF0000"/>
                </a:solidFill>
              </a:rPr>
              <a:t>完備資安法規</a:t>
            </a:r>
            <a:r>
              <a:rPr lang="zh-TW" altLang="en-US" sz="2800"/>
              <a:t>、</a:t>
            </a:r>
            <a:r>
              <a:rPr lang="zh-TW" altLang="en-US" sz="2800">
                <a:solidFill>
                  <a:srgbClr val="FF0000"/>
                </a:solidFill>
              </a:rPr>
              <a:t>查核機房安全</a:t>
            </a:r>
            <a:r>
              <a:rPr lang="zh-TW" altLang="en-US" sz="2800"/>
              <a:t>與</a:t>
            </a:r>
            <a:r>
              <a:rPr lang="zh-TW" altLang="en-US" sz="2800">
                <a:solidFill>
                  <a:srgbClr val="FF0000"/>
                </a:solidFill>
              </a:rPr>
              <a:t>辦理資安演練</a:t>
            </a:r>
            <a:r>
              <a:rPr lang="en-US" altLang="zh-TW" sz="2800"/>
              <a:t>5</a:t>
            </a:r>
            <a:r>
              <a:rPr lang="zh-TW" altLang="en-US" sz="2800"/>
              <a:t>項。在法規上，除了在立院待審的資通安全法草案，列出</a:t>
            </a:r>
            <a:r>
              <a:rPr lang="en-US" altLang="zh-TW" sz="2800"/>
              <a:t>8</a:t>
            </a:r>
            <a:r>
              <a:rPr lang="zh-TW" altLang="en-US" sz="2800"/>
              <a:t>大關鍵基礎領域應採取的資安防護通則，另外</a:t>
            </a:r>
            <a:r>
              <a:rPr lang="zh-TW" altLang="en-US" sz="2800">
                <a:solidFill>
                  <a:srgbClr val="FF0000"/>
                </a:solidFill>
              </a:rPr>
              <a:t>針對電信事業資安上的特殊需求，則在電信管理法草案中規定</a:t>
            </a:r>
            <a:r>
              <a:rPr lang="zh-TW" altLang="en-US" sz="2800"/>
              <a:t>。</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186</a:t>
            </a:fld>
            <a:endParaRPr lang="zh-TW" altLang="en-US"/>
          </a:p>
        </p:txBody>
      </p:sp>
    </p:spTree>
    <p:extLst>
      <p:ext uri="{BB962C8B-B14F-4D97-AF65-F5344CB8AC3E}">
        <p14:creationId xmlns:p14="http://schemas.microsoft.com/office/powerpoint/2010/main" val="503266688"/>
      </p:ext>
    </p:extLst>
  </p:cSld>
  <p:clrMapOvr>
    <a:masterClrMapping/>
  </p:clrMapOvr>
  <p:transition/>
  <p:timing/>
</p:sld>
</file>

<file path=ppt/slides/slide1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關鍵設施提供者 注意工控系統安全</a:t>
            </a:r>
            <a:endParaRPr lang="zh-TW" altLang="en-US"/>
          </a:p>
        </p:txBody>
      </p:sp>
      <p:sp>
        <p:nvSpPr>
          <p:cNvPr id="3" name="內容版面配置區 2"/>
          <p:cNvSpPr>
            <a:spLocks noGrp="1"/>
          </p:cNvSpPr>
          <p:nvPr>
            <p:ph idx="1"/>
          </p:nvPr>
        </p:nvSpPr>
        <p:spPr/>
        <p:txBody>
          <a:bodyPr>
            <a:normAutofit fontScale="85000" lnSpcReduction="10000"/>
          </a:bodyPr>
          <a:lstStyle/>
          <a:p>
            <a:r>
              <a:rPr lang="zh-TW" altLang="en-US"/>
              <a:t>在關鍵基礎設施提供者方面，經濟部國營事業</a:t>
            </a:r>
            <a:r>
              <a:rPr lang="zh-TW" altLang="en-US" smtClean="0"/>
              <a:t>委員會指出</a:t>
            </a:r>
            <a:r>
              <a:rPr lang="zh-TW" altLang="en-US"/>
              <a:t>，</a:t>
            </a:r>
            <a:r>
              <a:rPr lang="zh-TW" altLang="en-US">
                <a:solidFill>
                  <a:srgbClr val="FF0000"/>
                </a:solidFill>
              </a:rPr>
              <a:t>超過</a:t>
            </a:r>
            <a:r>
              <a:rPr lang="en-US" altLang="zh-TW">
                <a:solidFill>
                  <a:srgbClr val="FF0000"/>
                </a:solidFill>
              </a:rPr>
              <a:t>80%</a:t>
            </a:r>
            <a:r>
              <a:rPr lang="zh-TW" altLang="en-US">
                <a:solidFill>
                  <a:srgbClr val="FF0000"/>
                </a:solidFill>
              </a:rPr>
              <a:t>的關鍵基礎設施是依賴工業控制系統來執行自動化作業</a:t>
            </a:r>
            <a:r>
              <a:rPr lang="zh-TW" altLang="en-US"/>
              <a:t>，因此工控系統的安全可說關係到國家的戰略安全。按照美國國土安全部工控系統安全小組所公布的各行業工控系統安全漏洞的數量，最多為能源業，其次為關鍵製造業，第三為水資源業。而工控系統中最常見的漏洞類型分別是，</a:t>
            </a:r>
            <a:r>
              <a:rPr lang="zh-TW" altLang="en-US">
                <a:solidFill>
                  <a:srgbClr val="FF0000"/>
                </a:solidFill>
              </a:rPr>
              <a:t>阻斷服務</a:t>
            </a:r>
            <a:r>
              <a:rPr lang="zh-TW" altLang="en-US"/>
              <a:t>（</a:t>
            </a:r>
            <a:r>
              <a:rPr lang="en-US" altLang="zh-TW"/>
              <a:t>29%</a:t>
            </a:r>
            <a:r>
              <a:rPr lang="zh-TW" altLang="en-US"/>
              <a:t>）、</a:t>
            </a:r>
            <a:r>
              <a:rPr lang="zh-TW" altLang="en-US">
                <a:solidFill>
                  <a:srgbClr val="FF0000"/>
                </a:solidFill>
              </a:rPr>
              <a:t>遠端代碼執行</a:t>
            </a:r>
            <a:r>
              <a:rPr lang="zh-TW" altLang="en-US"/>
              <a:t>（</a:t>
            </a:r>
            <a:r>
              <a:rPr lang="en-US" altLang="zh-TW"/>
              <a:t>21%</a:t>
            </a:r>
            <a:r>
              <a:rPr lang="zh-TW" altLang="en-US"/>
              <a:t>）、</a:t>
            </a:r>
            <a:r>
              <a:rPr lang="zh-TW" altLang="en-US">
                <a:solidFill>
                  <a:srgbClr val="FF0000"/>
                </a:solidFill>
              </a:rPr>
              <a:t>緩衝區溢出</a:t>
            </a:r>
            <a:r>
              <a:rPr lang="zh-TW" altLang="en-US"/>
              <a:t>（</a:t>
            </a:r>
            <a:r>
              <a:rPr lang="en-US" altLang="zh-TW"/>
              <a:t>20%</a:t>
            </a:r>
            <a:r>
              <a:rPr lang="zh-TW" altLang="en-US"/>
              <a:t>）、其他（</a:t>
            </a:r>
            <a:r>
              <a:rPr lang="en-US" altLang="zh-TW"/>
              <a:t>30%</a:t>
            </a:r>
            <a:r>
              <a:rPr lang="zh-TW" altLang="en-US"/>
              <a:t>）。以大家最常聽到的</a:t>
            </a:r>
            <a:r>
              <a:rPr lang="zh-TW" altLang="en-US">
                <a:solidFill>
                  <a:srgbClr val="FF0000"/>
                </a:solidFill>
              </a:rPr>
              <a:t>阻斷式攻擊</a:t>
            </a:r>
            <a:r>
              <a:rPr lang="zh-TW" altLang="en-US" smtClean="0"/>
              <a:t>，但重點</a:t>
            </a:r>
            <a:r>
              <a:rPr lang="zh-TW" altLang="en-US"/>
              <a:t>在工控系統是否與</a:t>
            </a:r>
            <a:r>
              <a:rPr lang="en-US" altLang="zh-TW"/>
              <a:t>Internet</a:t>
            </a:r>
            <a:r>
              <a:rPr lang="zh-TW" altLang="en-US"/>
              <a:t>直接連接，否則影響不大。</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187</a:t>
            </a:fld>
            <a:endParaRPr lang="zh-TW" altLang="en-US"/>
          </a:p>
        </p:txBody>
      </p:sp>
    </p:spTree>
    <p:extLst>
      <p:ext uri="{BB962C8B-B14F-4D97-AF65-F5344CB8AC3E}">
        <p14:creationId xmlns:p14="http://schemas.microsoft.com/office/powerpoint/2010/main" val="4148583944"/>
      </p:ext>
    </p:extLst>
  </p:cSld>
  <p:clrMapOvr>
    <a:masterClrMapping/>
  </p:clrMapOvr>
  <p:transition/>
  <p:timing/>
</p:sld>
</file>

<file path=ppt/slides/slide1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關鍵設施提供者 注意工控系統安全</a:t>
            </a:r>
            <a:endParaRPr lang="zh-TW" altLang="en-US"/>
          </a:p>
        </p:txBody>
      </p:sp>
      <p:sp>
        <p:nvSpPr>
          <p:cNvPr id="3" name="內容版面配置區 2"/>
          <p:cNvSpPr>
            <a:spLocks noGrp="1"/>
          </p:cNvSpPr>
          <p:nvPr>
            <p:ph idx="1"/>
          </p:nvPr>
        </p:nvSpPr>
        <p:spPr/>
        <p:txBody>
          <a:bodyPr>
            <a:normAutofit lnSpcReduction="10000"/>
          </a:bodyPr>
          <a:lstStyle/>
          <a:p>
            <a:r>
              <a:rPr lang="zh-TW" altLang="en-US"/>
              <a:t>一般來說工控系統所面臨的安全風險，主要是來自</a:t>
            </a:r>
            <a:r>
              <a:rPr lang="zh-TW" altLang="en-US">
                <a:solidFill>
                  <a:srgbClr val="FF0000"/>
                </a:solidFill>
              </a:rPr>
              <a:t>早期設計工控系統時都是在封閉環境中使用</a:t>
            </a:r>
            <a:r>
              <a:rPr lang="zh-TW" altLang="en-US"/>
              <a:t>，</a:t>
            </a:r>
            <a:r>
              <a:rPr lang="zh-TW" altLang="en-US">
                <a:solidFill>
                  <a:srgbClr val="FF0000"/>
                </a:solidFill>
              </a:rPr>
              <a:t>並未預想會以網路互聯，所以較少考量安全上的防護</a:t>
            </a:r>
            <a:r>
              <a:rPr lang="zh-TW" altLang="en-US"/>
              <a:t>。另外，網路上各種駭客、開源社群的興起，也讓有心人士有更多管道能取得這些封閉系統的相關資訊，再加上這些工控系統掌握著許多國家的重要基礎建設，當然也就成為敵對國家網軍，或極端勢力的攻擊目標。</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188</a:t>
            </a:fld>
            <a:endParaRPr lang="zh-TW" altLang="en-US"/>
          </a:p>
        </p:txBody>
      </p:sp>
    </p:spTree>
    <p:extLst>
      <p:ext uri="{BB962C8B-B14F-4D97-AF65-F5344CB8AC3E}">
        <p14:creationId xmlns:p14="http://schemas.microsoft.com/office/powerpoint/2010/main" val="2611726280"/>
      </p:ext>
    </p:extLst>
  </p:cSld>
  <p:clrMapOvr>
    <a:masterClrMapping/>
  </p:clrMapOvr>
  <p:transition/>
  <p:timing/>
</p:sld>
</file>

<file path=ppt/slides/slide1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不要忽略「人」的角色</a:t>
            </a:r>
            <a:endParaRPr lang="zh-TW" altLang="en-US"/>
          </a:p>
        </p:txBody>
      </p:sp>
      <p:sp>
        <p:nvSpPr>
          <p:cNvPr id="3" name="內容版面配置區 2"/>
          <p:cNvSpPr>
            <a:spLocks noGrp="1"/>
          </p:cNvSpPr>
          <p:nvPr>
            <p:ph idx="1"/>
          </p:nvPr>
        </p:nvSpPr>
        <p:spPr/>
        <p:txBody>
          <a:bodyPr/>
          <a:lstStyle/>
          <a:p>
            <a:r>
              <a:rPr lang="zh-TW" altLang="en-US" sz="3000"/>
              <a:t>最後要提醒的是，在檢視關鍵基礎設施的安全風險時，除了法規、管理與技術設備外，不要忽略了「人」的角色</a:t>
            </a:r>
            <a:r>
              <a:rPr lang="zh-TW" altLang="en-US" sz="3000" smtClean="0"/>
              <a:t>。「</a:t>
            </a:r>
            <a:r>
              <a:rPr lang="zh-TW" altLang="en-US" sz="3000">
                <a:solidFill>
                  <a:srgbClr val="FF0000"/>
                </a:solidFill>
              </a:rPr>
              <a:t>科技存在的目的是協助執行程序</a:t>
            </a:r>
            <a:r>
              <a:rPr lang="zh-TW" altLang="en-US" sz="3000"/>
              <a:t>，</a:t>
            </a:r>
            <a:r>
              <a:rPr lang="zh-TW" altLang="en-US" sz="3000">
                <a:solidFill>
                  <a:srgbClr val="FF0000"/>
                </a:solidFill>
              </a:rPr>
              <a:t>人</a:t>
            </a:r>
            <a:r>
              <a:rPr lang="zh-TW" altLang="en-US" sz="3000"/>
              <a:t>，</a:t>
            </a:r>
            <a:r>
              <a:rPr lang="zh-TW" altLang="en-US" sz="3000">
                <a:solidFill>
                  <a:srgbClr val="FF0000"/>
                </a:solidFill>
              </a:rPr>
              <a:t>才是所有事件的根本</a:t>
            </a:r>
            <a:r>
              <a:rPr lang="zh-TW" altLang="en-US" sz="3000"/>
              <a:t>。」如果有人為了一時的方便開啟後門，即使建置再好的防護措施也會出現漏洞。因此，除了設置可見縱深聯防的具體措施外，</a:t>
            </a:r>
            <a:r>
              <a:rPr lang="zh-TW" altLang="en-US" sz="3000">
                <a:solidFill>
                  <a:srgbClr val="FF0000"/>
                </a:solidFill>
              </a:rPr>
              <a:t>人員資安意識的培育更是組織無形的堅強防禦</a:t>
            </a:r>
            <a:r>
              <a:rPr lang="zh-TW" altLang="en-US" sz="3000"/>
              <a:t>。</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189</a:t>
            </a:fld>
            <a:endParaRPr lang="zh-TW" altLang="en-US"/>
          </a:p>
        </p:txBody>
      </p:sp>
    </p:spTree>
    <p:extLst>
      <p:ext uri="{BB962C8B-B14F-4D97-AF65-F5344CB8AC3E}">
        <p14:creationId xmlns:p14="http://schemas.microsoft.com/office/powerpoint/2010/main" val="3444507323"/>
      </p:ext>
    </p:extLst>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1" name="內容版面配置區 2"/>
          <p:cNvSpPr>
            <a:spLocks noGrp="1"/>
          </p:cNvSpPr>
          <p:nvPr>
            <p:ph idx="1"/>
          </p:nvPr>
        </p:nvSpPr>
        <p:spPr/>
        <p:txBody>
          <a:bodyPr/>
          <a:lstStyle/>
          <a:p>
            <a:pPr marL="420688" indent="-420688" algn="just">
              <a:defRPr/>
            </a:pPr>
            <a:r>
              <a:rPr lang="zh-TW" altLang="en-US" sz="3200" kern="1200"/>
              <a:t>控制措施</a:t>
            </a:r>
            <a:r>
              <a:rPr lang="en-US" altLang="zh-TW" sz="3200" kern="1200"/>
              <a:t>(Control)</a:t>
            </a:r>
            <a:r>
              <a:rPr lang="zh-TW" altLang="en-US" sz="3200" kern="1200"/>
              <a:t>與安全對策</a:t>
            </a:r>
            <a:r>
              <a:rPr lang="en-US" altLang="zh-TW" sz="3200" kern="1200"/>
              <a:t>(Countermeasure)</a:t>
            </a:r>
          </a:p>
          <a:p>
            <a:pPr lvl="1">
              <a:defRPr/>
            </a:pPr>
            <a:r>
              <a:rPr lang="zh-TW" altLang="en-US" kern="1200" smtClean="0"/>
              <a:t>指能緩解</a:t>
            </a:r>
            <a:r>
              <a:rPr lang="en-US" altLang="zh-TW" kern="1200" smtClean="0"/>
              <a:t>(Mitigate)</a:t>
            </a:r>
            <a:r>
              <a:rPr lang="zh-TW" altLang="en-US" kern="1200" smtClean="0"/>
              <a:t>或降低</a:t>
            </a:r>
            <a:r>
              <a:rPr lang="en-US" altLang="zh-TW" kern="1200" smtClean="0"/>
              <a:t>(Reduce)</a:t>
            </a:r>
            <a:r>
              <a:rPr lang="zh-TW" altLang="en-US" kern="1200" smtClean="0"/>
              <a:t>潛在封寫的方法。安全對策可以是軟體配置、硬體架設或是程序，好的</a:t>
            </a:r>
            <a:r>
              <a:rPr lang="zh-TW" altLang="en-US" kern="1200"/>
              <a:t>安全</a:t>
            </a:r>
            <a:r>
              <a:rPr lang="zh-TW" altLang="en-US" kern="1200" smtClean="0"/>
              <a:t>對策可以完全消除脆弱性或降低風險。</a:t>
            </a:r>
            <a:endParaRPr lang="en-US" altLang="zh-TW" kern="1200" smtClean="0"/>
          </a:p>
        </p:txBody>
      </p:sp>
      <p:sp>
        <p:nvSpPr>
          <p:cNvPr id="5" name="Rectangle 2"/>
          <p:cNvSpPr txBox="1">
            <a:spLocks noChangeArrowheads="1"/>
          </p:cNvSpPr>
          <p:nvPr/>
        </p:nvSpPr>
        <p:spPr bwMode="auto">
          <a:xfrm>
            <a:off x="849313" y="0"/>
            <a:ext cx="8229600" cy="113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000" b="0">
                <a:solidFill>
                  <a:schemeClr val="tx2"/>
                </a:solidFill>
                <a:latin typeface="標楷體" panose="03000509000000000000" pitchFamily="65" charset="-120"/>
                <a:ea typeface="標楷體" pitchFamily="65" charset="-120"/>
                <a:cs typeface="+mj-cs"/>
              </a:defRPr>
            </a:lvl1pPr>
            <a:lvl2pPr algn="ctr" rtl="0" fontAlgn="base">
              <a:spcBef>
                <a:spcPct val="0"/>
              </a:spcBef>
              <a:spcAft>
                <a:spcPct val="0"/>
              </a:spcAft>
              <a:defRPr kumimoji="1" sz="4400">
                <a:solidFill>
                  <a:schemeClr val="tx2"/>
                </a:solidFill>
                <a:latin typeface="Arial"/>
                <a:ea typeface="標楷體" pitchFamily="65" charset="-120"/>
              </a:defRPr>
            </a:lvl2pPr>
            <a:lvl3pPr algn="ctr" rtl="0" fontAlgn="base">
              <a:spcBef>
                <a:spcPct val="0"/>
              </a:spcBef>
              <a:spcAft>
                <a:spcPct val="0"/>
              </a:spcAft>
              <a:defRPr kumimoji="1" sz="4400">
                <a:solidFill>
                  <a:schemeClr val="tx2"/>
                </a:solidFill>
                <a:latin typeface="Arial"/>
                <a:ea typeface="標楷體" pitchFamily="65" charset="-120"/>
              </a:defRPr>
            </a:lvl3pPr>
            <a:lvl4pPr algn="ctr" rtl="0" fontAlgn="base">
              <a:spcBef>
                <a:spcPct val="0"/>
              </a:spcBef>
              <a:spcAft>
                <a:spcPct val="0"/>
              </a:spcAft>
              <a:defRPr kumimoji="1" sz="4400">
                <a:solidFill>
                  <a:schemeClr val="tx2"/>
                </a:solidFill>
                <a:latin typeface="Arial"/>
                <a:ea typeface="標楷體" pitchFamily="65" charset="-120"/>
              </a:defRPr>
            </a:lvl4pPr>
            <a:lvl5pPr algn="ctr" rtl="0" fontAlgn="base">
              <a:spcBef>
                <a:spcPct val="0"/>
              </a:spcBef>
              <a:spcAft>
                <a:spcPct val="0"/>
              </a:spcAft>
              <a:defRPr kumimoji="1" sz="4400">
                <a:solidFill>
                  <a:schemeClr val="tx2"/>
                </a:solidFill>
                <a:latin typeface="Arial"/>
                <a:ea typeface="標楷體" pitchFamily="65" charset="-120"/>
              </a:defRPr>
            </a:lvl5pPr>
            <a:lvl6pPr marL="457200" algn="ctr" rtl="0" fontAlgn="base">
              <a:spcBef>
                <a:spcPct val="0"/>
              </a:spcBef>
              <a:spcAft>
                <a:spcPct val="0"/>
              </a:spcAft>
              <a:defRPr kumimoji="1" sz="4400">
                <a:solidFill>
                  <a:schemeClr val="tx2"/>
                </a:solidFill>
                <a:latin typeface="Arial"/>
                <a:ea typeface="標楷體" pitchFamily="65" charset="-120"/>
              </a:defRPr>
            </a:lvl6pPr>
            <a:lvl7pPr marL="914400" algn="ctr" rtl="0" fontAlgn="base">
              <a:spcBef>
                <a:spcPct val="0"/>
              </a:spcBef>
              <a:spcAft>
                <a:spcPct val="0"/>
              </a:spcAft>
              <a:defRPr kumimoji="1" sz="4400">
                <a:solidFill>
                  <a:schemeClr val="tx2"/>
                </a:solidFill>
                <a:latin typeface="Arial"/>
                <a:ea typeface="標楷體" pitchFamily="65" charset="-120"/>
              </a:defRPr>
            </a:lvl7pPr>
            <a:lvl8pPr marL="1371600" algn="ctr" rtl="0" fontAlgn="base">
              <a:spcBef>
                <a:spcPct val="0"/>
              </a:spcBef>
              <a:spcAft>
                <a:spcPct val="0"/>
              </a:spcAft>
              <a:defRPr kumimoji="1" sz="4400">
                <a:solidFill>
                  <a:schemeClr val="tx2"/>
                </a:solidFill>
                <a:latin typeface="Arial"/>
                <a:ea typeface="標楷體" pitchFamily="65" charset="-120"/>
              </a:defRPr>
            </a:lvl8pPr>
            <a:lvl9pPr marL="1828800" algn="ctr" rtl="0" fontAlgn="base">
              <a:spcBef>
                <a:spcPct val="0"/>
              </a:spcBef>
              <a:spcAft>
                <a:spcPct val="0"/>
              </a:spcAft>
              <a:defRPr kumimoji="1" sz="4400">
                <a:solidFill>
                  <a:schemeClr val="tx2"/>
                </a:solidFill>
                <a:latin typeface="Arial"/>
                <a:ea typeface="標楷體" pitchFamily="65" charset="-120"/>
              </a:defRPr>
            </a:lvl9pPr>
          </a:lstStyle>
          <a:p>
            <a:r>
              <a:rPr lang="zh-TW" altLang="en-US" kern="0" smtClean="0"/>
              <a:t>「安全」定義</a:t>
            </a:r>
            <a:endParaRPr lang="zh-TW" altLang="en-US" kern="0" smtClean="0"/>
          </a:p>
        </p:txBody>
      </p:sp>
    </p:spTree>
    <p:extLst>
      <p:ext uri="{BB962C8B-B14F-4D97-AF65-F5344CB8AC3E}">
        <p14:creationId xmlns:p14="http://schemas.microsoft.com/office/powerpoint/2010/main" val="115128598"/>
      </p:ext>
    </p:extLst>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摘要</a:t>
            </a:r>
          </a:p>
        </p:txBody>
      </p:sp>
      <p:sp>
        <p:nvSpPr>
          <p:cNvPr id="3" name="內容版面配置區 2"/>
          <p:cNvSpPr>
            <a:spLocks noGrp="1"/>
          </p:cNvSpPr>
          <p:nvPr>
            <p:ph idx="1"/>
          </p:nvPr>
        </p:nvSpPr>
        <p:spPr>
          <a:xfrm>
            <a:off x="272480" y="1266825"/>
            <a:ext cx="9361040" cy="5549900"/>
          </a:xfrm>
        </p:spPr>
        <p:txBody>
          <a:bodyPr/>
          <a:lstStyle/>
          <a:p>
            <a:pPr marL="0" lvl="0" indent="0">
              <a:buNone/>
            </a:pPr>
            <a:r>
              <a:rPr lang="zh-TW" altLang="en-US" smtClean="0">
                <a:solidFill>
                  <a:schemeClr val="tx1"/>
                </a:solidFill>
              </a:rPr>
              <a:t>一</a:t>
            </a:r>
            <a:r>
              <a:rPr lang="zh-TW" altLang="en-US"/>
              <a:t>、資訊安全</a:t>
            </a:r>
            <a:r>
              <a:rPr lang="zh-TW" altLang="en-US" smtClean="0"/>
              <a:t>導論</a:t>
            </a:r>
            <a:endParaRPr lang="en-US" altLang="zh-TW" smtClean="0"/>
          </a:p>
          <a:p>
            <a:pPr marL="0" indent="0">
              <a:buNone/>
            </a:pPr>
            <a:r>
              <a:rPr lang="zh-TW" altLang="en-US"/>
              <a:t>二、</a:t>
            </a:r>
            <a:r>
              <a:rPr lang="zh-TW" altLang="zh-TW" smtClean="0"/>
              <a:t>關鍵</a:t>
            </a:r>
            <a:r>
              <a:rPr lang="zh-TW" altLang="zh-TW"/>
              <a:t>基礎</a:t>
            </a:r>
            <a:r>
              <a:rPr lang="zh-TW" altLang="zh-TW" smtClean="0"/>
              <a:t>設施—</a:t>
            </a:r>
            <a:r>
              <a:rPr lang="zh-TW" altLang="zh-TW"/>
              <a:t>八大</a:t>
            </a:r>
            <a:r>
              <a:rPr lang="zh-TW" altLang="zh-TW" smtClean="0"/>
              <a:t>領域</a:t>
            </a:r>
            <a:endParaRPr lang="en-US" altLang="zh-TW" smtClean="0"/>
          </a:p>
          <a:p>
            <a:pPr marL="0" indent="0">
              <a:buNone/>
            </a:pPr>
            <a:r>
              <a:rPr lang="zh-TW" altLang="en-US"/>
              <a:t>三、</a:t>
            </a:r>
            <a:r>
              <a:rPr lang="zh-TW" altLang="en-US" smtClean="0"/>
              <a:t>工業</a:t>
            </a:r>
            <a:r>
              <a:rPr lang="zh-TW" altLang="en-US"/>
              <a:t>控制系統簡介</a:t>
            </a:r>
            <a:endParaRPr lang="en-US" altLang="zh-TW" smtClean="0"/>
          </a:p>
          <a:p>
            <a:pPr marL="0" lvl="0" indent="0">
              <a:buNone/>
            </a:pPr>
            <a:r>
              <a:rPr lang="zh-TW" altLang="en-US"/>
              <a:t>四、 </a:t>
            </a:r>
            <a:r>
              <a:rPr lang="en-US" altLang="zh-TW" smtClean="0">
                <a:solidFill>
                  <a:schemeClr val="tx1"/>
                </a:solidFill>
              </a:rPr>
              <a:t>ICS</a:t>
            </a:r>
            <a:r>
              <a:rPr lang="zh-TW" altLang="zh-TW">
                <a:solidFill>
                  <a:schemeClr val="tx1"/>
                </a:solidFill>
              </a:rPr>
              <a:t>資通安全挑戰</a:t>
            </a:r>
          </a:p>
          <a:p>
            <a:pPr marL="0" lvl="0" indent="0">
              <a:buNone/>
            </a:pPr>
            <a:r>
              <a:rPr lang="zh-TW" altLang="en-US"/>
              <a:t>五、</a:t>
            </a:r>
            <a:r>
              <a:rPr lang="zh-TW" altLang="en-US" smtClean="0"/>
              <a:t>關鍵</a:t>
            </a:r>
            <a:r>
              <a:rPr lang="zh-TW" altLang="en-US"/>
              <a:t>基礎設施潛在</a:t>
            </a:r>
            <a:r>
              <a:rPr lang="zh-TW" altLang="en-US" smtClean="0"/>
              <a:t>威脅</a:t>
            </a:r>
            <a:endParaRPr lang="en-US" altLang="zh-TW" smtClean="0"/>
          </a:p>
          <a:p>
            <a:pPr marL="0" lvl="0" indent="0">
              <a:buNone/>
            </a:pPr>
            <a:r>
              <a:rPr lang="zh-TW" altLang="en-US"/>
              <a:t>六、 </a:t>
            </a:r>
            <a:r>
              <a:rPr lang="en-US" altLang="zh-TW" smtClean="0"/>
              <a:t>IT</a:t>
            </a:r>
            <a:r>
              <a:rPr lang="zh-TW" altLang="en-US"/>
              <a:t>及</a:t>
            </a:r>
            <a:r>
              <a:rPr lang="en-US" altLang="zh-TW"/>
              <a:t>OT</a:t>
            </a:r>
            <a:r>
              <a:rPr lang="zh-TW" altLang="en-US"/>
              <a:t>環境的資安挑戰與因應之道</a:t>
            </a:r>
            <a:endParaRPr lang="zh-TW" altLang="zh-TW">
              <a:solidFill>
                <a:schemeClr val="tx1"/>
              </a:solidFill>
            </a:endParaRPr>
          </a:p>
          <a:p>
            <a:pPr marL="0" lvl="0" indent="0">
              <a:buNone/>
            </a:pPr>
            <a:r>
              <a:rPr lang="zh-TW" altLang="en-US" smtClean="0"/>
              <a:t>七、各國</a:t>
            </a:r>
            <a:r>
              <a:rPr lang="en-US" altLang="zh-TW" smtClean="0"/>
              <a:t>CII</a:t>
            </a:r>
          </a:p>
          <a:p>
            <a:pPr marL="0" lvl="0" indent="0">
              <a:buNone/>
            </a:pPr>
            <a:r>
              <a:rPr lang="zh-TW" altLang="en-US"/>
              <a:t>八、我國資安聯防機制之規劃</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2</a:t>
            </a:fld>
            <a:endParaRPr lang="zh-TW" altLang="en-US"/>
          </a:p>
        </p:txBody>
      </p:sp>
    </p:spTree>
    <p:extLst>
      <p:ext uri="{BB962C8B-B14F-4D97-AF65-F5344CB8AC3E}">
        <p14:creationId xmlns:p14="http://schemas.microsoft.com/office/powerpoint/2010/main" val="3104140041"/>
      </p:ext>
    </p:extLst>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Rectangle 2"/>
          <p:cNvSpPr txBox="1">
            <a:spLocks noChangeArrowheads="1"/>
          </p:cNvSpPr>
          <p:nvPr/>
        </p:nvSpPr>
        <p:spPr bwMode="auto">
          <a:xfrm>
            <a:off x="849313" y="0"/>
            <a:ext cx="8229600" cy="113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000" b="0">
                <a:solidFill>
                  <a:schemeClr val="tx2"/>
                </a:solidFill>
                <a:latin typeface="標楷體" panose="03000509000000000000" pitchFamily="65" charset="-120"/>
                <a:ea typeface="標楷體" pitchFamily="65" charset="-120"/>
                <a:cs typeface="+mj-cs"/>
              </a:defRPr>
            </a:lvl1pPr>
            <a:lvl2pPr algn="ctr" rtl="0" fontAlgn="base">
              <a:spcBef>
                <a:spcPct val="0"/>
              </a:spcBef>
              <a:spcAft>
                <a:spcPct val="0"/>
              </a:spcAft>
              <a:defRPr kumimoji="1" sz="4400">
                <a:solidFill>
                  <a:schemeClr val="tx2"/>
                </a:solidFill>
                <a:latin typeface="Arial"/>
                <a:ea typeface="標楷體" pitchFamily="65" charset="-120"/>
              </a:defRPr>
            </a:lvl2pPr>
            <a:lvl3pPr algn="ctr" rtl="0" fontAlgn="base">
              <a:spcBef>
                <a:spcPct val="0"/>
              </a:spcBef>
              <a:spcAft>
                <a:spcPct val="0"/>
              </a:spcAft>
              <a:defRPr kumimoji="1" sz="4400">
                <a:solidFill>
                  <a:schemeClr val="tx2"/>
                </a:solidFill>
                <a:latin typeface="Arial"/>
                <a:ea typeface="標楷體" pitchFamily="65" charset="-120"/>
              </a:defRPr>
            </a:lvl3pPr>
            <a:lvl4pPr algn="ctr" rtl="0" fontAlgn="base">
              <a:spcBef>
                <a:spcPct val="0"/>
              </a:spcBef>
              <a:spcAft>
                <a:spcPct val="0"/>
              </a:spcAft>
              <a:defRPr kumimoji="1" sz="4400">
                <a:solidFill>
                  <a:schemeClr val="tx2"/>
                </a:solidFill>
                <a:latin typeface="Arial"/>
                <a:ea typeface="標楷體" pitchFamily="65" charset="-120"/>
              </a:defRPr>
            </a:lvl4pPr>
            <a:lvl5pPr algn="ctr" rtl="0" fontAlgn="base">
              <a:spcBef>
                <a:spcPct val="0"/>
              </a:spcBef>
              <a:spcAft>
                <a:spcPct val="0"/>
              </a:spcAft>
              <a:defRPr kumimoji="1" sz="4400">
                <a:solidFill>
                  <a:schemeClr val="tx2"/>
                </a:solidFill>
                <a:latin typeface="Arial"/>
                <a:ea typeface="標楷體" pitchFamily="65" charset="-120"/>
              </a:defRPr>
            </a:lvl5pPr>
            <a:lvl6pPr marL="457200" algn="ctr" rtl="0" fontAlgn="base">
              <a:spcBef>
                <a:spcPct val="0"/>
              </a:spcBef>
              <a:spcAft>
                <a:spcPct val="0"/>
              </a:spcAft>
              <a:defRPr kumimoji="1" sz="4400">
                <a:solidFill>
                  <a:schemeClr val="tx2"/>
                </a:solidFill>
                <a:latin typeface="Arial"/>
                <a:ea typeface="標楷體" pitchFamily="65" charset="-120"/>
              </a:defRPr>
            </a:lvl6pPr>
            <a:lvl7pPr marL="914400" algn="ctr" rtl="0" fontAlgn="base">
              <a:spcBef>
                <a:spcPct val="0"/>
              </a:spcBef>
              <a:spcAft>
                <a:spcPct val="0"/>
              </a:spcAft>
              <a:defRPr kumimoji="1" sz="4400">
                <a:solidFill>
                  <a:schemeClr val="tx2"/>
                </a:solidFill>
                <a:latin typeface="Arial"/>
                <a:ea typeface="標楷體" pitchFamily="65" charset="-120"/>
              </a:defRPr>
            </a:lvl7pPr>
            <a:lvl8pPr marL="1371600" algn="ctr" rtl="0" fontAlgn="base">
              <a:spcBef>
                <a:spcPct val="0"/>
              </a:spcBef>
              <a:spcAft>
                <a:spcPct val="0"/>
              </a:spcAft>
              <a:defRPr kumimoji="1" sz="4400">
                <a:solidFill>
                  <a:schemeClr val="tx2"/>
                </a:solidFill>
                <a:latin typeface="Arial"/>
                <a:ea typeface="標楷體" pitchFamily="65" charset="-120"/>
              </a:defRPr>
            </a:lvl8pPr>
            <a:lvl9pPr marL="1828800" algn="ctr" rtl="0" fontAlgn="base">
              <a:spcBef>
                <a:spcPct val="0"/>
              </a:spcBef>
              <a:spcAft>
                <a:spcPct val="0"/>
              </a:spcAft>
              <a:defRPr kumimoji="1" sz="4400">
                <a:solidFill>
                  <a:schemeClr val="tx2"/>
                </a:solidFill>
                <a:latin typeface="Arial"/>
                <a:ea typeface="標楷體" pitchFamily="65" charset="-120"/>
              </a:defRPr>
            </a:lvl9pPr>
          </a:lstStyle>
          <a:p>
            <a:r>
              <a:rPr lang="zh-TW" altLang="en-US" kern="0" smtClean="0"/>
              <a:t>「安全」定義</a:t>
            </a:r>
            <a:endParaRPr lang="zh-TW" altLang="en-US" kern="0" smtClean="0"/>
          </a:p>
        </p:txBody>
      </p:sp>
      <p:graphicFrame>
        <p:nvGraphicFramePr>
          <p:cNvPr id="3" name="資料庫圖表 2"/>
          <p:cNvGraphicFramePr/>
          <p:nvPr>
            <p:extLst>
              <p:ext uri="{D42A27DB-BD31-4B8C-83A1-F6EECF244321}">
                <p14:modId xmlns:p14="http://schemas.microsoft.com/office/powerpoint/2010/main" val="2566641241"/>
              </p:ext>
            </p:extLst>
          </p:nvPr>
        </p:nvGraphicFramePr>
        <p:xfrm>
          <a:off x="272480" y="1227666"/>
          <a:ext cx="9361040" cy="5441694"/>
        </p:xfrm>
        <a:graphic>
          <a:graphicData uri="http://schemas.openxmlformats.org/drawingml/2006/diagram">
            <dgm:relIds xmlns:dgm="http://schemas.openxmlformats.org/drawingml/2006/diagram" r:dm="rId4" r:lo="rId5" r:qs="rId6" r:cs="rId7"/>
          </a:graphicData>
        </a:graphic>
      </p:graphicFrame>
      <p:sp>
        <p:nvSpPr>
          <p:cNvPr id="4" name="文字方塊 3"/>
          <p:cNvSpPr txBox="1"/>
          <p:nvPr/>
        </p:nvSpPr>
        <p:spPr>
          <a:xfrm>
            <a:off x="6537176" y="1340768"/>
            <a:ext cx="90281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TW" altLang="en-US" smtClean="0">
                <a:solidFill>
                  <a:srgbClr val="FF3300"/>
                </a:solidFill>
              </a:rPr>
              <a:t>引</a:t>
            </a:r>
            <a:r>
              <a:rPr lang="zh-TW" altLang="en-US">
                <a:solidFill>
                  <a:srgbClr val="FF3300"/>
                </a:solidFill>
              </a:rPr>
              <a:t>起</a:t>
            </a:r>
          </a:p>
        </p:txBody>
      </p:sp>
      <p:sp>
        <p:nvSpPr>
          <p:cNvPr id="7" name="文字方塊 6"/>
          <p:cNvSpPr txBox="1"/>
          <p:nvPr/>
        </p:nvSpPr>
        <p:spPr>
          <a:xfrm>
            <a:off x="7761312" y="3284984"/>
            <a:ext cx="90281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TW" altLang="en-US">
                <a:solidFill>
                  <a:srgbClr val="FF3300"/>
                </a:solidFill>
              </a:rPr>
              <a:t>利用</a:t>
            </a:r>
          </a:p>
        </p:txBody>
      </p:sp>
      <p:sp>
        <p:nvSpPr>
          <p:cNvPr id="8" name="文字方塊 7"/>
          <p:cNvSpPr txBox="1"/>
          <p:nvPr/>
        </p:nvSpPr>
        <p:spPr>
          <a:xfrm>
            <a:off x="7439987" y="5603912"/>
            <a:ext cx="90281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TW" altLang="en-US">
                <a:solidFill>
                  <a:srgbClr val="FF3300"/>
                </a:solidFill>
              </a:rPr>
              <a:t>導致</a:t>
            </a:r>
          </a:p>
        </p:txBody>
      </p:sp>
      <p:sp>
        <p:nvSpPr>
          <p:cNvPr id="9" name="文字方塊 8"/>
          <p:cNvSpPr txBox="1"/>
          <p:nvPr/>
        </p:nvSpPr>
        <p:spPr>
          <a:xfrm>
            <a:off x="4501594" y="5080692"/>
            <a:ext cx="90281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TW" altLang="en-US" smtClean="0">
                <a:solidFill>
                  <a:srgbClr val="FF3300"/>
                </a:solidFill>
              </a:rPr>
              <a:t>破</a:t>
            </a:r>
            <a:r>
              <a:rPr lang="zh-TW" altLang="en-US">
                <a:solidFill>
                  <a:srgbClr val="FF3300"/>
                </a:solidFill>
              </a:rPr>
              <a:t>壞</a:t>
            </a:r>
          </a:p>
        </p:txBody>
      </p:sp>
      <p:sp>
        <p:nvSpPr>
          <p:cNvPr id="10" name="文字方塊 9"/>
          <p:cNvSpPr txBox="1"/>
          <p:nvPr/>
        </p:nvSpPr>
        <p:spPr>
          <a:xfrm>
            <a:off x="1204128" y="5603912"/>
            <a:ext cx="1261884"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TW" altLang="en-US" smtClean="0">
                <a:solidFill>
                  <a:srgbClr val="FF3300"/>
                </a:solidFill>
              </a:rPr>
              <a:t>並引起</a:t>
            </a:r>
            <a:endParaRPr lang="zh-TW" altLang="en-US">
              <a:solidFill>
                <a:srgbClr val="FF3300"/>
              </a:solidFill>
            </a:endParaRPr>
          </a:p>
        </p:txBody>
      </p:sp>
      <p:sp>
        <p:nvSpPr>
          <p:cNvPr id="11" name="文字方塊 10"/>
          <p:cNvSpPr txBox="1"/>
          <p:nvPr/>
        </p:nvSpPr>
        <p:spPr>
          <a:xfrm>
            <a:off x="1204128" y="3284984"/>
            <a:ext cx="90281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TW" altLang="en-US" smtClean="0">
                <a:solidFill>
                  <a:srgbClr val="FF3300"/>
                </a:solidFill>
              </a:rPr>
              <a:t>通</a:t>
            </a:r>
            <a:r>
              <a:rPr lang="zh-TW" altLang="en-US">
                <a:solidFill>
                  <a:srgbClr val="FF3300"/>
                </a:solidFill>
              </a:rPr>
              <a:t>過</a:t>
            </a:r>
          </a:p>
        </p:txBody>
      </p:sp>
      <p:sp>
        <p:nvSpPr>
          <p:cNvPr id="12" name="文字方塊 11"/>
          <p:cNvSpPr txBox="1"/>
          <p:nvPr/>
        </p:nvSpPr>
        <p:spPr>
          <a:xfrm>
            <a:off x="2288704" y="1340768"/>
            <a:ext cx="90281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TW" altLang="en-US">
                <a:solidFill>
                  <a:srgbClr val="FF3300"/>
                </a:solidFill>
              </a:rPr>
              <a:t>作用</a:t>
            </a:r>
          </a:p>
        </p:txBody>
      </p:sp>
    </p:spTree>
    <p:extLst>
      <p:ext uri="{BB962C8B-B14F-4D97-AF65-F5344CB8AC3E}">
        <p14:creationId xmlns:p14="http://schemas.microsoft.com/office/powerpoint/2010/main" val="809144537"/>
      </p:ext>
    </p:extLst>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PhAnim="0">
  <p:cSld>
    <p:spTree>
      <p:nvGrpSpPr>
        <p:cNvPr id="1" name=""/>
        <p:cNvGrpSpPr/>
        <p:nvPr/>
      </p:nvGrpSpPr>
      <p:grpSpPr>
        <a:xfrm>
          <a:off x="0" y="0"/>
          <a:ext cx="0" cy="0"/>
        </a:xfrm>
      </p:grpSpPr>
      <p:sp>
        <p:nvSpPr>
          <p:cNvPr id="110594" name="Rectangle 2"/>
          <p:cNvSpPr>
            <a:spLocks noGrp="1" noChangeArrowheads="1"/>
          </p:cNvSpPr>
          <p:nvPr>
            <p:ph type="title"/>
          </p:nvPr>
        </p:nvSpPr>
        <p:spPr>
          <a:xfrm>
            <a:off x="849313" y="0"/>
            <a:ext cx="8229600" cy="1138238"/>
          </a:xfrm>
        </p:spPr>
        <p:txBody>
          <a:bodyPr/>
          <a:lstStyle/>
          <a:p>
            <a:pPr eaLnBrk="1" hangingPunct="1"/>
            <a:r>
              <a:rPr lang="zh-TW" altLang="en-US" smtClean="0"/>
              <a:t>「資訊安全」重要性</a:t>
            </a:r>
          </a:p>
        </p:txBody>
      </p:sp>
      <p:sp>
        <p:nvSpPr>
          <p:cNvPr id="8196" name="Rectangle 3"/>
          <p:cNvSpPr>
            <a:spLocks noGrp="1" noChangeArrowheads="1"/>
          </p:cNvSpPr>
          <p:nvPr>
            <p:ph idx="1"/>
          </p:nvPr>
        </p:nvSpPr>
        <p:spPr>
          <a:xfrm>
            <a:off x="849313" y="1341439"/>
            <a:ext cx="8229600" cy="3887787"/>
          </a:xfrm>
        </p:spPr>
        <p:txBody>
          <a:bodyPr/>
          <a:lstStyle/>
          <a:p>
            <a:pPr marL="420688" indent="-420688" algn="just">
              <a:defRPr/>
            </a:pPr>
            <a:r>
              <a:rPr lang="zh-TW" altLang="en-US" kern="1200" smtClean="0"/>
              <a:t>企業</a:t>
            </a:r>
            <a:r>
              <a:rPr lang="zh-TW" altLang="en-US" kern="1200"/>
              <a:t>資訊化的過程，資料以電腦處理、傳遞</a:t>
            </a:r>
            <a:r>
              <a:rPr lang="zh-TW" altLang="en-US" kern="1200" smtClean="0"/>
              <a:t>和儲存</a:t>
            </a:r>
            <a:r>
              <a:rPr lang="zh-TW" altLang="en-US" kern="1200"/>
              <a:t>並不安全。</a:t>
            </a:r>
          </a:p>
          <a:p>
            <a:pPr marL="400050" lvl="1" indent="0" algn="just">
              <a:buNone/>
              <a:defRPr/>
            </a:pPr>
            <a:r>
              <a:rPr lang="en-US" altLang="zh-TW" kern="1200"/>
              <a:t>–</a:t>
            </a:r>
            <a:r>
              <a:rPr lang="zh-TW" altLang="en-US" kern="1200"/>
              <a:t>會被攻擊</a:t>
            </a:r>
          </a:p>
          <a:p>
            <a:pPr marL="400050" lvl="1" indent="0" algn="just">
              <a:buNone/>
              <a:defRPr/>
            </a:pPr>
            <a:r>
              <a:rPr lang="en-US" altLang="zh-TW" kern="1200"/>
              <a:t>–</a:t>
            </a:r>
            <a:r>
              <a:rPr lang="zh-TW" altLang="en-US" kern="1200"/>
              <a:t>會被入侵</a:t>
            </a:r>
          </a:p>
          <a:p>
            <a:pPr marL="400050" lvl="1" indent="0" algn="just">
              <a:buNone/>
              <a:defRPr/>
            </a:pPr>
            <a:r>
              <a:rPr lang="en-US" altLang="zh-TW" kern="1200"/>
              <a:t>–</a:t>
            </a:r>
            <a:r>
              <a:rPr lang="zh-TW" altLang="en-US" kern="1200"/>
              <a:t>會被</a:t>
            </a:r>
            <a:r>
              <a:rPr lang="zh-TW" altLang="en-US" kern="1200" smtClean="0"/>
              <a:t>攔截</a:t>
            </a:r>
            <a:endParaRPr lang="zh-TW" altLang="en-US" kern="1200"/>
          </a:p>
          <a:p>
            <a:pPr marL="420688" indent="-420688" algn="just">
              <a:defRPr/>
            </a:pPr>
            <a:r>
              <a:rPr lang="zh-TW" altLang="en-US" kern="1200" smtClean="0"/>
              <a:t>資</a:t>
            </a:r>
            <a:r>
              <a:rPr lang="zh-TW" altLang="en-US" kern="1200"/>
              <a:t>料的不當揭露、破壞及無法正確提供服務將</a:t>
            </a:r>
            <a:r>
              <a:rPr lang="zh-TW" altLang="en-US" kern="1200" smtClean="0"/>
              <a:t>導致</a:t>
            </a:r>
            <a:r>
              <a:rPr lang="zh-TW" altLang="en-US" kern="1200"/>
              <a:t>企業重大損失。</a:t>
            </a:r>
          </a:p>
        </p:txBody>
      </p:sp>
    </p:spTree>
    <p:extLst>
      <p:ext uri="{BB962C8B-B14F-4D97-AF65-F5344CB8AC3E}">
        <p14:creationId xmlns:p14="http://schemas.microsoft.com/office/powerpoint/2010/main" val="728256742"/>
      </p:ext>
    </p:extLst>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PhAnim="0">
  <p:cSld>
    <p:spTree>
      <p:nvGrpSpPr>
        <p:cNvPr id="1" name=""/>
        <p:cNvGrpSpPr/>
        <p:nvPr/>
      </p:nvGrpSpPr>
      <p:grpSpPr>
        <a:xfrm>
          <a:off x="0" y="0"/>
          <a:ext cx="0" cy="0"/>
        </a:xfrm>
      </p:grpSpPr>
      <p:sp>
        <p:nvSpPr>
          <p:cNvPr id="111618" name="Rectangle 2"/>
          <p:cNvSpPr>
            <a:spLocks noGrp="1" noChangeArrowheads="1"/>
          </p:cNvSpPr>
          <p:nvPr>
            <p:ph type="title"/>
          </p:nvPr>
        </p:nvSpPr>
        <p:spPr>
          <a:xfrm>
            <a:off x="849313" y="0"/>
            <a:ext cx="8229600" cy="1138238"/>
          </a:xfrm>
        </p:spPr>
        <p:txBody>
          <a:bodyPr/>
          <a:lstStyle/>
          <a:p>
            <a:pPr eaLnBrk="1" hangingPunct="1"/>
            <a:r>
              <a:rPr lang="zh-TW" altLang="en-US" smtClean="0"/>
              <a:t>資訊安全控制措施</a:t>
            </a:r>
          </a:p>
        </p:txBody>
      </p:sp>
      <p:sp>
        <p:nvSpPr>
          <p:cNvPr id="5" name="Rectangle 3"/>
          <p:cNvSpPr txBox="1">
            <a:spLocks noChangeArrowheads="1"/>
          </p:cNvSpPr>
          <p:nvPr/>
        </p:nvSpPr>
        <p:spPr bwMode="auto">
          <a:xfrm>
            <a:off x="272480" y="1268412"/>
            <a:ext cx="9361040" cy="558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60000" indent="-360000" algn="l" rtl="0" fontAlgn="base">
              <a:spcBef>
                <a:spcPct val="20000"/>
              </a:spcBef>
              <a:spcAft>
                <a:spcPct val="0"/>
              </a:spcAft>
              <a:buChar char="•"/>
              <a:defRPr kumimoji="1" sz="3600">
                <a:solidFill>
                  <a:schemeClr val="tx1"/>
                </a:solidFill>
                <a:latin typeface="+mn-lt"/>
                <a:ea typeface="+mn-ea"/>
                <a:cs typeface="+mn-cs"/>
              </a:defRPr>
            </a:lvl1pPr>
            <a:lvl2pPr marL="720000" indent="-360000" algn="l" rtl="0" fontAlgn="base">
              <a:spcBef>
                <a:spcPct val="20000"/>
              </a:spcBef>
              <a:spcAft>
                <a:spcPct val="0"/>
              </a:spcAft>
              <a:buFont typeface="Wingdings" panose="05000000000000000000" pitchFamily="2" charset="2"/>
              <a:buChar char="Ø"/>
              <a:defRPr kumimoji="1" sz="3600">
                <a:solidFill>
                  <a:schemeClr val="tx1"/>
                </a:solidFill>
                <a:latin typeface="+mn-lt"/>
                <a:ea typeface="+mn-ea"/>
              </a:defRPr>
            </a:lvl2pPr>
            <a:lvl3pPr marL="1143000" indent="-228600" algn="l" rtl="0" fontAlgn="base">
              <a:spcBef>
                <a:spcPct val="20000"/>
              </a:spcBef>
              <a:spcAft>
                <a:spcPct val="0"/>
              </a:spcAft>
              <a:buFont typeface="Wingdings" panose="05000000000000000000" pitchFamily="2" charset="2"/>
              <a:buChar char="ü"/>
              <a:defRPr kumimoji="1" sz="32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20688" indent="-420688" algn="just">
              <a:defRPr/>
            </a:pPr>
            <a:r>
              <a:rPr lang="zh-TW" altLang="en-US" sz="2800" kern="1200" smtClean="0"/>
              <a:t>正確的</a:t>
            </a:r>
            <a:r>
              <a:rPr lang="zh-TW" altLang="en-US" sz="2800" smtClean="0"/>
              <a:t>使用控制措施才能提供組織深度防護</a:t>
            </a:r>
            <a:r>
              <a:rPr lang="en-US" altLang="zh-TW" sz="2800" smtClean="0"/>
              <a:t>(defense in depth)</a:t>
            </a:r>
            <a:r>
              <a:rPr lang="zh-TW" altLang="en-US" sz="2800" smtClean="0"/>
              <a:t>，深度防禦以分層方式</a:t>
            </a:r>
            <a:r>
              <a:rPr lang="en-US" altLang="zh-TW" sz="2800" smtClean="0"/>
              <a:t>(</a:t>
            </a:r>
            <a:r>
              <a:rPr lang="zh-TW" altLang="en-US" sz="2800" smtClean="0"/>
              <a:t>如圖所示</a:t>
            </a:r>
            <a:r>
              <a:rPr lang="en-US" altLang="zh-TW" sz="2800" smtClean="0"/>
              <a:t>)</a:t>
            </a:r>
            <a:r>
              <a:rPr lang="zh-TW" altLang="en-US" sz="2800" smtClean="0"/>
              <a:t>並綜合使用多種類安全控制實施，才能將風險降至最低。</a:t>
            </a:r>
            <a:endParaRPr lang="zh-TW" altLang="en-US" sz="2800" kern="1200"/>
          </a:p>
        </p:txBody>
      </p:sp>
      <p:graphicFrame>
        <p:nvGraphicFramePr>
          <p:cNvPr id="3" name="資料庫圖表 2"/>
          <p:cNvGraphicFramePr/>
          <p:nvPr>
            <p:extLst>
              <p:ext uri="{D42A27DB-BD31-4B8C-83A1-F6EECF244321}">
                <p14:modId xmlns:p14="http://schemas.microsoft.com/office/powerpoint/2010/main" val="1203355321"/>
              </p:ext>
            </p:extLst>
          </p:nvPr>
        </p:nvGraphicFramePr>
        <p:xfrm>
          <a:off x="2216696" y="2747847"/>
          <a:ext cx="6110312" cy="4077072"/>
        </p:xfrm>
        <a:graphic>
          <a:graphicData uri="http://schemas.openxmlformats.org/drawingml/2006/diagram">
            <dgm:relIds xmlns:dgm="http://schemas.openxmlformats.org/drawingml/2006/diagram" r:dm="rId4" r:lo="rId5" r:qs="rId6" r:cs="rId7"/>
          </a:graphicData>
        </a:graphic>
      </p:graphicFrame>
      <p:sp>
        <p:nvSpPr>
          <p:cNvPr id="6" name="文字方塊 5"/>
          <p:cNvSpPr txBox="1"/>
          <p:nvPr/>
        </p:nvSpPr>
        <p:spPr>
          <a:xfrm>
            <a:off x="6969224" y="6287462"/>
            <a:ext cx="3564727" cy="369332"/>
          </a:xfrm>
          <a:prstGeom prst="rect">
            <a:avLst/>
          </a:prstGeom>
          <a:noFill/>
        </p:spPr>
        <p:txBody>
          <a:bodyPr wrap="square" rtlCol="0">
            <a:spAutoFit/>
          </a:bodyPr>
          <a:lstStyle/>
          <a:p>
            <a:r>
              <a:rPr lang="zh-TW" altLang="en-US" sz="1800"/>
              <a:t>圖</a:t>
            </a:r>
            <a:r>
              <a:rPr lang="en-US" altLang="zh-TW" sz="1800" smtClean="0"/>
              <a:t>-</a:t>
            </a:r>
            <a:r>
              <a:rPr lang="zh-TW" altLang="en-US" sz="1800" smtClean="0"/>
              <a:t>主機深度防禦範例</a:t>
            </a:r>
            <a:endParaRPr lang="zh-TW" altLang="en-US" sz="1800"/>
          </a:p>
        </p:txBody>
      </p:sp>
    </p:spTree>
    <p:extLst>
      <p:ext uri="{BB962C8B-B14F-4D97-AF65-F5344CB8AC3E}">
        <p14:creationId xmlns:p14="http://schemas.microsoft.com/office/powerpoint/2010/main" val="2264884743"/>
      </p:ext>
    </p:extLst>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PhAnim="0">
  <p:cSld>
    <p:spTree>
      <p:nvGrpSpPr>
        <p:cNvPr id="1" name=""/>
        <p:cNvGrpSpPr/>
        <p:nvPr/>
      </p:nvGrpSpPr>
      <p:grpSpPr>
        <a:xfrm>
          <a:off x="0" y="0"/>
          <a:ext cx="0" cy="0"/>
        </a:xfrm>
      </p:grpSpPr>
      <p:sp>
        <p:nvSpPr>
          <p:cNvPr id="111618" name="Rectangle 2"/>
          <p:cNvSpPr>
            <a:spLocks noGrp="1" noChangeArrowheads="1"/>
          </p:cNvSpPr>
          <p:nvPr>
            <p:ph type="title"/>
          </p:nvPr>
        </p:nvSpPr>
        <p:spPr>
          <a:xfrm>
            <a:off x="849313" y="0"/>
            <a:ext cx="8229600" cy="1138238"/>
          </a:xfrm>
        </p:spPr>
        <p:txBody>
          <a:bodyPr/>
          <a:lstStyle/>
          <a:p>
            <a:pPr eaLnBrk="1" hangingPunct="1"/>
            <a:r>
              <a:rPr lang="zh-TW" altLang="en-US" smtClean="0"/>
              <a:t>安全管控手段</a:t>
            </a:r>
          </a:p>
        </p:txBody>
      </p:sp>
      <p:sp>
        <p:nvSpPr>
          <p:cNvPr id="10244" name="Rectangle 3"/>
          <p:cNvSpPr>
            <a:spLocks noGrp="1" noChangeArrowheads="1"/>
          </p:cNvSpPr>
          <p:nvPr>
            <p:ph type="body" idx="1"/>
          </p:nvPr>
        </p:nvSpPr>
        <p:spPr>
          <a:xfrm>
            <a:off x="849313" y="1268413"/>
            <a:ext cx="8229600" cy="4248150"/>
          </a:xfrm>
        </p:spPr>
        <p:txBody>
          <a:bodyPr/>
          <a:lstStyle/>
          <a:p>
            <a:pPr marL="420688" indent="-420688" algn="just">
              <a:defRPr/>
            </a:pPr>
            <a:r>
              <a:rPr lang="zh-TW" altLang="en-US" sz="2800" kern="1200"/>
              <a:t>安全管理是將公司組織的風險降低到一個可以接受的程度並且持續維持這個可接受的程度的過程。</a:t>
            </a:r>
          </a:p>
          <a:p>
            <a:pPr marL="762000" lvl="1" indent="-361950" algn="just">
              <a:buNone/>
              <a:defRPr/>
            </a:pPr>
            <a:r>
              <a:rPr lang="en-US" altLang="zh-TW" sz="2800" kern="1200"/>
              <a:t>–</a:t>
            </a:r>
            <a:r>
              <a:rPr lang="zh-TW" altLang="en-US" sz="2800" kern="1200"/>
              <a:t>安全管理必需由上往下</a:t>
            </a:r>
            <a:r>
              <a:rPr lang="en-US" altLang="zh-TW" sz="2800" kern="1200"/>
              <a:t>(Top-down)</a:t>
            </a:r>
            <a:r>
              <a:rPr lang="zh-TW" altLang="en-US" sz="2800" kern="1200"/>
              <a:t>實施，</a:t>
            </a:r>
            <a:r>
              <a:rPr lang="zh-TW" altLang="en-US" sz="2800" kern="1200" smtClean="0"/>
              <a:t>由上層管</a:t>
            </a:r>
            <a:r>
              <a:rPr lang="zh-TW" altLang="en-US" sz="2800" kern="1200"/>
              <a:t>理人員至一般員工必需參與。</a:t>
            </a:r>
          </a:p>
          <a:p>
            <a:pPr marL="420688" indent="-420688" algn="just">
              <a:defRPr/>
            </a:pPr>
            <a:r>
              <a:rPr lang="zh-TW" altLang="en-US" sz="2800" kern="1200" smtClean="0"/>
              <a:t>為</a:t>
            </a:r>
            <a:r>
              <a:rPr lang="zh-TW" altLang="en-US" sz="2800" kern="1200"/>
              <a:t>達到安全性管理目標，安全性管理的工作</a:t>
            </a:r>
            <a:r>
              <a:rPr lang="zh-TW" altLang="en-US" sz="2800" kern="1200" smtClean="0"/>
              <a:t>必需</a:t>
            </a:r>
            <a:r>
              <a:rPr lang="zh-TW" altLang="en-US" sz="2800" kern="1200"/>
              <a:t>區分為下面</a:t>
            </a:r>
            <a:r>
              <a:rPr lang="zh-TW" altLang="en-US" sz="2800" kern="1200" smtClean="0"/>
              <a:t>三個</a:t>
            </a:r>
            <a:r>
              <a:rPr lang="zh-TW" altLang="en-US" sz="2800" kern="1200"/>
              <a:t>控制層面：</a:t>
            </a:r>
          </a:p>
          <a:p>
            <a:pPr marL="820738" lvl="1" indent="-420688" algn="just">
              <a:defRPr/>
            </a:pPr>
            <a:r>
              <a:rPr lang="zh-TW" altLang="en-US" sz="2800" kern="1200" smtClean="0"/>
              <a:t>管</a:t>
            </a:r>
            <a:r>
              <a:rPr lang="zh-TW" altLang="en-US" sz="2800" kern="1200"/>
              <a:t>理性</a:t>
            </a:r>
            <a:r>
              <a:rPr lang="zh-TW" altLang="en-US" sz="2800" kern="1200" smtClean="0"/>
              <a:t>控制</a:t>
            </a:r>
            <a:endParaRPr lang="en-US" altLang="zh-TW" sz="2800" kern="1200" smtClean="0"/>
          </a:p>
          <a:p>
            <a:pPr marL="820738" lvl="1" indent="-420688" algn="just">
              <a:defRPr/>
            </a:pPr>
            <a:r>
              <a:rPr lang="zh-TW" altLang="en-US" sz="2800" kern="1200" smtClean="0"/>
              <a:t>技術性控制</a:t>
            </a:r>
            <a:endParaRPr lang="zh-TW" altLang="en-US" sz="2800" kern="1200"/>
          </a:p>
          <a:p>
            <a:pPr marL="820738" lvl="1" indent="-420688" algn="just">
              <a:defRPr/>
            </a:pPr>
            <a:r>
              <a:rPr lang="zh-TW" altLang="en-US" sz="2800" kern="1200" smtClean="0"/>
              <a:t>物理性控制</a:t>
            </a:r>
            <a:endParaRPr lang="zh-TW" altLang="en-US" sz="2800" kern="1200"/>
          </a:p>
        </p:txBody>
      </p:sp>
    </p:spTree>
    <p:extLst>
      <p:ext uri="{BB962C8B-B14F-4D97-AF65-F5344CB8AC3E}">
        <p14:creationId xmlns:p14="http://schemas.microsoft.com/office/powerpoint/2010/main" val="2753236320"/>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PhAnim="0">
  <p:cSld>
    <p:spTree>
      <p:nvGrpSpPr>
        <p:cNvPr id="1" name=""/>
        <p:cNvGrpSpPr/>
        <p:nvPr/>
      </p:nvGrpSpPr>
      <p:grpSpPr>
        <a:xfrm>
          <a:off x="0" y="0"/>
          <a:ext cx="0" cy="0"/>
        </a:xfrm>
      </p:grpSpPr>
      <p:sp>
        <p:nvSpPr>
          <p:cNvPr id="111618" name="Rectangle 2"/>
          <p:cNvSpPr>
            <a:spLocks noGrp="1" noChangeArrowheads="1"/>
          </p:cNvSpPr>
          <p:nvPr>
            <p:ph type="title"/>
          </p:nvPr>
        </p:nvSpPr>
        <p:spPr>
          <a:xfrm>
            <a:off x="849313" y="0"/>
            <a:ext cx="8229600" cy="1138238"/>
          </a:xfrm>
        </p:spPr>
        <p:txBody>
          <a:bodyPr/>
          <a:lstStyle/>
          <a:p>
            <a:pPr eaLnBrk="1" hangingPunct="1"/>
            <a:r>
              <a:rPr lang="zh-TW" altLang="en-US" smtClean="0"/>
              <a:t>資訊安全控制</a:t>
            </a:r>
          </a:p>
        </p:txBody>
      </p:sp>
      <p:sp>
        <p:nvSpPr>
          <p:cNvPr id="10244" name="Rectangle 3"/>
          <p:cNvSpPr>
            <a:spLocks noGrp="1" noChangeArrowheads="1"/>
          </p:cNvSpPr>
          <p:nvPr>
            <p:ph type="body" idx="1"/>
          </p:nvPr>
        </p:nvSpPr>
        <p:spPr>
          <a:xfrm>
            <a:off x="849313" y="1268412"/>
            <a:ext cx="8229600" cy="4824883"/>
          </a:xfrm>
        </p:spPr>
        <p:txBody>
          <a:bodyPr/>
          <a:lstStyle/>
          <a:p>
            <a:pPr marL="820738" lvl="1" indent="-420688" algn="just">
              <a:defRPr/>
            </a:pPr>
            <a:r>
              <a:rPr lang="zh-TW" altLang="en-US" sz="2800" kern="1200" smtClean="0"/>
              <a:t>管</a:t>
            </a:r>
            <a:r>
              <a:rPr lang="zh-TW" altLang="en-US" sz="2800" kern="1200"/>
              <a:t>理性</a:t>
            </a:r>
            <a:r>
              <a:rPr lang="zh-TW" altLang="en-US" sz="2800" kern="1200" smtClean="0"/>
              <a:t>控制</a:t>
            </a:r>
            <a:r>
              <a:rPr lang="en-US" altLang="zh-TW" sz="2800" kern="1200" smtClean="0"/>
              <a:t>:</a:t>
            </a:r>
          </a:p>
          <a:p>
            <a:pPr marL="903288" lvl="1" indent="-95250" algn="just">
              <a:buNone/>
              <a:defRPr/>
            </a:pPr>
            <a:r>
              <a:rPr lang="en-US" altLang="zh-TW" sz="2800" kern="1200"/>
              <a:t>	</a:t>
            </a:r>
            <a:r>
              <a:rPr lang="zh-TW" altLang="en-US" sz="2800" kern="1200" smtClean="0"/>
              <a:t>文檔管理、人員培訓與風險管理等政策面措施。</a:t>
            </a:r>
            <a:endParaRPr lang="zh-TW" altLang="en-US" sz="2800" kern="1200"/>
          </a:p>
          <a:p>
            <a:pPr marL="820738" lvl="1" indent="-420688" algn="just">
              <a:defRPr/>
            </a:pPr>
            <a:r>
              <a:rPr lang="zh-TW" altLang="en-US" sz="2800" kern="1200"/>
              <a:t>技術性</a:t>
            </a:r>
            <a:r>
              <a:rPr lang="zh-TW" altLang="en-US" sz="2800" kern="1200" smtClean="0"/>
              <a:t>控制</a:t>
            </a:r>
            <a:r>
              <a:rPr lang="en-US" altLang="zh-TW" sz="2800" kern="1200" smtClean="0"/>
              <a:t>:</a:t>
            </a:r>
          </a:p>
          <a:p>
            <a:pPr marL="808038" lvl="1" indent="0" algn="just">
              <a:buNone/>
              <a:defRPr/>
            </a:pPr>
            <a:r>
              <a:rPr lang="zh-TW" altLang="en-US" sz="2800" kern="1200"/>
              <a:t>由軟體與硬體組成，如防火牆、入侵偵測系統</a:t>
            </a:r>
            <a:r>
              <a:rPr lang="en-US" altLang="zh-TW" sz="2800" kern="1200"/>
              <a:t>(IDS)</a:t>
            </a:r>
            <a:r>
              <a:rPr lang="zh-TW" altLang="en-US" sz="2800" kern="1200"/>
              <a:t>、入侵防禦系統</a:t>
            </a:r>
            <a:r>
              <a:rPr lang="en-US" altLang="zh-TW" sz="2800" kern="1200"/>
              <a:t>(IPS)</a:t>
            </a:r>
            <a:r>
              <a:rPr lang="zh-TW" altLang="en-US" sz="2800" kern="1200"/>
              <a:t>、身份驗證和加密技術等。</a:t>
            </a:r>
          </a:p>
          <a:p>
            <a:pPr marL="820738" lvl="1" indent="-420688" algn="just">
              <a:defRPr/>
            </a:pPr>
            <a:r>
              <a:rPr lang="zh-TW" altLang="en-US" sz="2800" kern="1200" smtClean="0"/>
              <a:t>物理性控制</a:t>
            </a:r>
            <a:r>
              <a:rPr lang="en-US" altLang="zh-TW" sz="2800" kern="1200" smtClean="0"/>
              <a:t>:</a:t>
            </a:r>
          </a:p>
          <a:p>
            <a:pPr marL="808038" lvl="1" indent="0" algn="just">
              <a:buNone/>
              <a:defRPr/>
            </a:pPr>
            <a:r>
              <a:rPr lang="zh-TW" altLang="en-US" sz="2800" kern="1200"/>
              <a:t>用來保護設備的</a:t>
            </a:r>
            <a:r>
              <a:rPr lang="zh-TW" altLang="en-US" sz="2800" kern="1200" smtClean="0"/>
              <a:t>人員</a:t>
            </a:r>
            <a:r>
              <a:rPr lang="en-US" altLang="zh-TW" sz="2800" kern="1200" smtClean="0"/>
              <a:t>(</a:t>
            </a:r>
            <a:r>
              <a:rPr lang="zh-TW" altLang="en-US" sz="2800" kern="1200" smtClean="0"/>
              <a:t>警衛</a:t>
            </a:r>
            <a:r>
              <a:rPr lang="en-US" altLang="zh-TW" sz="2800" kern="1200" smtClean="0"/>
              <a:t>)</a:t>
            </a:r>
            <a:r>
              <a:rPr lang="zh-TW" altLang="en-US" sz="2800" kern="1200" smtClean="0"/>
              <a:t>、</a:t>
            </a:r>
            <a:r>
              <a:rPr lang="zh-TW" altLang="en-US" sz="2800" kern="1200"/>
              <a:t>資源</a:t>
            </a:r>
            <a:r>
              <a:rPr lang="zh-TW" altLang="en-US" sz="2800" kern="1200" smtClean="0"/>
              <a:t>、照</a:t>
            </a:r>
            <a:r>
              <a:rPr lang="zh-TW" altLang="en-US" sz="2800" kern="1200"/>
              <a:t>明</a:t>
            </a:r>
            <a:r>
              <a:rPr lang="zh-TW" altLang="en-US" sz="2800" kern="1200" smtClean="0"/>
              <a:t>、</a:t>
            </a:r>
            <a:r>
              <a:rPr lang="zh-TW" altLang="en-US" sz="2800" kern="1200"/>
              <a:t>鎖、牆皆屬於</a:t>
            </a:r>
            <a:r>
              <a:rPr lang="zh-TW" altLang="en-US" sz="2800" kern="1200" smtClean="0"/>
              <a:t>此。</a:t>
            </a:r>
            <a:endParaRPr lang="zh-TW" altLang="en-US" sz="2800" kern="1200"/>
          </a:p>
        </p:txBody>
      </p:sp>
    </p:spTree>
    <p:extLst>
      <p:ext uri="{BB962C8B-B14F-4D97-AF65-F5344CB8AC3E}">
        <p14:creationId xmlns:p14="http://schemas.microsoft.com/office/powerpoint/2010/main" val="890230970"/>
      </p:ext>
    </p:extLst>
  </p:cSld>
  <p:clrMapOvr>
    <a:masterClrMapping/>
  </p:clrMapOvr>
  <p:transition/>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PhAnim="0">
  <p:cSld>
    <p:spTree>
      <p:nvGrpSpPr>
        <p:cNvPr id="1" name=""/>
        <p:cNvGrpSpPr/>
        <p:nvPr/>
      </p:nvGrpSpPr>
      <p:grpSpPr>
        <a:xfrm>
          <a:off x="0" y="0"/>
          <a:ext cx="0" cy="0"/>
        </a:xfrm>
      </p:grpSpPr>
      <p:sp>
        <p:nvSpPr>
          <p:cNvPr id="111618" name="Rectangle 2"/>
          <p:cNvSpPr>
            <a:spLocks noGrp="1" noChangeArrowheads="1"/>
          </p:cNvSpPr>
          <p:nvPr>
            <p:ph type="title"/>
          </p:nvPr>
        </p:nvSpPr>
        <p:spPr>
          <a:xfrm>
            <a:off x="849313" y="0"/>
            <a:ext cx="8229600" cy="1138238"/>
          </a:xfrm>
        </p:spPr>
        <p:txBody>
          <a:bodyPr/>
          <a:lstStyle/>
          <a:p>
            <a:pPr eaLnBrk="1" hangingPunct="1"/>
            <a:r>
              <a:rPr lang="zh-TW" altLang="en-US" smtClean="0"/>
              <a:t>資訊安全控制措施</a:t>
            </a:r>
          </a:p>
        </p:txBody>
      </p:sp>
      <p:sp>
        <p:nvSpPr>
          <p:cNvPr id="10244" name="Rectangle 3"/>
          <p:cNvSpPr>
            <a:spLocks noGrp="1" noChangeArrowheads="1"/>
          </p:cNvSpPr>
          <p:nvPr>
            <p:ph type="body" idx="1"/>
          </p:nvPr>
        </p:nvSpPr>
        <p:spPr>
          <a:xfrm>
            <a:off x="849313" y="1268412"/>
            <a:ext cx="8229600" cy="4824883"/>
          </a:xfrm>
        </p:spPr>
        <p:txBody>
          <a:bodyPr/>
          <a:lstStyle/>
          <a:p>
            <a:pPr marL="820738" lvl="1" indent="-420688" algn="just">
              <a:defRPr/>
            </a:pPr>
            <a:r>
              <a:rPr lang="zh-TW" altLang="en-US" sz="2800" kern="1200" smtClean="0"/>
              <a:t>預防性控制措施</a:t>
            </a:r>
            <a:r>
              <a:rPr lang="en-US" altLang="zh-TW" sz="2800" kern="1200" smtClean="0"/>
              <a:t>:</a:t>
            </a:r>
            <a:r>
              <a:rPr lang="zh-TW" altLang="en-US" sz="2800" kern="1200" smtClean="0"/>
              <a:t>避免意外事件發生。</a:t>
            </a:r>
            <a:endParaRPr lang="en-US" altLang="zh-TW" sz="2800" kern="1200"/>
          </a:p>
          <a:p>
            <a:pPr marL="820738" lvl="1" indent="-420688" algn="just">
              <a:defRPr/>
            </a:pPr>
            <a:r>
              <a:rPr lang="zh-TW" altLang="en-US" sz="2800" kern="1200"/>
              <a:t>檢測</a:t>
            </a:r>
            <a:r>
              <a:rPr lang="zh-TW" altLang="en-US" sz="2800" kern="1200" smtClean="0"/>
              <a:t>性</a:t>
            </a:r>
            <a:r>
              <a:rPr lang="zh-TW" altLang="en-US" sz="2800" kern="1200"/>
              <a:t>控制措施</a:t>
            </a:r>
            <a:r>
              <a:rPr lang="en-US" altLang="zh-TW" sz="2800" kern="1200" smtClean="0"/>
              <a:t>:</a:t>
            </a:r>
            <a:r>
              <a:rPr lang="zh-TW" altLang="en-US" sz="2800" kern="1200" smtClean="0"/>
              <a:t>幫助識別意外活動和潛在入侵者。</a:t>
            </a:r>
            <a:endParaRPr lang="en-US" altLang="zh-TW" sz="2800" kern="1200" smtClean="0"/>
          </a:p>
          <a:p>
            <a:pPr marL="820738" lvl="1" indent="-420688" algn="just">
              <a:defRPr/>
            </a:pPr>
            <a:r>
              <a:rPr lang="zh-TW" altLang="en-US" sz="2800" kern="1200"/>
              <a:t>糾正</a:t>
            </a:r>
            <a:r>
              <a:rPr lang="zh-TW" altLang="en-US" sz="2800" kern="1200" smtClean="0"/>
              <a:t>性</a:t>
            </a:r>
            <a:r>
              <a:rPr lang="zh-TW" altLang="en-US" sz="2800" kern="1200"/>
              <a:t>控制措施</a:t>
            </a:r>
            <a:r>
              <a:rPr lang="en-US" altLang="zh-TW" sz="2800" kern="1200" smtClean="0"/>
              <a:t>:</a:t>
            </a:r>
            <a:r>
              <a:rPr lang="zh-TW" altLang="en-US" sz="2800" kern="1200" smtClean="0"/>
              <a:t>意外事件發生後修正組件或系統。</a:t>
            </a:r>
            <a:endParaRPr lang="en-US" altLang="zh-TW" sz="2800" kern="1200" smtClean="0"/>
          </a:p>
          <a:p>
            <a:pPr marL="820738" lvl="1" indent="-420688" algn="just">
              <a:defRPr/>
            </a:pPr>
            <a:r>
              <a:rPr lang="zh-TW" altLang="en-US" sz="2800" kern="1200" smtClean="0"/>
              <a:t>威</a:t>
            </a:r>
            <a:r>
              <a:rPr lang="zh-TW" altLang="en-US" sz="2800" kern="1200"/>
              <a:t>攝</a:t>
            </a:r>
            <a:r>
              <a:rPr lang="zh-TW" altLang="en-US" sz="2800" kern="1200" smtClean="0"/>
              <a:t>性</a:t>
            </a:r>
            <a:r>
              <a:rPr lang="zh-TW" altLang="en-US" sz="2800" kern="1200"/>
              <a:t>控制</a:t>
            </a:r>
            <a:r>
              <a:rPr lang="zh-TW" altLang="en-US" sz="2800" kern="1200" smtClean="0"/>
              <a:t>措施</a:t>
            </a:r>
            <a:r>
              <a:rPr lang="en-US" altLang="zh-TW" sz="2800" kern="1200" smtClean="0"/>
              <a:t>:</a:t>
            </a:r>
            <a:r>
              <a:rPr lang="zh-TW" altLang="en-US" sz="2800" kern="1200"/>
              <a:t>威</a:t>
            </a:r>
            <a:r>
              <a:rPr lang="zh-TW" altLang="en-US" sz="2800" kern="1200" smtClean="0"/>
              <a:t>攝潛在的攻擊者。</a:t>
            </a:r>
            <a:endParaRPr lang="en-US" altLang="zh-TW" sz="2800" kern="1200" smtClean="0"/>
          </a:p>
          <a:p>
            <a:pPr marL="820738" lvl="1" indent="-420688" algn="just">
              <a:defRPr/>
            </a:pPr>
            <a:r>
              <a:rPr lang="zh-TW" altLang="en-US" sz="2800" kern="1200"/>
              <a:t>恢復</a:t>
            </a:r>
            <a:r>
              <a:rPr lang="zh-TW" altLang="en-US" sz="2800" kern="1200" smtClean="0"/>
              <a:t>性</a:t>
            </a:r>
            <a:r>
              <a:rPr lang="zh-TW" altLang="en-US" sz="2800" kern="1200"/>
              <a:t>控制</a:t>
            </a:r>
            <a:r>
              <a:rPr lang="zh-TW" altLang="en-US" sz="2800" kern="1200" smtClean="0"/>
              <a:t>措施</a:t>
            </a:r>
            <a:r>
              <a:rPr lang="en-US" altLang="zh-TW" sz="2800" kern="1200" smtClean="0"/>
              <a:t>:</a:t>
            </a:r>
            <a:r>
              <a:rPr lang="zh-TW" altLang="en-US" sz="2800" kern="1200" smtClean="0"/>
              <a:t>使環境恢復到正常</a:t>
            </a:r>
            <a:r>
              <a:rPr lang="en-US" altLang="zh-TW" sz="2800" kern="1200" smtClean="0"/>
              <a:t>(Regular)</a:t>
            </a:r>
            <a:r>
              <a:rPr lang="zh-TW" altLang="en-US" sz="2800" kern="1200" smtClean="0"/>
              <a:t>操作狀態。</a:t>
            </a:r>
            <a:endParaRPr lang="en-US" altLang="zh-TW" sz="2800" kern="1200" smtClean="0"/>
          </a:p>
          <a:p>
            <a:pPr marL="820738" lvl="1" indent="-420688" algn="just">
              <a:defRPr/>
            </a:pPr>
            <a:r>
              <a:rPr lang="zh-TW" altLang="en-US" sz="2800" kern="1200" smtClean="0"/>
              <a:t>補</a:t>
            </a:r>
            <a:r>
              <a:rPr lang="zh-TW" altLang="en-US" sz="2800" kern="1200"/>
              <a:t>償</a:t>
            </a:r>
            <a:r>
              <a:rPr lang="zh-TW" altLang="en-US" sz="2800" kern="1200" smtClean="0"/>
              <a:t>性</a:t>
            </a:r>
            <a:r>
              <a:rPr lang="zh-TW" altLang="en-US" sz="2800" kern="1200"/>
              <a:t>控制</a:t>
            </a:r>
            <a:r>
              <a:rPr lang="zh-TW" altLang="en-US" sz="2800" kern="1200" smtClean="0"/>
              <a:t>措施</a:t>
            </a:r>
            <a:r>
              <a:rPr lang="en-US" altLang="zh-TW" sz="2800" kern="1200" smtClean="0"/>
              <a:t>:</a:t>
            </a:r>
            <a:r>
              <a:rPr lang="zh-TW" altLang="en-US" sz="2800" kern="1200" smtClean="0"/>
              <a:t>提供可替代的</a:t>
            </a:r>
            <a:r>
              <a:rPr lang="en-US" altLang="zh-TW" sz="2800" kern="1200" smtClean="0"/>
              <a:t>(Alternative)</a:t>
            </a:r>
            <a:r>
              <a:rPr lang="zh-TW" altLang="en-US" sz="2800" kern="1200" smtClean="0"/>
              <a:t>控制錯事方法。</a:t>
            </a:r>
            <a:endParaRPr lang="en-US" altLang="zh-TW" sz="2800" kern="1200" smtClean="0"/>
          </a:p>
        </p:txBody>
      </p:sp>
    </p:spTree>
    <p:extLst>
      <p:ext uri="{BB962C8B-B14F-4D97-AF65-F5344CB8AC3E}">
        <p14:creationId xmlns:p14="http://schemas.microsoft.com/office/powerpoint/2010/main" val="3077469108"/>
      </p:ext>
    </p:extLst>
  </p:cSld>
  <p:clrMapOvr>
    <a:masterClrMapping/>
  </p:clrMapOvr>
  <p:transition/>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PhAnim="0">
  <p:cSld>
    <p:spTree>
      <p:nvGrpSpPr>
        <p:cNvPr id="1" name=""/>
        <p:cNvGrpSpPr/>
        <p:nvPr/>
      </p:nvGrpSpPr>
      <p:grpSpPr>
        <a:xfrm>
          <a:off x="0" y="0"/>
          <a:ext cx="0" cy="0"/>
        </a:xfrm>
      </p:grpSpPr>
      <p:sp>
        <p:nvSpPr>
          <p:cNvPr id="111618" name="Rectangle 2"/>
          <p:cNvSpPr>
            <a:spLocks noGrp="1" noChangeArrowheads="1"/>
          </p:cNvSpPr>
          <p:nvPr>
            <p:ph type="title"/>
          </p:nvPr>
        </p:nvSpPr>
        <p:spPr>
          <a:xfrm>
            <a:off x="849313" y="0"/>
            <a:ext cx="8229600" cy="1138238"/>
          </a:xfrm>
        </p:spPr>
        <p:txBody>
          <a:bodyPr/>
          <a:lstStyle/>
          <a:p>
            <a:pPr eaLnBrk="1" hangingPunct="1"/>
            <a:r>
              <a:rPr lang="zh-TW" altLang="en-US" smtClean="0"/>
              <a:t>安全控制類別與功能</a:t>
            </a:r>
          </a:p>
        </p:txBody>
      </p:sp>
      <p:graphicFrame>
        <p:nvGraphicFramePr>
          <p:cNvPr id="3" name="表格 2"/>
          <p:cNvGraphicFramePr>
            <a:graphicFrameLocks noGrp="1"/>
          </p:cNvGraphicFramePr>
          <p:nvPr>
            <p:extLst>
              <p:ext uri="{D42A27DB-BD31-4B8C-83A1-F6EECF244321}">
                <p14:modId xmlns:p14="http://schemas.microsoft.com/office/powerpoint/2010/main" val="44053770"/>
              </p:ext>
            </p:extLst>
          </p:nvPr>
        </p:nvGraphicFramePr>
        <p:xfrm>
          <a:off x="272480" y="1268760"/>
          <a:ext cx="9361038" cy="1890210"/>
        </p:xfrm>
        <a:graphic>
          <a:graphicData uri="http://schemas.openxmlformats.org/drawingml/2006/table">
            <a:tbl>
              <a:tblPr firstRow="1" bandRow="1">
                <a:tableStyleId>{93296810-A885-4BE3-A3E7-6D5BEEA58F35}</a:tableStyleId>
              </a:tblPr>
              <a:tblGrid>
                <a:gridCol w="1560173">
                  <a:extLst>
                    <a:ext uri="{9D8B030D-6E8A-4147-A177-3AD203B41FA5}">
                      <a16:colId xmlns:a16="http://schemas.microsoft.com/office/drawing/2014/main" val="3205371338"/>
                    </a:ext>
                  </a:extLst>
                </a:gridCol>
                <a:gridCol w="1560173">
                  <a:extLst>
                    <a:ext uri="{9D8B030D-6E8A-4147-A177-3AD203B41FA5}">
                      <a16:colId xmlns:a16="http://schemas.microsoft.com/office/drawing/2014/main" val="3248611826"/>
                    </a:ext>
                  </a:extLst>
                </a:gridCol>
                <a:gridCol w="1560173">
                  <a:extLst>
                    <a:ext uri="{9D8B030D-6E8A-4147-A177-3AD203B41FA5}">
                      <a16:colId xmlns:a16="http://schemas.microsoft.com/office/drawing/2014/main" val="140728763"/>
                    </a:ext>
                  </a:extLst>
                </a:gridCol>
                <a:gridCol w="1560173">
                  <a:extLst>
                    <a:ext uri="{9D8B030D-6E8A-4147-A177-3AD203B41FA5}">
                      <a16:colId xmlns:a16="http://schemas.microsoft.com/office/drawing/2014/main" val="2193070431"/>
                    </a:ext>
                  </a:extLst>
                </a:gridCol>
                <a:gridCol w="1560173">
                  <a:extLst>
                    <a:ext uri="{9D8B030D-6E8A-4147-A177-3AD203B41FA5}">
                      <a16:colId xmlns:a16="http://schemas.microsoft.com/office/drawing/2014/main" val="884981943"/>
                    </a:ext>
                  </a:extLst>
                </a:gridCol>
                <a:gridCol w="1560173">
                  <a:extLst>
                    <a:ext uri="{9D8B030D-6E8A-4147-A177-3AD203B41FA5}">
                      <a16:colId xmlns:a16="http://schemas.microsoft.com/office/drawing/2014/main" val="2781968061"/>
                    </a:ext>
                  </a:extLst>
                </a:gridCol>
              </a:tblGrid>
              <a:tr h="378042">
                <a:tc>
                  <a:txBody>
                    <a:bodyPr vert="horz" wrap="square"/>
                    <a:lstStyle/>
                    <a:p>
                      <a:r>
                        <a:rPr lang="zh-TW" altLang="en-US" smtClean="0"/>
                        <a:t>物理性</a:t>
                      </a:r>
                      <a:r>
                        <a:rPr lang="zh-TW" altLang="en-US" sz="1800" kern="1200" smtClean="0"/>
                        <a:t>控制</a:t>
                      </a:r>
                      <a:endParaRPr lang="zh-TW" altLang="en-US"/>
                    </a:p>
                  </a:txBody>
                  <a:tcPr/>
                </a:tc>
                <a:tc>
                  <a:txBody>
                    <a:bodyPr vert="horz" wrap="square"/>
                    <a:lstStyle/>
                    <a:p>
                      <a:pPr algn="ctr"/>
                      <a:r>
                        <a:rPr lang="zh-TW" altLang="en-US" smtClean="0"/>
                        <a:t>預防</a:t>
                      </a:r>
                      <a:endParaRPr lang="zh-TW" altLang="en-US"/>
                    </a:p>
                  </a:txBody>
                  <a:tcPr/>
                </a:tc>
                <a:tc>
                  <a:txBody>
                    <a:bodyPr vert="horz" wrap="square"/>
                    <a:lstStyle/>
                    <a:p>
                      <a:pPr algn="ctr"/>
                      <a:r>
                        <a:rPr lang="zh-TW" altLang="en-US" smtClean="0"/>
                        <a:t>檢測</a:t>
                      </a:r>
                      <a:endParaRPr lang="zh-TW" altLang="en-US"/>
                    </a:p>
                  </a:txBody>
                  <a:tcPr/>
                </a:tc>
                <a:tc>
                  <a:txBody>
                    <a:bodyPr vert="horz" wrap="square"/>
                    <a:lstStyle/>
                    <a:p>
                      <a:pPr algn="ctr"/>
                      <a:r>
                        <a:rPr lang="zh-TW" altLang="en-US" smtClean="0"/>
                        <a:t>糾正</a:t>
                      </a:r>
                      <a:endParaRPr lang="zh-TW" altLang="en-US"/>
                    </a:p>
                  </a:txBody>
                  <a:tcPr/>
                </a:tc>
                <a:tc>
                  <a:txBody>
                    <a:bodyPr vert="horz" wrap="square"/>
                    <a:lstStyle/>
                    <a:p>
                      <a:pPr algn="ctr"/>
                      <a:r>
                        <a:rPr lang="zh-TW" altLang="en-US" smtClean="0"/>
                        <a:t>威嚇</a:t>
                      </a:r>
                      <a:endParaRPr lang="zh-TW" altLang="en-US"/>
                    </a:p>
                  </a:txBody>
                  <a:tcPr/>
                </a:tc>
                <a:tc>
                  <a:txBody>
                    <a:bodyPr vert="horz" wrap="square"/>
                    <a:lstStyle/>
                    <a:p>
                      <a:pPr algn="ctr"/>
                      <a:r>
                        <a:rPr lang="zh-TW" altLang="en-US" smtClean="0"/>
                        <a:t>恢復</a:t>
                      </a:r>
                      <a:endParaRPr lang="zh-TW" altLang="en-US"/>
                    </a:p>
                  </a:txBody>
                  <a:tcPr/>
                </a:tc>
                <a:extLst>
                  <a:ext uri="{0D108BD9-81ED-4DB2-BD59-A6C34878D82A}">
                    <a16:rowId xmlns:a16="http://schemas.microsoft.com/office/drawing/2014/main" val="3915281478"/>
                  </a:ext>
                </a:extLst>
              </a:tr>
              <a:tr h="378042">
                <a:tc>
                  <a:txBody>
                    <a:bodyPr vert="horz" wrap="square"/>
                    <a:lstStyle/>
                    <a:p>
                      <a:r>
                        <a:rPr lang="zh-TW" altLang="en-US" smtClean="0"/>
                        <a:t>圍牆</a:t>
                      </a: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extLst>
                  <a:ext uri="{0D108BD9-81ED-4DB2-BD59-A6C34878D82A}">
                    <a16:rowId xmlns:a16="http://schemas.microsoft.com/office/drawing/2014/main" val="520697252"/>
                  </a:ext>
                </a:extLst>
              </a:tr>
              <a:tr h="378042">
                <a:tc>
                  <a:txBody>
                    <a:bodyPr vert="horz" wrap="square"/>
                    <a:lstStyle/>
                    <a:p>
                      <a:r>
                        <a:rPr lang="zh-TW" altLang="en-US" smtClean="0"/>
                        <a:t>警衛</a:t>
                      </a: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extLst>
                  <a:ext uri="{0D108BD9-81ED-4DB2-BD59-A6C34878D82A}">
                    <a16:rowId xmlns:a16="http://schemas.microsoft.com/office/drawing/2014/main" val="1299108039"/>
                  </a:ext>
                </a:extLst>
              </a:tr>
              <a:tr h="378042">
                <a:tc>
                  <a:txBody>
                    <a:bodyPr vert="horz" wrap="square"/>
                    <a:lstStyle/>
                    <a:p>
                      <a:r>
                        <a:rPr lang="zh-TW" altLang="en-US" smtClean="0"/>
                        <a:t>照明</a:t>
                      </a: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extLst>
                  <a:ext uri="{0D108BD9-81ED-4DB2-BD59-A6C34878D82A}">
                    <a16:rowId xmlns:a16="http://schemas.microsoft.com/office/drawing/2014/main" val="2578596274"/>
                  </a:ext>
                </a:extLst>
              </a:tr>
              <a:tr h="378042">
                <a:tc>
                  <a:txBody>
                    <a:bodyPr vert="horz" wrap="square"/>
                    <a:lstStyle/>
                    <a:p>
                      <a:r>
                        <a:rPr lang="zh-TW" altLang="en-US" smtClean="0"/>
                        <a:t>監視器</a:t>
                      </a:r>
                      <a:endParaRPr lang="zh-TW" altLang="en-US"/>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extLst>
                  <a:ext uri="{0D108BD9-81ED-4DB2-BD59-A6C34878D82A}">
                    <a16:rowId xmlns:a16="http://schemas.microsoft.com/office/drawing/2014/main" val="1250151366"/>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803509087"/>
              </p:ext>
            </p:extLst>
          </p:nvPr>
        </p:nvGraphicFramePr>
        <p:xfrm>
          <a:off x="283594" y="3158970"/>
          <a:ext cx="9361038" cy="1890210"/>
        </p:xfrm>
        <a:graphic>
          <a:graphicData uri="http://schemas.openxmlformats.org/drawingml/2006/table">
            <a:tbl>
              <a:tblPr firstRow="1" bandRow="1">
                <a:tableStyleId>{93296810-A885-4BE3-A3E7-6D5BEEA58F35}</a:tableStyleId>
              </a:tblPr>
              <a:tblGrid>
                <a:gridCol w="1560173">
                  <a:extLst>
                    <a:ext uri="{9D8B030D-6E8A-4147-A177-3AD203B41FA5}">
                      <a16:colId xmlns:a16="http://schemas.microsoft.com/office/drawing/2014/main" val="3205371338"/>
                    </a:ext>
                  </a:extLst>
                </a:gridCol>
                <a:gridCol w="1560173">
                  <a:extLst>
                    <a:ext uri="{9D8B030D-6E8A-4147-A177-3AD203B41FA5}">
                      <a16:colId xmlns:a16="http://schemas.microsoft.com/office/drawing/2014/main" val="3248611826"/>
                    </a:ext>
                  </a:extLst>
                </a:gridCol>
                <a:gridCol w="1560173">
                  <a:extLst>
                    <a:ext uri="{9D8B030D-6E8A-4147-A177-3AD203B41FA5}">
                      <a16:colId xmlns:a16="http://schemas.microsoft.com/office/drawing/2014/main" val="140728763"/>
                    </a:ext>
                  </a:extLst>
                </a:gridCol>
                <a:gridCol w="1560173">
                  <a:extLst>
                    <a:ext uri="{9D8B030D-6E8A-4147-A177-3AD203B41FA5}">
                      <a16:colId xmlns:a16="http://schemas.microsoft.com/office/drawing/2014/main" val="2193070431"/>
                    </a:ext>
                  </a:extLst>
                </a:gridCol>
                <a:gridCol w="1560173">
                  <a:extLst>
                    <a:ext uri="{9D8B030D-6E8A-4147-A177-3AD203B41FA5}">
                      <a16:colId xmlns:a16="http://schemas.microsoft.com/office/drawing/2014/main" val="884981943"/>
                    </a:ext>
                  </a:extLst>
                </a:gridCol>
                <a:gridCol w="1560173">
                  <a:extLst>
                    <a:ext uri="{9D8B030D-6E8A-4147-A177-3AD203B41FA5}">
                      <a16:colId xmlns:a16="http://schemas.microsoft.com/office/drawing/2014/main" val="2781968061"/>
                    </a:ext>
                  </a:extLst>
                </a:gridCol>
              </a:tblGrid>
              <a:tr h="378042">
                <a:tc>
                  <a:txBody>
                    <a:bodyPr vert="horz" wrap="square"/>
                    <a:lstStyle/>
                    <a:p>
                      <a:r>
                        <a:rPr lang="zh-TW" altLang="en-US" smtClean="0"/>
                        <a:t>管理性</a:t>
                      </a:r>
                      <a:r>
                        <a:rPr lang="zh-TW" altLang="en-US" sz="1800" kern="1200" smtClean="0"/>
                        <a:t>控制</a:t>
                      </a:r>
                      <a:endParaRPr lang="zh-TW" altLang="en-US"/>
                    </a:p>
                  </a:txBody>
                  <a:tcPr/>
                </a:tc>
                <a:tc>
                  <a:txBody>
                    <a:bodyPr vert="horz" wrap="square"/>
                    <a:lstStyle/>
                    <a:p>
                      <a:pPr algn="ctr"/>
                      <a:r>
                        <a:rPr lang="zh-TW" altLang="en-US" smtClean="0"/>
                        <a:t>預防</a:t>
                      </a:r>
                      <a:endParaRPr lang="zh-TW" altLang="en-US"/>
                    </a:p>
                  </a:txBody>
                  <a:tcPr/>
                </a:tc>
                <a:tc>
                  <a:txBody>
                    <a:bodyPr vert="horz" wrap="square"/>
                    <a:lstStyle/>
                    <a:p>
                      <a:pPr algn="ctr"/>
                      <a:r>
                        <a:rPr lang="zh-TW" altLang="en-US" smtClean="0"/>
                        <a:t>檢測</a:t>
                      </a:r>
                      <a:endParaRPr lang="zh-TW" altLang="en-US"/>
                    </a:p>
                  </a:txBody>
                  <a:tcPr/>
                </a:tc>
                <a:tc>
                  <a:txBody>
                    <a:bodyPr vert="horz" wrap="square"/>
                    <a:lstStyle/>
                    <a:p>
                      <a:pPr algn="ctr"/>
                      <a:r>
                        <a:rPr lang="zh-TW" altLang="en-US" smtClean="0"/>
                        <a:t>糾正</a:t>
                      </a:r>
                      <a:endParaRPr lang="zh-TW" altLang="en-US"/>
                    </a:p>
                  </a:txBody>
                  <a:tcPr/>
                </a:tc>
                <a:tc>
                  <a:txBody>
                    <a:bodyPr vert="horz" wrap="square"/>
                    <a:lstStyle/>
                    <a:p>
                      <a:pPr algn="ctr"/>
                      <a:r>
                        <a:rPr lang="zh-TW" altLang="en-US" smtClean="0"/>
                        <a:t>威嚇</a:t>
                      </a:r>
                      <a:endParaRPr lang="zh-TW" altLang="en-US"/>
                    </a:p>
                  </a:txBody>
                  <a:tcPr/>
                </a:tc>
                <a:tc>
                  <a:txBody>
                    <a:bodyPr vert="horz" wrap="square"/>
                    <a:lstStyle/>
                    <a:p>
                      <a:pPr algn="ctr"/>
                      <a:r>
                        <a:rPr lang="zh-TW" altLang="en-US" smtClean="0"/>
                        <a:t>恢復</a:t>
                      </a:r>
                      <a:endParaRPr lang="zh-TW" altLang="en-US"/>
                    </a:p>
                  </a:txBody>
                  <a:tcPr/>
                </a:tc>
                <a:extLst>
                  <a:ext uri="{0D108BD9-81ED-4DB2-BD59-A6C34878D82A}">
                    <a16:rowId xmlns:a16="http://schemas.microsoft.com/office/drawing/2014/main" val="3915281478"/>
                  </a:ext>
                </a:extLst>
              </a:tr>
              <a:tr h="378042">
                <a:tc>
                  <a:txBody>
                    <a:bodyPr vert="horz" wrap="square"/>
                    <a:lstStyle/>
                    <a:p>
                      <a:r>
                        <a:rPr lang="zh-TW" altLang="en-US" smtClean="0"/>
                        <a:t>安全策略</a:t>
                      </a: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endParaRPr lang="zh-TW" altLang="en-US" smtClean="0"/>
                    </a:p>
                  </a:txBody>
                  <a:tcPr/>
                </a:tc>
                <a:tc>
                  <a:txBody>
                    <a:bodyPr vert="horz" wrap="square"/>
                    <a:lstStyle/>
                    <a:p>
                      <a:pPr algn="ctr"/>
                      <a:endParaRPr lang="zh-TW" altLang="en-US"/>
                    </a:p>
                  </a:txBody>
                  <a:tcPr/>
                </a:tc>
                <a:extLst>
                  <a:ext uri="{0D108BD9-81ED-4DB2-BD59-A6C34878D82A}">
                    <a16:rowId xmlns:a16="http://schemas.microsoft.com/office/drawing/2014/main" val="520697252"/>
                  </a:ext>
                </a:extLst>
              </a:tr>
              <a:tr h="378042">
                <a:tc>
                  <a:txBody>
                    <a:bodyPr vert="horz" wrap="square"/>
                    <a:lstStyle/>
                    <a:p>
                      <a:r>
                        <a:rPr lang="zh-TW" altLang="en-US" smtClean="0"/>
                        <a:t>職責分離</a:t>
                      </a: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extLst>
                  <a:ext uri="{0D108BD9-81ED-4DB2-BD59-A6C34878D82A}">
                    <a16:rowId xmlns:a16="http://schemas.microsoft.com/office/drawing/2014/main" val="1299108039"/>
                  </a:ext>
                </a:extLst>
              </a:tr>
              <a:tr h="378042">
                <a:tc>
                  <a:txBody>
                    <a:bodyPr vert="horz" wrap="square"/>
                    <a:lstStyle/>
                    <a:p>
                      <a:r>
                        <a:rPr lang="zh-TW" altLang="en-US" smtClean="0"/>
                        <a:t>職責輪替</a:t>
                      </a:r>
                      <a:endParaRPr lang="zh-TW" altLang="en-US"/>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endParaRPr lang="zh-TW" altLang="en-US" smtClean="0"/>
                    </a:p>
                  </a:txBody>
                  <a:tcPr/>
                </a:tc>
                <a:tc>
                  <a:txBody>
                    <a:bodyPr vert="horz" wrap="square"/>
                    <a:lstStyle/>
                    <a:p>
                      <a:pPr algn="ctr"/>
                      <a:endParaRPr lang="zh-TW" altLang="en-US"/>
                    </a:p>
                  </a:txBody>
                  <a:tcPr/>
                </a:tc>
                <a:extLst>
                  <a:ext uri="{0D108BD9-81ED-4DB2-BD59-A6C34878D82A}">
                    <a16:rowId xmlns:a16="http://schemas.microsoft.com/office/drawing/2014/main" val="2578596274"/>
                  </a:ext>
                </a:extLst>
              </a:tr>
              <a:tr h="378042">
                <a:tc>
                  <a:txBody>
                    <a:bodyPr vert="horz" wrap="square"/>
                    <a:lstStyle/>
                    <a:p>
                      <a:r>
                        <a:rPr lang="zh-TW" altLang="en-US" smtClean="0"/>
                        <a:t>監督</a:t>
                      </a:r>
                      <a:endParaRPr lang="zh-TW" altLang="en-US"/>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algn="ctr"/>
                      <a:endParaRPr lang="zh-TW" altLang="en-US"/>
                    </a:p>
                  </a:txBody>
                  <a:tcPr/>
                </a:tc>
                <a:extLst>
                  <a:ext uri="{0D108BD9-81ED-4DB2-BD59-A6C34878D82A}">
                    <a16:rowId xmlns:a16="http://schemas.microsoft.com/office/drawing/2014/main" val="125015136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008862651"/>
              </p:ext>
            </p:extLst>
          </p:nvPr>
        </p:nvGraphicFramePr>
        <p:xfrm>
          <a:off x="272482" y="5049180"/>
          <a:ext cx="9361038" cy="1512168"/>
        </p:xfrm>
        <a:graphic>
          <a:graphicData uri="http://schemas.openxmlformats.org/drawingml/2006/table">
            <a:tbl>
              <a:tblPr firstRow="1" bandRow="1">
                <a:tableStyleId>{93296810-A885-4BE3-A3E7-6D5BEEA58F35}</a:tableStyleId>
              </a:tblPr>
              <a:tblGrid>
                <a:gridCol w="1560173">
                  <a:extLst>
                    <a:ext uri="{9D8B030D-6E8A-4147-A177-3AD203B41FA5}">
                      <a16:colId xmlns:a16="http://schemas.microsoft.com/office/drawing/2014/main" val="3205371338"/>
                    </a:ext>
                  </a:extLst>
                </a:gridCol>
                <a:gridCol w="1560173">
                  <a:extLst>
                    <a:ext uri="{9D8B030D-6E8A-4147-A177-3AD203B41FA5}">
                      <a16:colId xmlns:a16="http://schemas.microsoft.com/office/drawing/2014/main" val="3248611826"/>
                    </a:ext>
                  </a:extLst>
                </a:gridCol>
                <a:gridCol w="1560173">
                  <a:extLst>
                    <a:ext uri="{9D8B030D-6E8A-4147-A177-3AD203B41FA5}">
                      <a16:colId xmlns:a16="http://schemas.microsoft.com/office/drawing/2014/main" val="140728763"/>
                    </a:ext>
                  </a:extLst>
                </a:gridCol>
                <a:gridCol w="1560173">
                  <a:extLst>
                    <a:ext uri="{9D8B030D-6E8A-4147-A177-3AD203B41FA5}">
                      <a16:colId xmlns:a16="http://schemas.microsoft.com/office/drawing/2014/main" val="2193070431"/>
                    </a:ext>
                  </a:extLst>
                </a:gridCol>
                <a:gridCol w="1560173">
                  <a:extLst>
                    <a:ext uri="{9D8B030D-6E8A-4147-A177-3AD203B41FA5}">
                      <a16:colId xmlns:a16="http://schemas.microsoft.com/office/drawing/2014/main" val="884981943"/>
                    </a:ext>
                  </a:extLst>
                </a:gridCol>
                <a:gridCol w="1560173">
                  <a:extLst>
                    <a:ext uri="{9D8B030D-6E8A-4147-A177-3AD203B41FA5}">
                      <a16:colId xmlns:a16="http://schemas.microsoft.com/office/drawing/2014/main" val="2781968061"/>
                    </a:ext>
                  </a:extLst>
                </a:gridCol>
              </a:tblGrid>
              <a:tr h="378042">
                <a:tc>
                  <a:txBody>
                    <a:bodyPr vert="horz" wrap="square"/>
                    <a:lstStyle/>
                    <a:p>
                      <a:r>
                        <a:rPr lang="zh-TW" altLang="en-US" smtClean="0"/>
                        <a:t>技術性</a:t>
                      </a:r>
                      <a:r>
                        <a:rPr lang="zh-TW" altLang="en-US" sz="1800" kern="1200" smtClean="0"/>
                        <a:t>控制</a:t>
                      </a:r>
                      <a:endParaRPr lang="zh-TW" altLang="en-US"/>
                    </a:p>
                  </a:txBody>
                  <a:tcPr/>
                </a:tc>
                <a:tc>
                  <a:txBody>
                    <a:bodyPr vert="horz" wrap="square"/>
                    <a:lstStyle/>
                    <a:p>
                      <a:pPr algn="ctr"/>
                      <a:r>
                        <a:rPr lang="zh-TW" altLang="en-US" smtClean="0"/>
                        <a:t>預防</a:t>
                      </a:r>
                      <a:endParaRPr lang="zh-TW" altLang="en-US"/>
                    </a:p>
                  </a:txBody>
                  <a:tcPr/>
                </a:tc>
                <a:tc>
                  <a:txBody>
                    <a:bodyPr vert="horz" wrap="square"/>
                    <a:lstStyle/>
                    <a:p>
                      <a:pPr algn="ctr"/>
                      <a:r>
                        <a:rPr lang="zh-TW" altLang="en-US" smtClean="0"/>
                        <a:t>檢測</a:t>
                      </a:r>
                      <a:endParaRPr lang="zh-TW" altLang="en-US"/>
                    </a:p>
                  </a:txBody>
                  <a:tcPr/>
                </a:tc>
                <a:tc>
                  <a:txBody>
                    <a:bodyPr vert="horz" wrap="square"/>
                    <a:lstStyle/>
                    <a:p>
                      <a:pPr algn="ctr"/>
                      <a:r>
                        <a:rPr lang="zh-TW" altLang="en-US" smtClean="0"/>
                        <a:t>糾正</a:t>
                      </a:r>
                      <a:endParaRPr lang="zh-TW" altLang="en-US"/>
                    </a:p>
                  </a:txBody>
                  <a:tcPr/>
                </a:tc>
                <a:tc>
                  <a:txBody>
                    <a:bodyPr vert="horz" wrap="square"/>
                    <a:lstStyle/>
                    <a:p>
                      <a:pPr algn="ctr"/>
                      <a:r>
                        <a:rPr lang="zh-TW" altLang="en-US" smtClean="0"/>
                        <a:t>威嚇</a:t>
                      </a:r>
                      <a:endParaRPr lang="zh-TW" altLang="en-US"/>
                    </a:p>
                  </a:txBody>
                  <a:tcPr/>
                </a:tc>
                <a:tc>
                  <a:txBody>
                    <a:bodyPr vert="horz" wrap="square"/>
                    <a:lstStyle/>
                    <a:p>
                      <a:pPr algn="ctr"/>
                      <a:r>
                        <a:rPr lang="zh-TW" altLang="en-US" smtClean="0"/>
                        <a:t>恢復</a:t>
                      </a:r>
                      <a:endParaRPr lang="zh-TW" altLang="en-US"/>
                    </a:p>
                  </a:txBody>
                  <a:tcPr/>
                </a:tc>
                <a:extLst>
                  <a:ext uri="{0D108BD9-81ED-4DB2-BD59-A6C34878D82A}">
                    <a16:rowId xmlns:a16="http://schemas.microsoft.com/office/drawing/2014/main" val="3915281478"/>
                  </a:ext>
                </a:extLst>
              </a:tr>
              <a:tr h="378042">
                <a:tc>
                  <a:txBody>
                    <a:bodyPr vert="horz" wrap="square"/>
                    <a:lstStyle/>
                    <a:p>
                      <a:r>
                        <a:rPr lang="zh-TW" altLang="en-US" smtClean="0"/>
                        <a:t>訪問控制</a:t>
                      </a:r>
                      <a:r>
                        <a:rPr lang="en-US" altLang="zh-TW" smtClean="0"/>
                        <a:t>ACL</a:t>
                      </a: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endParaRPr lang="zh-TW" altLang="en-US" smtClean="0"/>
                    </a:p>
                  </a:txBody>
                  <a:tcPr/>
                </a:tc>
                <a:tc>
                  <a:txBody>
                    <a:bodyPr vert="horz" wrap="square"/>
                    <a:lstStyle/>
                    <a:p>
                      <a:pPr algn="ctr"/>
                      <a:endParaRPr lang="zh-TW" altLang="en-US"/>
                    </a:p>
                  </a:txBody>
                  <a:tcPr/>
                </a:tc>
                <a:extLst>
                  <a:ext uri="{0D108BD9-81ED-4DB2-BD59-A6C34878D82A}">
                    <a16:rowId xmlns:a16="http://schemas.microsoft.com/office/drawing/2014/main" val="520697252"/>
                  </a:ext>
                </a:extLst>
              </a:tr>
              <a:tr h="378042">
                <a:tc>
                  <a:txBody>
                    <a:bodyPr vert="horz" wrap="square"/>
                    <a:lstStyle/>
                    <a:p>
                      <a:r>
                        <a:rPr lang="zh-TW" altLang="en-US" smtClean="0"/>
                        <a:t>數據映像</a:t>
                      </a: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endParaRPr lang="zh-TW" altLang="en-US" smtClean="0"/>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tc>
                  <a:txBody>
                    <a:bodyPr vert="horz" wrap="square"/>
                    <a:lstStyle/>
                    <a:p>
                      <a:pPr algn="ctr"/>
                      <a:endParaRPr lang="zh-TW" altLang="en-US"/>
                    </a:p>
                  </a:txBody>
                  <a:tcPr/>
                </a:tc>
                <a:tc>
                  <a:txBody>
                    <a:bodyPr vert="horz" wrap="square"/>
                    <a:lstStyle/>
                    <a:p>
                      <a:pPr algn="ctr"/>
                      <a:endParaRPr lang="zh-TW" altLang="en-US"/>
                    </a:p>
                  </a:txBody>
                  <a:tcPr/>
                </a:tc>
                <a:extLst>
                  <a:ext uri="{0D108BD9-81ED-4DB2-BD59-A6C34878D82A}">
                    <a16:rowId xmlns:a16="http://schemas.microsoft.com/office/drawing/2014/main" val="1299108039"/>
                  </a:ext>
                </a:extLst>
              </a:tr>
              <a:tr h="378042">
                <a:tc>
                  <a:txBody>
                    <a:bodyPr vert="horz" wrap="square"/>
                    <a:lstStyle/>
                    <a:p>
                      <a:r>
                        <a:rPr lang="zh-TW" altLang="en-US" smtClean="0"/>
                        <a:t>數據備份</a:t>
                      </a:r>
                      <a:endParaRPr lang="zh-TW" altLang="en-US"/>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endParaRPr lang="zh-TW" altLang="en-US" smtClean="0"/>
                    </a:p>
                  </a:txBody>
                  <a:tcPr/>
                </a:tc>
                <a:tc>
                  <a:txBody>
                    <a:bodyPr vert="horz" wrap="square"/>
                    <a:lstStyle/>
                    <a:p>
                      <a:pPr algn="ctr"/>
                      <a:endParaRPr lang="zh-TW" altLang="en-US"/>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endParaRPr lang="zh-TW" altLang="en-US" smtClean="0"/>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t>●</a:t>
                      </a:r>
                    </a:p>
                  </a:txBody>
                  <a:tcPr/>
                </a:tc>
                <a:extLst>
                  <a:ext uri="{0D108BD9-81ED-4DB2-BD59-A6C34878D82A}">
                    <a16:rowId xmlns:a16="http://schemas.microsoft.com/office/drawing/2014/main" val="2578596274"/>
                  </a:ext>
                </a:extLst>
              </a:tr>
            </a:tbl>
          </a:graphicData>
        </a:graphic>
      </p:graphicFrame>
      <p:sp>
        <p:nvSpPr>
          <p:cNvPr id="8" name="文字方塊 7"/>
          <p:cNvSpPr txBox="1"/>
          <p:nvPr/>
        </p:nvSpPr>
        <p:spPr>
          <a:xfrm>
            <a:off x="3181749" y="6488668"/>
            <a:ext cx="3564727" cy="369332"/>
          </a:xfrm>
          <a:prstGeom prst="rect">
            <a:avLst/>
          </a:prstGeom>
          <a:noFill/>
        </p:spPr>
        <p:txBody>
          <a:bodyPr wrap="square" rtlCol="0">
            <a:spAutoFit/>
          </a:bodyPr>
          <a:lstStyle/>
          <a:p>
            <a:r>
              <a:rPr lang="zh-TW" altLang="en-US" sz="1800" smtClean="0"/>
              <a:t>表</a:t>
            </a:r>
            <a:r>
              <a:rPr lang="en-US" altLang="zh-TW" sz="1800" smtClean="0"/>
              <a:t>-ISO</a:t>
            </a:r>
            <a:r>
              <a:rPr lang="zh-TW" altLang="en-US" sz="1800"/>
              <a:t>安全控制類別與功能範例</a:t>
            </a:r>
          </a:p>
        </p:txBody>
      </p:sp>
    </p:spTree>
    <p:extLst>
      <p:ext uri="{BB962C8B-B14F-4D97-AF65-F5344CB8AC3E}">
        <p14:creationId xmlns:p14="http://schemas.microsoft.com/office/powerpoint/2010/main" val="3658474726"/>
      </p:ext>
    </p:extLst>
  </p:cSld>
  <p:clrMapOvr>
    <a:masterClrMapping/>
  </p:clrMapOvr>
  <p:transition/>
  <p:timing/>
</p:sld>
</file>

<file path=ppt/slides/slide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MasterPhAnim="0">
  <p:cSld>
    <p:spTree>
      <p:nvGrpSpPr>
        <p:cNvPr id="1" name=""/>
        <p:cNvGrpSpPr/>
        <p:nvPr/>
      </p:nvGrpSpPr>
      <p:grpSpPr>
        <a:xfrm>
          <a:off x="0" y="0"/>
          <a:ext cx="0" cy="0"/>
        </a:xfrm>
      </p:grpSpPr>
      <p:sp>
        <p:nvSpPr>
          <p:cNvPr id="111618" name="Rectangle 2"/>
          <p:cNvSpPr>
            <a:spLocks noGrp="1" noChangeArrowheads="1"/>
          </p:cNvSpPr>
          <p:nvPr>
            <p:ph type="title"/>
          </p:nvPr>
        </p:nvSpPr>
        <p:spPr>
          <a:xfrm>
            <a:off x="849313" y="0"/>
            <a:ext cx="8229600" cy="1138238"/>
          </a:xfrm>
        </p:spPr>
        <p:txBody>
          <a:bodyPr/>
          <a:lstStyle/>
          <a:p>
            <a:pPr eaLnBrk="1" hangingPunct="1"/>
            <a:r>
              <a:rPr lang="zh-TW" altLang="en-US"/>
              <a:t>補償性控制措施</a:t>
            </a:r>
            <a:endParaRPr lang="zh-TW" altLang="en-US" smtClean="0"/>
          </a:p>
        </p:txBody>
      </p:sp>
      <p:sp>
        <p:nvSpPr>
          <p:cNvPr id="10244" name="Rectangle 3"/>
          <p:cNvSpPr>
            <a:spLocks noGrp="1" noChangeArrowheads="1"/>
          </p:cNvSpPr>
          <p:nvPr>
            <p:ph type="body" idx="1"/>
          </p:nvPr>
        </p:nvSpPr>
        <p:spPr>
          <a:xfrm>
            <a:off x="272480" y="1268412"/>
            <a:ext cx="9361040" cy="4824883"/>
          </a:xfrm>
        </p:spPr>
        <p:txBody>
          <a:bodyPr/>
          <a:lstStyle/>
          <a:p>
            <a:pPr marL="820738" lvl="1" indent="-420688" algn="just">
              <a:defRPr/>
            </a:pPr>
            <a:r>
              <a:rPr lang="zh-TW" altLang="en-US" sz="2800" kern="1200" smtClean="0"/>
              <a:t>其中一個較特殊為補償性</a:t>
            </a:r>
            <a:r>
              <a:rPr lang="zh-TW" altLang="en-US" sz="2800" kern="1200"/>
              <a:t>控制</a:t>
            </a:r>
            <a:r>
              <a:rPr lang="zh-TW" altLang="en-US" sz="2800" kern="1200" smtClean="0"/>
              <a:t>措施，舉例</a:t>
            </a:r>
            <a:r>
              <a:rPr lang="en-US" altLang="zh-TW" sz="2800" kern="1200" smtClean="0"/>
              <a:t>:</a:t>
            </a:r>
            <a:r>
              <a:rPr lang="zh-TW" altLang="en-US" sz="2800" kern="1200" smtClean="0"/>
              <a:t>某公司想實施強大的物理安全防護手段，安全專家建議雇用警衛人員，但核算了雇用警衛的成本後，該公司採取了替代</a:t>
            </a:r>
            <a:r>
              <a:rPr lang="en-US" altLang="zh-TW" sz="2800" kern="1200"/>
              <a:t>(</a:t>
            </a:r>
            <a:r>
              <a:rPr lang="zh-TW" altLang="en-US" sz="2800" kern="1200"/>
              <a:t>補償性</a:t>
            </a:r>
            <a:r>
              <a:rPr lang="en-US" altLang="zh-TW" sz="2800" kern="1200" smtClean="0"/>
              <a:t>)</a:t>
            </a:r>
            <a:r>
              <a:rPr lang="zh-TW" altLang="en-US" sz="2800" kern="1200" smtClean="0"/>
              <a:t>方案，類似於警衛的門禁系統，而成本相對於容易承受。能提供類似原控制措施的功能，但需要低成本或滿足特定業務需求的情況下不得不使用的安全控制措施。</a:t>
            </a:r>
            <a:endParaRPr lang="en-US" altLang="zh-TW" sz="2800" kern="1200" smtClean="0"/>
          </a:p>
        </p:txBody>
      </p:sp>
    </p:spTree>
    <p:extLst>
      <p:ext uri="{BB962C8B-B14F-4D97-AF65-F5344CB8AC3E}">
        <p14:creationId xmlns:p14="http://schemas.microsoft.com/office/powerpoint/2010/main" val="1563208612"/>
      </p:ext>
    </p:extLst>
  </p:cSld>
  <p:clrMapOvr>
    <a:masterClrMapping/>
  </p:clrMapOvr>
  <p:transition/>
  <p:timing/>
</p:sld>
</file>

<file path=ppt/slides/slide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投影片編號版面配置區 3"/>
          <p:cNvSpPr>
            <a:spLocks noGrp="1"/>
          </p:cNvSpPr>
          <p:nvPr>
            <p:ph type="sldNum" sz="quarter" idx="10"/>
          </p:nvPr>
        </p:nvSpPr>
        <p:spPr/>
        <p:txBody>
          <a:bodyPr/>
          <a:lstStyle/>
          <a:p>
            <a:fld id="{1D79D9C9-1E4F-4E91-BD47-8FAAE515FF0F}" type="slidenum">
              <a:rPr lang="en-US" altLang="zh-TW" smtClean="0"/>
              <a:t>28</a:t>
            </a:fld>
            <a:endParaRPr lang="en-US" altLang="zh-TW"/>
          </a:p>
        </p:txBody>
      </p:sp>
      <p:sp>
        <p:nvSpPr>
          <p:cNvPr id="7" name="Rectangle 2"/>
          <p:cNvSpPr txBox="1">
            <a:spLocks noChangeArrowheads="1"/>
          </p:cNvSpPr>
          <p:nvPr/>
        </p:nvSpPr>
        <p:spPr bwMode="auto">
          <a:xfrm>
            <a:off x="820738" y="2708275"/>
            <a:ext cx="84201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000" b="0">
                <a:solidFill>
                  <a:schemeClr val="tx2"/>
                </a:solidFill>
                <a:latin typeface="標楷體" panose="03000509000000000000" pitchFamily="65" charset="-120"/>
                <a:ea typeface="標楷體" pitchFamily="65" charset="-120"/>
                <a:cs typeface="+mj-cs"/>
              </a:defRPr>
            </a:lvl1pPr>
            <a:lvl2pPr algn="ctr" rtl="0" fontAlgn="base">
              <a:spcBef>
                <a:spcPct val="0"/>
              </a:spcBef>
              <a:spcAft>
                <a:spcPct val="0"/>
              </a:spcAft>
              <a:defRPr kumimoji="1" sz="4400">
                <a:solidFill>
                  <a:schemeClr val="tx2"/>
                </a:solidFill>
                <a:latin typeface="Arial"/>
                <a:ea typeface="標楷體" pitchFamily="65" charset="-120"/>
              </a:defRPr>
            </a:lvl2pPr>
            <a:lvl3pPr algn="ctr" rtl="0" fontAlgn="base">
              <a:spcBef>
                <a:spcPct val="0"/>
              </a:spcBef>
              <a:spcAft>
                <a:spcPct val="0"/>
              </a:spcAft>
              <a:defRPr kumimoji="1" sz="4400">
                <a:solidFill>
                  <a:schemeClr val="tx2"/>
                </a:solidFill>
                <a:latin typeface="Arial"/>
                <a:ea typeface="標楷體" pitchFamily="65" charset="-120"/>
              </a:defRPr>
            </a:lvl3pPr>
            <a:lvl4pPr algn="ctr" rtl="0" fontAlgn="base">
              <a:spcBef>
                <a:spcPct val="0"/>
              </a:spcBef>
              <a:spcAft>
                <a:spcPct val="0"/>
              </a:spcAft>
              <a:defRPr kumimoji="1" sz="4400">
                <a:solidFill>
                  <a:schemeClr val="tx2"/>
                </a:solidFill>
                <a:latin typeface="Arial"/>
                <a:ea typeface="標楷體" pitchFamily="65" charset="-120"/>
              </a:defRPr>
            </a:lvl4pPr>
            <a:lvl5pPr algn="ctr" rtl="0" fontAlgn="base">
              <a:spcBef>
                <a:spcPct val="0"/>
              </a:spcBef>
              <a:spcAft>
                <a:spcPct val="0"/>
              </a:spcAft>
              <a:defRPr kumimoji="1" sz="4400">
                <a:solidFill>
                  <a:schemeClr val="tx2"/>
                </a:solidFill>
                <a:latin typeface="Arial"/>
                <a:ea typeface="標楷體" pitchFamily="65" charset="-120"/>
              </a:defRPr>
            </a:lvl5pPr>
            <a:lvl6pPr marL="457200" algn="ctr" rtl="0" fontAlgn="base">
              <a:spcBef>
                <a:spcPct val="0"/>
              </a:spcBef>
              <a:spcAft>
                <a:spcPct val="0"/>
              </a:spcAft>
              <a:defRPr kumimoji="1" sz="4400">
                <a:solidFill>
                  <a:schemeClr val="tx2"/>
                </a:solidFill>
                <a:latin typeface="Arial"/>
                <a:ea typeface="標楷體" pitchFamily="65" charset="-120"/>
              </a:defRPr>
            </a:lvl6pPr>
            <a:lvl7pPr marL="914400" algn="ctr" rtl="0" fontAlgn="base">
              <a:spcBef>
                <a:spcPct val="0"/>
              </a:spcBef>
              <a:spcAft>
                <a:spcPct val="0"/>
              </a:spcAft>
              <a:defRPr kumimoji="1" sz="4400">
                <a:solidFill>
                  <a:schemeClr val="tx2"/>
                </a:solidFill>
                <a:latin typeface="Arial"/>
                <a:ea typeface="標楷體" pitchFamily="65" charset="-120"/>
              </a:defRPr>
            </a:lvl7pPr>
            <a:lvl8pPr marL="1371600" algn="ctr" rtl="0" fontAlgn="base">
              <a:spcBef>
                <a:spcPct val="0"/>
              </a:spcBef>
              <a:spcAft>
                <a:spcPct val="0"/>
              </a:spcAft>
              <a:defRPr kumimoji="1" sz="4400">
                <a:solidFill>
                  <a:schemeClr val="tx2"/>
                </a:solidFill>
                <a:latin typeface="Arial"/>
                <a:ea typeface="標楷體" pitchFamily="65" charset="-120"/>
              </a:defRPr>
            </a:lvl8pPr>
            <a:lvl9pPr marL="1828800" algn="ctr" rtl="0" fontAlgn="base">
              <a:spcBef>
                <a:spcPct val="0"/>
              </a:spcBef>
              <a:spcAft>
                <a:spcPct val="0"/>
              </a:spcAft>
              <a:defRPr kumimoji="1" sz="4400">
                <a:solidFill>
                  <a:schemeClr val="tx2"/>
                </a:solidFill>
                <a:latin typeface="Arial"/>
                <a:ea typeface="標楷體" pitchFamily="65" charset="-120"/>
              </a:defRPr>
            </a:lvl9pPr>
          </a:lstStyle>
          <a:p>
            <a:r>
              <a:rPr lang="zh-TW" altLang="en-US" b="1" kern="0" smtClean="0">
                <a:latin typeface="+mn-ea"/>
                <a:ea typeface="+mn-ea"/>
              </a:rPr>
              <a:t>資訊安全框架</a:t>
            </a:r>
            <a:endParaRPr lang="zh-TW" altLang="en-US" b="1" kern="0">
              <a:latin typeface="+mn-ea"/>
              <a:ea typeface="+mn-ea"/>
            </a:endParaRPr>
          </a:p>
        </p:txBody>
      </p:sp>
    </p:spTree>
    <p:extLst>
      <p:ext uri="{BB962C8B-B14F-4D97-AF65-F5344CB8AC3E}">
        <p14:creationId xmlns:p14="http://schemas.microsoft.com/office/powerpoint/2010/main" val="4002793226"/>
      </p:ext>
    </p:extLst>
  </p:cSld>
  <p:clrMapOvr>
    <a:masterClrMapping/>
  </p:clrMapOvr>
  <p:transition/>
  <p:timing/>
</p:sld>
</file>

<file path=ppt/slides/slide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標題 1"/>
          <p:cNvSpPr>
            <a:spLocks noGrp="1"/>
          </p:cNvSpPr>
          <p:nvPr>
            <p:ph type="title"/>
          </p:nvPr>
        </p:nvSpPr>
        <p:spPr/>
        <p:txBody>
          <a:bodyPr/>
          <a:lstStyle/>
          <a:p>
            <a:r>
              <a:rPr lang="en-US" altLang="zh-TW"/>
              <a:t>ISO/IEC</a:t>
            </a:r>
            <a:endParaRPr lang="zh-TW" altLang="en-US" smtClean="0"/>
          </a:p>
        </p:txBody>
      </p:sp>
      <p:sp>
        <p:nvSpPr>
          <p:cNvPr id="22531" name="內容版面配置區 2"/>
          <p:cNvSpPr>
            <a:spLocks noGrp="1"/>
          </p:cNvSpPr>
          <p:nvPr>
            <p:ph idx="1"/>
          </p:nvPr>
        </p:nvSpPr>
        <p:spPr>
          <a:xfrm>
            <a:off x="920750" y="1268413"/>
            <a:ext cx="8229600" cy="4525962"/>
          </a:xfrm>
        </p:spPr>
        <p:txBody>
          <a:bodyPr/>
          <a:lstStyle/>
          <a:p>
            <a:r>
              <a:rPr lang="en-US" altLang="zh-TW" sz="2800" smtClean="0">
                <a:latin typeface="標楷體" panose="03000509000000000000" pitchFamily="65" charset="-120"/>
                <a:ea typeface="標楷體" pitchFamily="65" charset="-120"/>
              </a:rPr>
              <a:t>ISO/IEC</a:t>
            </a:r>
            <a:r>
              <a:rPr lang="zh-TW" altLang="en-US" sz="2800" smtClean="0">
                <a:latin typeface="標楷體" panose="03000509000000000000" pitchFamily="65" charset="-120"/>
                <a:ea typeface="標楷體" pitchFamily="65" charset="-120"/>
              </a:rPr>
              <a:t> </a:t>
            </a:r>
            <a:r>
              <a:rPr lang="en-US" altLang="zh-TW" sz="2800" smtClean="0">
                <a:latin typeface="標楷體" panose="03000509000000000000" pitchFamily="65" charset="-120"/>
                <a:ea typeface="標楷體" pitchFamily="65" charset="-120"/>
              </a:rPr>
              <a:t>27000</a:t>
            </a:r>
            <a:r>
              <a:rPr lang="zh-TW" altLang="en-US" sz="2800" smtClean="0">
                <a:latin typeface="標楷體" panose="03000509000000000000" pitchFamily="65" charset="-120"/>
                <a:ea typeface="標楷體" pitchFamily="65" charset="-120"/>
              </a:rPr>
              <a:t>系列由國際標準化組織</a:t>
            </a:r>
            <a:r>
              <a:rPr lang="en-US" altLang="zh-TW" sz="2800" smtClean="0">
                <a:latin typeface="標楷體" panose="03000509000000000000" pitchFamily="65" charset="-120"/>
                <a:ea typeface="標楷體" pitchFamily="65" charset="-120"/>
              </a:rPr>
              <a:t>(ISO)</a:t>
            </a:r>
            <a:r>
              <a:rPr lang="zh-TW" altLang="en-US" sz="2800" smtClean="0">
                <a:latin typeface="標楷體" panose="03000509000000000000" pitchFamily="65" charset="-120"/>
                <a:ea typeface="標楷體" pitchFamily="65" charset="-120"/>
              </a:rPr>
              <a:t>和國際電工委員會</a:t>
            </a:r>
            <a:r>
              <a:rPr lang="en-US" altLang="zh-TW" sz="2800" smtClean="0">
                <a:latin typeface="標楷體" panose="03000509000000000000" pitchFamily="65" charset="-120"/>
                <a:ea typeface="標楷體" pitchFamily="65" charset="-120"/>
              </a:rPr>
              <a:t>(IEC)</a:t>
            </a:r>
            <a:r>
              <a:rPr lang="zh-TW" altLang="en-US" sz="2800" smtClean="0">
                <a:latin typeface="標楷體" panose="03000509000000000000" pitchFamily="65" charset="-120"/>
                <a:ea typeface="標楷體" pitchFamily="65" charset="-120"/>
              </a:rPr>
              <a:t>所聯合開發，主目的在闡述如何維護資訊安全管理系統</a:t>
            </a:r>
            <a:r>
              <a:rPr lang="en-US" altLang="zh-TW" sz="2800" smtClean="0">
                <a:latin typeface="標楷體" panose="03000509000000000000" pitchFamily="65" charset="-120"/>
                <a:ea typeface="標楷體" pitchFamily="65" charset="-120"/>
              </a:rPr>
              <a:t>(ISMS)</a:t>
            </a:r>
            <a:r>
              <a:rPr lang="zh-TW" altLang="en-US" sz="2800" smtClean="0">
                <a:latin typeface="標楷體" panose="03000509000000000000" pitchFamily="65" charset="-120"/>
                <a:ea typeface="標楷體" pitchFamily="65" charset="-120"/>
              </a:rPr>
              <a:t>。</a:t>
            </a:r>
            <a:endParaRPr lang="en-US" altLang="zh-TW" sz="2800">
              <a:latin typeface="標楷體" pitchFamily="65" charset="-120"/>
              <a:ea typeface="標楷體" panose="03000509000000000000" pitchFamily="65" charset="-120"/>
            </a:endParaRPr>
          </a:p>
          <a:p>
            <a:r>
              <a:rPr lang="zh-TW" altLang="en-US" sz="2800" smtClean="0">
                <a:latin typeface="標楷體" panose="03000509000000000000" pitchFamily="65" charset="-120"/>
                <a:ea typeface="標楷體" pitchFamily="65" charset="-120"/>
              </a:rPr>
              <a:t>本</a:t>
            </a:r>
            <a:r>
              <a:rPr lang="zh-TW" altLang="en-US" sz="2800">
                <a:latin typeface="標楷體" panose="03000509000000000000" pitchFamily="65" charset="-120"/>
                <a:ea typeface="標楷體" pitchFamily="65" charset="-120"/>
              </a:rPr>
              <a:t>標準適用於包含驗證機構的內部與外部團體，藉以評鑑組織達成自身資訊安全要求的能力</a:t>
            </a:r>
            <a:r>
              <a:rPr lang="zh-TW" altLang="en-US" sz="2800" smtClean="0">
                <a:latin typeface="標楷體" panose="03000509000000000000" pitchFamily="65" charset="-120"/>
                <a:ea typeface="標楷體" pitchFamily="65" charset="-120"/>
              </a:rPr>
              <a:t>。</a:t>
            </a:r>
            <a:endParaRPr lang="en-US" altLang="zh-TW" sz="2800">
              <a:latin typeface="標楷體" panose="03000509000000000000" pitchFamily="65" charset="-120"/>
              <a:ea typeface="標楷體" pitchFamily="65" charset="-120"/>
            </a:endParaRPr>
          </a:p>
        </p:txBody>
      </p:sp>
      <p:sp>
        <p:nvSpPr>
          <p:cNvPr id="22532" name="投影片編號版面配置區 3"/>
          <p:cNvSpPr>
            <a:spLocks noGrp="1"/>
          </p:cNvSpPr>
          <p:nvPr>
            <p:ph type="sldNum" sz="quarter" idx="4294967295"/>
          </p:nvPr>
        </p:nvSpPr>
        <p:spPr>
          <a:noFill/>
        </p:spPr>
        <p:txBody>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a:spcBef>
                <a:spcPct val="0"/>
              </a:spcBef>
              <a:buFontTx/>
              <a:buNone/>
            </a:pPr>
            <a:fld id="{BC5FF6E9-5883-4A02-8435-4CBA3EE66E6D}" type="slidenum">
              <a:rPr lang="en-US" altLang="zh-TW" sz="1400"/>
              <a:pPr>
                <a:spcBef>
                  <a:spcPct val="0"/>
                </a:spcBef>
                <a:buFontTx/>
                <a:buNone/>
              </a:pPr>
              <a:t>29</a:t>
            </a:fld>
            <a:endParaRPr lang="en-US" altLang="zh-TW" sz="1400"/>
          </a:p>
        </p:txBody>
      </p:sp>
      <p:graphicFrame>
        <p:nvGraphicFramePr>
          <p:cNvPr id="2" name="表格 1"/>
          <p:cNvGraphicFramePr>
            <a:graphicFrameLocks noGrp="1"/>
          </p:cNvGraphicFramePr>
          <p:nvPr>
            <p:extLst>
              <p:ext uri="{D42A27DB-BD31-4B8C-83A1-F6EECF244321}">
                <p14:modId xmlns:p14="http://schemas.microsoft.com/office/powerpoint/2010/main" val="4163820748"/>
              </p:ext>
            </p:extLst>
          </p:nvPr>
        </p:nvGraphicFramePr>
        <p:xfrm>
          <a:off x="1136576" y="3717032"/>
          <a:ext cx="7920879" cy="2595880"/>
        </p:xfrm>
        <a:graphic>
          <a:graphicData uri="http://schemas.openxmlformats.org/drawingml/2006/table">
            <a:tbl>
              <a:tblPr firstRow="1" bandRow="1">
                <a:tableStyleId>{5C22544A-7EE6-4342-B048-85BDC9FD1C3A}</a:tableStyleId>
              </a:tblPr>
              <a:tblGrid>
                <a:gridCol w="2640293">
                  <a:extLst>
                    <a:ext uri="{9D8B030D-6E8A-4147-A177-3AD203B41FA5}">
                      <a16:colId xmlns:a16="http://schemas.microsoft.com/office/drawing/2014/main" val="2529823858"/>
                    </a:ext>
                  </a:extLst>
                </a:gridCol>
                <a:gridCol w="3840427">
                  <a:extLst>
                    <a:ext uri="{9D8B030D-6E8A-4147-A177-3AD203B41FA5}">
                      <a16:colId xmlns:a16="http://schemas.microsoft.com/office/drawing/2014/main" val="3038311176"/>
                    </a:ext>
                  </a:extLst>
                </a:gridCol>
                <a:gridCol w="1440159">
                  <a:extLst>
                    <a:ext uri="{9D8B030D-6E8A-4147-A177-3AD203B41FA5}">
                      <a16:colId xmlns:a16="http://schemas.microsoft.com/office/drawing/2014/main" val="4189068300"/>
                    </a:ext>
                  </a:extLst>
                </a:gridCol>
              </a:tblGrid>
              <a:tr h="370840">
                <a:tc>
                  <a:txBody>
                    <a:bodyPr vert="horz" wrap="square"/>
                    <a:lstStyle/>
                    <a:p>
                      <a:pPr algn="ctr"/>
                      <a:r>
                        <a:rPr lang="zh-TW" altLang="en-US" smtClean="0">
                          <a:solidFill>
                            <a:schemeClr val="tx1"/>
                          </a:solidFill>
                        </a:rPr>
                        <a:t>代號</a:t>
                      </a:r>
                      <a:endParaRPr lang="zh-TW" altLang="en-US">
                        <a:solidFill>
                          <a:schemeClr val="tx1"/>
                        </a:solidFill>
                      </a:endParaRPr>
                    </a:p>
                  </a:txBody>
                  <a:tcPr/>
                </a:tc>
                <a:tc>
                  <a:txBody>
                    <a:bodyPr vert="horz" wrap="square"/>
                    <a:lstStyle/>
                    <a:p>
                      <a:pPr marL="0" marR="0" lvl="0" indent="0" algn="ctr" defTabSz="914400" rtl="0" eaLnBrk="1" fontAlgn="auto" latinLnBrk="0" hangingPunct="1">
                        <a:lnSpc>
                          <a:spcPct val="100000"/>
                        </a:lnSpc>
                        <a:spcBef>
                          <a:spcPct val="0"/>
                        </a:spcBef>
                        <a:spcAft>
                          <a:spcPct val="0"/>
                        </a:spcAft>
                        <a:buClrTx/>
                        <a:buSzTx/>
                        <a:buFontTx/>
                        <a:buNone/>
                        <a:defRPr/>
                      </a:pPr>
                      <a:r>
                        <a:rPr lang="zh-TW" altLang="en-US" smtClean="0">
                          <a:solidFill>
                            <a:schemeClr val="tx1"/>
                          </a:solidFill>
                        </a:rPr>
                        <a:t>名稱</a:t>
                      </a:r>
                    </a:p>
                  </a:txBody>
                  <a:tcPr/>
                </a:tc>
                <a:tc>
                  <a:txBody>
                    <a:bodyPr vert="horz" wrap="square"/>
                    <a:lstStyle/>
                    <a:p>
                      <a:pPr algn="ctr"/>
                      <a:endParaRPr lang="zh-TW" altLang="en-US"/>
                    </a:p>
                  </a:txBody>
                  <a:tcPr/>
                </a:tc>
                <a:extLst>
                  <a:ext uri="{0D108BD9-81ED-4DB2-BD59-A6C34878D82A}">
                    <a16:rowId xmlns:a16="http://schemas.microsoft.com/office/drawing/2014/main" val="1056510938"/>
                  </a:ext>
                </a:extLst>
              </a:tr>
              <a:tr h="370840">
                <a:tc>
                  <a:txBody>
                    <a:bodyPr vert="horz" wrap="square"/>
                    <a:lstStyle/>
                    <a:p>
                      <a:r>
                        <a:rPr lang="en-US" altLang="zh-TW" sz="1800" smtClean="0">
                          <a:latin typeface="標楷體" panose="03000509000000000000" pitchFamily="65" charset="-120"/>
                          <a:ea typeface="標楷體" pitchFamily="65" charset="-120"/>
                        </a:rPr>
                        <a:t>ISO/IEC</a:t>
                      </a:r>
                      <a:r>
                        <a:rPr lang="zh-TW" altLang="en-US" sz="1800" smtClean="0">
                          <a:latin typeface="標楷體" panose="03000509000000000000" pitchFamily="65" charset="-120"/>
                          <a:ea typeface="標楷體" pitchFamily="65" charset="-120"/>
                        </a:rPr>
                        <a:t> </a:t>
                      </a:r>
                      <a:r>
                        <a:rPr lang="en-US" altLang="zh-TW" sz="1800" smtClean="0">
                          <a:latin typeface="標楷體" panose="03000509000000000000" pitchFamily="65" charset="-120"/>
                          <a:ea typeface="標楷體" pitchFamily="65" charset="-120"/>
                        </a:rPr>
                        <a:t>27000</a:t>
                      </a:r>
                      <a:endParaRPr lang="zh-TW" altLang="en-US"/>
                    </a:p>
                  </a:txBody>
                  <a:tcPr/>
                </a:tc>
                <a:tc>
                  <a:txBody>
                    <a:bodyPr vert="horz" wrap="square"/>
                    <a:lstStyle/>
                    <a:p>
                      <a:r>
                        <a:rPr lang="zh-TW" altLang="en-US" smtClean="0"/>
                        <a:t>概述和詞彙</a:t>
                      </a:r>
                      <a:endParaRPr lang="zh-TW" altLang="en-US"/>
                    </a:p>
                  </a:txBody>
                  <a:tcPr/>
                </a:tc>
                <a:tc>
                  <a:txBody>
                    <a:bodyPr vert="horz" wrap="square"/>
                    <a:lstStyle/>
                    <a:p>
                      <a:endParaRPr lang="zh-TW" altLang="en-US"/>
                    </a:p>
                  </a:txBody>
                  <a:tcPr/>
                </a:tc>
                <a:extLst>
                  <a:ext uri="{0D108BD9-81ED-4DB2-BD59-A6C34878D82A}">
                    <a16:rowId xmlns:a16="http://schemas.microsoft.com/office/drawing/2014/main" val="1776691661"/>
                  </a:ext>
                </a:extLst>
              </a:tr>
              <a:tr h="370840">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TW" sz="1800" smtClean="0">
                          <a:latin typeface="標楷體" panose="03000509000000000000" pitchFamily="65" charset="-120"/>
                          <a:ea typeface="標楷體" pitchFamily="65" charset="-120"/>
                        </a:rPr>
                        <a:t>ISO/IEC</a:t>
                      </a:r>
                      <a:r>
                        <a:rPr lang="zh-TW" altLang="en-US" sz="1800" smtClean="0">
                          <a:latin typeface="標楷體" panose="03000509000000000000" pitchFamily="65" charset="-120"/>
                          <a:ea typeface="標楷體" pitchFamily="65" charset="-120"/>
                        </a:rPr>
                        <a:t> </a:t>
                      </a:r>
                      <a:r>
                        <a:rPr lang="en-US" altLang="zh-TW" sz="1800" smtClean="0">
                          <a:latin typeface="標楷體" panose="03000509000000000000" pitchFamily="65" charset="-120"/>
                          <a:ea typeface="標楷體" pitchFamily="65" charset="-120"/>
                        </a:rPr>
                        <a:t>27001</a:t>
                      </a:r>
                      <a:endParaRPr lang="zh-TW" altLang="en-US" smtClean="0"/>
                    </a:p>
                  </a:txBody>
                  <a:tcPr/>
                </a:tc>
                <a:tc>
                  <a:txBody>
                    <a:bodyPr vert="horz" wrap="square"/>
                    <a:lstStyle/>
                    <a:p>
                      <a:r>
                        <a:rPr lang="en-US" altLang="zh-TW" smtClean="0"/>
                        <a:t>ISMS</a:t>
                      </a:r>
                      <a:r>
                        <a:rPr lang="zh-TW" altLang="en-US" smtClean="0"/>
                        <a:t>要求</a:t>
                      </a:r>
                      <a:endParaRPr lang="zh-TW" altLang="en-US"/>
                    </a:p>
                  </a:txBody>
                  <a:tcPr/>
                </a:tc>
                <a:tc>
                  <a:txBody>
                    <a:bodyPr vert="horz" wrap="square"/>
                    <a:lstStyle/>
                    <a:p>
                      <a:endParaRPr lang="zh-TW" altLang="en-US"/>
                    </a:p>
                  </a:txBody>
                  <a:tcPr/>
                </a:tc>
                <a:extLst>
                  <a:ext uri="{0D108BD9-81ED-4DB2-BD59-A6C34878D82A}">
                    <a16:rowId xmlns:a16="http://schemas.microsoft.com/office/drawing/2014/main" val="120407322"/>
                  </a:ext>
                </a:extLst>
              </a:tr>
              <a:tr h="370840">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TW" sz="1800" smtClean="0">
                          <a:latin typeface="標楷體" panose="03000509000000000000" pitchFamily="65" charset="-120"/>
                          <a:ea typeface="標楷體" pitchFamily="65" charset="-120"/>
                        </a:rPr>
                        <a:t>ISO/IEC</a:t>
                      </a:r>
                      <a:r>
                        <a:rPr lang="zh-TW" altLang="en-US" sz="1800" smtClean="0">
                          <a:latin typeface="標楷體" panose="03000509000000000000" pitchFamily="65" charset="-120"/>
                          <a:ea typeface="標楷體" pitchFamily="65" charset="-120"/>
                        </a:rPr>
                        <a:t> </a:t>
                      </a:r>
                      <a:r>
                        <a:rPr lang="en-US" altLang="zh-TW" sz="1800" smtClean="0">
                          <a:latin typeface="標楷體" panose="03000509000000000000" pitchFamily="65" charset="-120"/>
                          <a:ea typeface="標楷體" pitchFamily="65" charset="-120"/>
                        </a:rPr>
                        <a:t>27002</a:t>
                      </a:r>
                      <a:endParaRPr lang="zh-TW" altLang="en-US" smtClean="0"/>
                    </a:p>
                  </a:txBody>
                  <a:tcPr/>
                </a:tc>
                <a:tc>
                  <a:txBody>
                    <a:bodyPr vert="horz" wrap="square"/>
                    <a:lstStyle/>
                    <a:p>
                      <a:r>
                        <a:rPr lang="zh-TW" altLang="en-US" smtClean="0"/>
                        <a:t>資訊安全管理控制實踐指南</a:t>
                      </a:r>
                      <a:endParaRPr lang="zh-TW" altLang="en-US"/>
                    </a:p>
                  </a:txBody>
                  <a:tcPr/>
                </a:tc>
                <a:tc>
                  <a:txBody>
                    <a:bodyPr vert="horz" wrap="square"/>
                    <a:lstStyle/>
                    <a:p>
                      <a:endParaRPr lang="zh-TW" altLang="en-US"/>
                    </a:p>
                  </a:txBody>
                  <a:tcPr/>
                </a:tc>
                <a:extLst>
                  <a:ext uri="{0D108BD9-81ED-4DB2-BD59-A6C34878D82A}">
                    <a16:rowId xmlns:a16="http://schemas.microsoft.com/office/drawing/2014/main" val="3308216928"/>
                  </a:ext>
                </a:extLst>
              </a:tr>
              <a:tr h="370840">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TW" sz="1800" smtClean="0">
                          <a:latin typeface="標楷體" panose="03000509000000000000" pitchFamily="65" charset="-120"/>
                          <a:ea typeface="標楷體" pitchFamily="65" charset="-120"/>
                        </a:rPr>
                        <a:t>ISO/IEC</a:t>
                      </a:r>
                      <a:r>
                        <a:rPr lang="zh-TW" altLang="en-US" sz="1800" smtClean="0">
                          <a:latin typeface="標楷體" panose="03000509000000000000" pitchFamily="65" charset="-120"/>
                          <a:ea typeface="標楷體" pitchFamily="65" charset="-120"/>
                        </a:rPr>
                        <a:t> </a:t>
                      </a:r>
                      <a:r>
                        <a:rPr lang="en-US" altLang="zh-TW" sz="1800" smtClean="0">
                          <a:latin typeface="標楷體" panose="03000509000000000000" pitchFamily="65" charset="-120"/>
                          <a:ea typeface="標楷體" pitchFamily="65" charset="-120"/>
                        </a:rPr>
                        <a:t>27015</a:t>
                      </a:r>
                      <a:endParaRPr lang="zh-TW" altLang="en-US" smtClean="0"/>
                    </a:p>
                  </a:txBody>
                  <a:tcPr/>
                </a:tc>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zh-TW" altLang="en-US" smtClean="0"/>
                        <a:t>金融行業資訊安全管理指南</a:t>
                      </a:r>
                    </a:p>
                  </a:txBody>
                  <a:tcPr/>
                </a:tc>
                <a:tc>
                  <a:txBody>
                    <a:bodyPr vert="horz" wrap="square"/>
                    <a:lstStyle/>
                    <a:p>
                      <a:endParaRPr lang="zh-TW" altLang="en-US"/>
                    </a:p>
                  </a:txBody>
                  <a:tcPr/>
                </a:tc>
                <a:extLst>
                  <a:ext uri="{0D108BD9-81ED-4DB2-BD59-A6C34878D82A}">
                    <a16:rowId xmlns:a16="http://schemas.microsoft.com/office/drawing/2014/main" val="2441762552"/>
                  </a:ext>
                </a:extLst>
              </a:tr>
              <a:tr h="370840">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TW" sz="1800" smtClean="0">
                          <a:latin typeface="標楷體" panose="03000509000000000000" pitchFamily="65" charset="-120"/>
                          <a:ea typeface="標楷體" pitchFamily="65" charset="-120"/>
                        </a:rPr>
                        <a:t>ISO/IEC</a:t>
                      </a:r>
                      <a:r>
                        <a:rPr lang="zh-TW" altLang="en-US" sz="1800" smtClean="0">
                          <a:latin typeface="標楷體" panose="03000509000000000000" pitchFamily="65" charset="-120"/>
                          <a:ea typeface="標楷體" pitchFamily="65" charset="-120"/>
                        </a:rPr>
                        <a:t> </a:t>
                      </a:r>
                      <a:r>
                        <a:rPr lang="en-US" altLang="zh-TW" sz="1800" smtClean="0">
                          <a:latin typeface="標楷體" panose="03000509000000000000" pitchFamily="65" charset="-120"/>
                          <a:ea typeface="標楷體" pitchFamily="65" charset="-120"/>
                        </a:rPr>
                        <a:t>27037</a:t>
                      </a:r>
                      <a:endParaRPr lang="zh-TW" altLang="en-US" smtClean="0"/>
                    </a:p>
                  </a:txBody>
                  <a:tcPr/>
                </a:tc>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zh-TW" altLang="en-US" smtClean="0"/>
                        <a:t>數位證據收集與保存指南</a:t>
                      </a:r>
                    </a:p>
                  </a:txBody>
                  <a:tcPr/>
                </a:tc>
                <a:tc>
                  <a:txBody>
                    <a:bodyPr vert="horz" wrap="square"/>
                    <a:lstStyle/>
                    <a:p>
                      <a:endParaRPr lang="zh-TW" altLang="en-US"/>
                    </a:p>
                  </a:txBody>
                  <a:tcPr/>
                </a:tc>
                <a:extLst>
                  <a:ext uri="{0D108BD9-81ED-4DB2-BD59-A6C34878D82A}">
                    <a16:rowId xmlns:a16="http://schemas.microsoft.com/office/drawing/2014/main" val="2818752274"/>
                  </a:ext>
                </a:extLst>
              </a:tr>
              <a:tr h="370840">
                <a:tc>
                  <a:txBody>
                    <a:bodyPr vert="horz" wrap="square"/>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TW" sz="1800" smtClean="0">
                          <a:latin typeface="標楷體" panose="03000509000000000000" pitchFamily="65" charset="-120"/>
                          <a:ea typeface="標楷體" pitchFamily="65" charset="-120"/>
                        </a:rPr>
                        <a:t>ISO/IEC</a:t>
                      </a:r>
                      <a:r>
                        <a:rPr lang="zh-TW" altLang="en-US" sz="1800" smtClean="0">
                          <a:latin typeface="標楷體" panose="03000509000000000000" pitchFamily="65" charset="-120"/>
                          <a:ea typeface="標楷體" pitchFamily="65" charset="-120"/>
                        </a:rPr>
                        <a:t> </a:t>
                      </a:r>
                      <a:r>
                        <a:rPr lang="en-US" altLang="zh-TW" sz="1800" smtClean="0">
                          <a:latin typeface="標楷體" panose="03000509000000000000" pitchFamily="65" charset="-120"/>
                          <a:ea typeface="標楷體" pitchFamily="65" charset="-120"/>
                        </a:rPr>
                        <a:t>27799</a:t>
                      </a:r>
                      <a:endParaRPr lang="zh-TW" altLang="en-US" smtClean="0"/>
                    </a:p>
                  </a:txBody>
                  <a:tcPr/>
                </a:tc>
                <a:tc>
                  <a:txBody>
                    <a:bodyPr vert="horz" wrap="square"/>
                    <a:lstStyle/>
                    <a:p>
                      <a:r>
                        <a:rPr lang="zh-TW" altLang="en-US" smtClean="0"/>
                        <a:t>醫療機構資訊安全管理指南</a:t>
                      </a:r>
                      <a:endParaRPr lang="zh-TW" altLang="en-US"/>
                    </a:p>
                  </a:txBody>
                  <a:tcPr/>
                </a:tc>
                <a:tc>
                  <a:txBody>
                    <a:bodyPr vert="horz" wrap="square"/>
                    <a:lstStyle/>
                    <a:p>
                      <a:endParaRPr lang="zh-TW" altLang="en-US"/>
                    </a:p>
                  </a:txBody>
                  <a:tcPr/>
                </a:tc>
                <a:extLst>
                  <a:ext uri="{0D108BD9-81ED-4DB2-BD59-A6C34878D82A}">
                    <a16:rowId xmlns:a16="http://schemas.microsoft.com/office/drawing/2014/main" val="1697640386"/>
                  </a:ext>
                </a:extLst>
              </a:tr>
            </a:tbl>
          </a:graphicData>
        </a:graphic>
      </p:graphicFrame>
      <p:sp>
        <p:nvSpPr>
          <p:cNvPr id="3" name="文字方塊 2"/>
          <p:cNvSpPr txBox="1"/>
          <p:nvPr/>
        </p:nvSpPr>
        <p:spPr>
          <a:xfrm>
            <a:off x="3830764" y="6416159"/>
            <a:ext cx="2532502" cy="369332"/>
          </a:xfrm>
          <a:prstGeom prst="rect">
            <a:avLst/>
          </a:prstGeom>
          <a:noFill/>
        </p:spPr>
        <p:txBody>
          <a:bodyPr wrap="square" rtlCol="0">
            <a:spAutoFit/>
          </a:bodyPr>
          <a:lstStyle/>
          <a:p>
            <a:r>
              <a:rPr lang="zh-TW" altLang="en-US" sz="1800" smtClean="0"/>
              <a:t>表</a:t>
            </a:r>
            <a:r>
              <a:rPr lang="en-US" altLang="zh-TW" sz="1800" smtClean="0"/>
              <a:t>-ISO</a:t>
            </a:r>
            <a:r>
              <a:rPr lang="zh-TW" altLang="en-US" sz="1800" smtClean="0"/>
              <a:t> </a:t>
            </a:r>
            <a:r>
              <a:rPr lang="en-US" altLang="zh-TW" sz="1800" smtClean="0"/>
              <a:t>27000</a:t>
            </a:r>
            <a:r>
              <a:rPr lang="zh-TW" altLang="en-US" sz="1800" smtClean="0"/>
              <a:t>系列範例</a:t>
            </a:r>
            <a:endParaRPr lang="zh-TW" altLang="en-US" sz="1800"/>
          </a:p>
        </p:txBody>
      </p:sp>
    </p:spTree>
    <p:extLst>
      <p:ext uri="{BB962C8B-B14F-4D97-AF65-F5344CB8AC3E}">
        <p14:creationId xmlns:p14="http://schemas.microsoft.com/office/powerpoint/2010/main" val="715172545"/>
      </p:ext>
    </p:extLst>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投影片編號版面配置區 3"/>
          <p:cNvSpPr>
            <a:spLocks noGrp="1"/>
          </p:cNvSpPr>
          <p:nvPr>
            <p:ph type="sldNum" sz="quarter" idx="10"/>
          </p:nvPr>
        </p:nvSpPr>
        <p:spPr/>
        <p:txBody>
          <a:bodyPr/>
          <a:lstStyle/>
          <a:p>
            <a:fld id="{1D79D9C9-1E4F-4E91-BD47-8FAAE515FF0F}" type="slidenum">
              <a:rPr lang="en-US" altLang="zh-TW" smtClean="0"/>
              <a:t>3</a:t>
            </a:fld>
            <a:endParaRPr lang="en-US" altLang="zh-TW"/>
          </a:p>
        </p:txBody>
      </p:sp>
      <p:sp>
        <p:nvSpPr>
          <p:cNvPr id="5" name="Rectangle 2"/>
          <p:cNvSpPr txBox="1">
            <a:spLocks noChangeArrowheads="1"/>
          </p:cNvSpPr>
          <p:nvPr/>
        </p:nvSpPr>
        <p:spPr bwMode="auto">
          <a:xfrm>
            <a:off x="820738" y="2708275"/>
            <a:ext cx="84201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000" b="0">
                <a:solidFill>
                  <a:schemeClr val="tx2"/>
                </a:solidFill>
                <a:latin typeface="標楷體" panose="03000509000000000000" pitchFamily="65" charset="-120"/>
                <a:ea typeface="標楷體" pitchFamily="65" charset="-120"/>
                <a:cs typeface="+mj-cs"/>
              </a:defRPr>
            </a:lvl1pPr>
            <a:lvl2pPr algn="ctr" rtl="0" fontAlgn="base">
              <a:spcBef>
                <a:spcPct val="0"/>
              </a:spcBef>
              <a:spcAft>
                <a:spcPct val="0"/>
              </a:spcAft>
              <a:defRPr kumimoji="1" sz="4400">
                <a:solidFill>
                  <a:schemeClr val="tx2"/>
                </a:solidFill>
                <a:latin typeface="Arial"/>
                <a:ea typeface="標楷體" pitchFamily="65" charset="-120"/>
              </a:defRPr>
            </a:lvl2pPr>
            <a:lvl3pPr algn="ctr" rtl="0" fontAlgn="base">
              <a:spcBef>
                <a:spcPct val="0"/>
              </a:spcBef>
              <a:spcAft>
                <a:spcPct val="0"/>
              </a:spcAft>
              <a:defRPr kumimoji="1" sz="4400">
                <a:solidFill>
                  <a:schemeClr val="tx2"/>
                </a:solidFill>
                <a:latin typeface="Arial"/>
                <a:ea typeface="標楷體" pitchFamily="65" charset="-120"/>
              </a:defRPr>
            </a:lvl3pPr>
            <a:lvl4pPr algn="ctr" rtl="0" fontAlgn="base">
              <a:spcBef>
                <a:spcPct val="0"/>
              </a:spcBef>
              <a:spcAft>
                <a:spcPct val="0"/>
              </a:spcAft>
              <a:defRPr kumimoji="1" sz="4400">
                <a:solidFill>
                  <a:schemeClr val="tx2"/>
                </a:solidFill>
                <a:latin typeface="Arial"/>
                <a:ea typeface="標楷體" pitchFamily="65" charset="-120"/>
              </a:defRPr>
            </a:lvl4pPr>
            <a:lvl5pPr algn="ctr" rtl="0" fontAlgn="base">
              <a:spcBef>
                <a:spcPct val="0"/>
              </a:spcBef>
              <a:spcAft>
                <a:spcPct val="0"/>
              </a:spcAft>
              <a:defRPr kumimoji="1" sz="4400">
                <a:solidFill>
                  <a:schemeClr val="tx2"/>
                </a:solidFill>
                <a:latin typeface="Arial"/>
                <a:ea typeface="標楷體" pitchFamily="65" charset="-120"/>
              </a:defRPr>
            </a:lvl5pPr>
            <a:lvl6pPr marL="457200" algn="ctr" rtl="0" fontAlgn="base">
              <a:spcBef>
                <a:spcPct val="0"/>
              </a:spcBef>
              <a:spcAft>
                <a:spcPct val="0"/>
              </a:spcAft>
              <a:defRPr kumimoji="1" sz="4400">
                <a:solidFill>
                  <a:schemeClr val="tx2"/>
                </a:solidFill>
                <a:latin typeface="Arial"/>
                <a:ea typeface="標楷體" pitchFamily="65" charset="-120"/>
              </a:defRPr>
            </a:lvl6pPr>
            <a:lvl7pPr marL="914400" algn="ctr" rtl="0" fontAlgn="base">
              <a:spcBef>
                <a:spcPct val="0"/>
              </a:spcBef>
              <a:spcAft>
                <a:spcPct val="0"/>
              </a:spcAft>
              <a:defRPr kumimoji="1" sz="4400">
                <a:solidFill>
                  <a:schemeClr val="tx2"/>
                </a:solidFill>
                <a:latin typeface="Arial"/>
                <a:ea typeface="標楷體" pitchFamily="65" charset="-120"/>
              </a:defRPr>
            </a:lvl7pPr>
            <a:lvl8pPr marL="1371600" algn="ctr" rtl="0" fontAlgn="base">
              <a:spcBef>
                <a:spcPct val="0"/>
              </a:spcBef>
              <a:spcAft>
                <a:spcPct val="0"/>
              </a:spcAft>
              <a:defRPr kumimoji="1" sz="4400">
                <a:solidFill>
                  <a:schemeClr val="tx2"/>
                </a:solidFill>
                <a:latin typeface="Arial"/>
                <a:ea typeface="標楷體" pitchFamily="65" charset="-120"/>
              </a:defRPr>
            </a:lvl8pPr>
            <a:lvl9pPr marL="1828800" algn="ctr" rtl="0" fontAlgn="base">
              <a:spcBef>
                <a:spcPct val="0"/>
              </a:spcBef>
              <a:spcAft>
                <a:spcPct val="0"/>
              </a:spcAft>
              <a:defRPr kumimoji="1" sz="4400">
                <a:solidFill>
                  <a:schemeClr val="tx2"/>
                </a:solidFill>
                <a:latin typeface="Arial"/>
                <a:ea typeface="標楷體" pitchFamily="65" charset="-120"/>
              </a:defRPr>
            </a:lvl9pPr>
          </a:lstStyle>
          <a:p>
            <a:r>
              <a:rPr lang="zh-TW" altLang="en-US" b="1" kern="0" smtClean="0">
                <a:latin typeface="+mn-ea"/>
                <a:ea typeface="+mn-ea"/>
              </a:rPr>
              <a:t>資訊安全導論</a:t>
            </a:r>
            <a:endParaRPr lang="zh-TW" altLang="en-US" b="1" kern="0">
              <a:latin typeface="+mn-ea"/>
              <a:ea typeface="+mn-ea"/>
            </a:endParaRPr>
          </a:p>
        </p:txBody>
      </p:sp>
    </p:spTree>
    <p:extLst>
      <p:ext uri="{BB962C8B-B14F-4D97-AF65-F5344CB8AC3E}">
        <p14:creationId xmlns:p14="http://schemas.microsoft.com/office/powerpoint/2010/main" val="1937012874"/>
      </p:ext>
    </p:extLst>
  </p:cSld>
  <p:clrMapOvr>
    <a:masterClrMapping/>
  </p:clrMapOvr>
  <p:transition/>
  <p:timing/>
</p:sld>
</file>

<file path=ppt/slides/slide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標題 1"/>
          <p:cNvSpPr>
            <a:spLocks noGrp="1"/>
          </p:cNvSpPr>
          <p:nvPr>
            <p:ph type="title"/>
          </p:nvPr>
        </p:nvSpPr>
        <p:spPr/>
        <p:txBody>
          <a:bodyPr/>
          <a:lstStyle/>
          <a:p>
            <a:r>
              <a:rPr lang="zh-TW" altLang="en-US" smtClean="0"/>
              <a:t>何謂資訊安全管理系統？</a:t>
            </a:r>
          </a:p>
        </p:txBody>
      </p:sp>
      <p:sp>
        <p:nvSpPr>
          <p:cNvPr id="14339" name="內容版面配置區 2"/>
          <p:cNvSpPr>
            <a:spLocks noGrp="1"/>
          </p:cNvSpPr>
          <p:nvPr>
            <p:ph idx="1"/>
          </p:nvPr>
        </p:nvSpPr>
        <p:spPr>
          <a:xfrm>
            <a:off x="915989" y="1196976"/>
            <a:ext cx="8074025" cy="2879725"/>
          </a:xfrm>
        </p:spPr>
        <p:txBody>
          <a:bodyPr/>
          <a:lstStyle/>
          <a:p>
            <a:pPr marL="361950" indent="-361950"/>
            <a:r>
              <a:rPr lang="zh-TW" altLang="en-US" sz="2800">
                <a:latin typeface="標楷體" panose="03000509000000000000" pitchFamily="65" charset="-120"/>
                <a:ea typeface="標楷體" pitchFamily="65" charset="-120"/>
                <a:cs typeface="Times New Roman" panose="02020603050405020304" pitchFamily="18" charset="0"/>
              </a:rPr>
              <a:t>資訊安全管理系統</a:t>
            </a:r>
            <a:r>
              <a:rPr lang="en-US" altLang="zh-TW" sz="2800">
                <a:latin typeface="標楷體" panose="03000509000000000000" pitchFamily="65" charset="-120"/>
                <a:ea typeface="標楷體" pitchFamily="65" charset="-120"/>
                <a:cs typeface="Times New Roman" panose="02020603050405020304" pitchFamily="18" charset="0"/>
              </a:rPr>
              <a:t>(Information Security</a:t>
            </a:r>
            <a:r>
              <a:rPr lang="zh-TW" altLang="en-US" sz="2800">
                <a:latin typeface="標楷體" panose="03000509000000000000" pitchFamily="65" charset="-120"/>
                <a:ea typeface="標楷體" pitchFamily="65" charset="-120"/>
                <a:cs typeface="Times New Roman" panose="02020603050405020304" pitchFamily="18" charset="0"/>
              </a:rPr>
              <a:t> </a:t>
            </a:r>
            <a:r>
              <a:rPr lang="en-US" altLang="zh-TW" sz="2800">
                <a:latin typeface="標楷體" panose="03000509000000000000" pitchFamily="65" charset="-120"/>
                <a:ea typeface="標楷體" pitchFamily="65" charset="-120"/>
                <a:cs typeface="Times New Roman" panose="02020603050405020304" pitchFamily="18" charset="0"/>
              </a:rPr>
              <a:t>Management System</a:t>
            </a:r>
            <a:r>
              <a:rPr lang="zh-TW" altLang="en-US" sz="2800">
                <a:latin typeface="標楷體" panose="03000509000000000000" pitchFamily="65" charset="-120"/>
                <a:ea typeface="標楷體" pitchFamily="65" charset="-120"/>
                <a:cs typeface="Times New Roman" panose="02020603050405020304" pitchFamily="18" charset="0"/>
              </a:rPr>
              <a:t>，</a:t>
            </a:r>
            <a:r>
              <a:rPr lang="en-US" altLang="zh-TW" sz="2800">
                <a:latin typeface="標楷體" panose="03000509000000000000" pitchFamily="65" charset="-120"/>
                <a:ea typeface="標楷體" pitchFamily="65" charset="-120"/>
                <a:cs typeface="Times New Roman" panose="02020603050405020304" pitchFamily="18" charset="0"/>
              </a:rPr>
              <a:t>ISMS)</a:t>
            </a:r>
            <a:r>
              <a:rPr lang="zh-TW" altLang="en-US" sz="2800">
                <a:latin typeface="標楷體" panose="03000509000000000000" pitchFamily="65" charset="-120"/>
                <a:ea typeface="標楷體" pitchFamily="65" charset="-120"/>
                <a:cs typeface="Times New Roman" panose="02020603050405020304" pitchFamily="18" charset="0"/>
              </a:rPr>
              <a:t>是一套有系統地</a:t>
            </a:r>
            <a:r>
              <a:rPr lang="zh-TW" altLang="en-US" sz="2800" b="1">
                <a:solidFill>
                  <a:srgbClr val="3333CC"/>
                </a:solidFill>
                <a:latin typeface="標楷體" panose="03000509000000000000" pitchFamily="65" charset="-120"/>
                <a:ea typeface="標楷體" pitchFamily="65" charset="-120"/>
                <a:cs typeface="Times New Roman" panose="02020603050405020304" pitchFamily="18" charset="0"/>
              </a:rPr>
              <a:t>分析</a:t>
            </a:r>
            <a:r>
              <a:rPr lang="zh-TW" altLang="en-US" sz="2800">
                <a:latin typeface="標楷體" panose="03000509000000000000" pitchFamily="65" charset="-120"/>
                <a:ea typeface="標楷體" pitchFamily="65" charset="-120"/>
                <a:cs typeface="Times New Roman" panose="02020603050405020304" pitchFamily="18" charset="0"/>
              </a:rPr>
              <a:t>和</a:t>
            </a:r>
            <a:r>
              <a:rPr lang="zh-TW" altLang="en-US" sz="2800" b="1">
                <a:solidFill>
                  <a:srgbClr val="3333CC"/>
                </a:solidFill>
                <a:latin typeface="標楷體" panose="03000509000000000000" pitchFamily="65" charset="-120"/>
                <a:ea typeface="標楷體" pitchFamily="65" charset="-120"/>
                <a:cs typeface="Times New Roman" panose="02020603050405020304" pitchFamily="18" charset="0"/>
              </a:rPr>
              <a:t>管理</a:t>
            </a:r>
            <a:r>
              <a:rPr lang="zh-TW" altLang="en-US" sz="2800">
                <a:latin typeface="標楷體" panose="03000509000000000000" pitchFamily="65" charset="-120"/>
                <a:ea typeface="標楷體" pitchFamily="65" charset="-120"/>
                <a:cs typeface="Times New Roman" panose="02020603050405020304" pitchFamily="18" charset="0"/>
              </a:rPr>
              <a:t>資訊安全風險的方法。</a:t>
            </a:r>
          </a:p>
          <a:p>
            <a:pPr marL="361950" indent="-361950"/>
            <a:r>
              <a:rPr lang="zh-TW" altLang="en-US" sz="2800">
                <a:latin typeface="標楷體" panose="03000509000000000000" pitchFamily="65" charset="-120"/>
                <a:ea typeface="標楷體" pitchFamily="65" charset="-120"/>
                <a:cs typeface="Times New Roman" panose="02020603050405020304" pitchFamily="18" charset="0"/>
              </a:rPr>
              <a:t>要達到</a:t>
            </a:r>
            <a:r>
              <a:rPr lang="en-US" altLang="zh-TW" sz="2800">
                <a:latin typeface="標楷體" panose="03000509000000000000" pitchFamily="65" charset="-120"/>
                <a:ea typeface="標楷體" pitchFamily="65" charset="-120"/>
                <a:cs typeface="Times New Roman" panose="02020603050405020304" pitchFamily="18" charset="0"/>
              </a:rPr>
              <a:t>100% </a:t>
            </a:r>
            <a:r>
              <a:rPr lang="zh-TW" altLang="en-US" sz="2800">
                <a:latin typeface="標楷體" panose="03000509000000000000" pitchFamily="65" charset="-120"/>
                <a:ea typeface="標楷體" pitchFamily="65" charset="-120"/>
                <a:cs typeface="Times New Roman" panose="02020603050405020304" pitchFamily="18" charset="0"/>
              </a:rPr>
              <a:t>的資訊安全是一種過高的期望，資訊安全管理的目標是透過</a:t>
            </a:r>
            <a:r>
              <a:rPr lang="zh-TW" altLang="en-US" sz="2800" b="1">
                <a:solidFill>
                  <a:srgbClr val="3333CC"/>
                </a:solidFill>
                <a:latin typeface="標楷體" panose="03000509000000000000" pitchFamily="65" charset="-120"/>
                <a:ea typeface="標楷體" pitchFamily="65" charset="-120"/>
                <a:cs typeface="Times New Roman" panose="02020603050405020304" pitchFamily="18" charset="0"/>
              </a:rPr>
              <a:t>控制方法</a:t>
            </a:r>
            <a:r>
              <a:rPr lang="zh-TW" altLang="en-US" sz="2800">
                <a:latin typeface="標楷體" panose="03000509000000000000" pitchFamily="65" charset="-120"/>
                <a:ea typeface="標楷體" pitchFamily="65" charset="-120"/>
                <a:cs typeface="Times New Roman" panose="02020603050405020304" pitchFamily="18" charset="0"/>
              </a:rPr>
              <a:t>，把資訊</a:t>
            </a:r>
            <a:r>
              <a:rPr lang="zh-TW" altLang="en-US" sz="2800" b="1">
                <a:solidFill>
                  <a:srgbClr val="3333CC"/>
                </a:solidFill>
                <a:latin typeface="標楷體" panose="03000509000000000000" pitchFamily="65" charset="-120"/>
                <a:ea typeface="標楷體" pitchFamily="65" charset="-120"/>
                <a:cs typeface="Times New Roman" panose="02020603050405020304" pitchFamily="18" charset="0"/>
              </a:rPr>
              <a:t>風險降低到可接受的程度內</a:t>
            </a:r>
            <a:r>
              <a:rPr lang="zh-TW" altLang="en-US" sz="2800">
                <a:latin typeface="標楷體" panose="03000509000000000000" pitchFamily="65" charset="-120"/>
                <a:ea typeface="標楷體" pitchFamily="65" charset="-120"/>
                <a:cs typeface="Times New Roman" panose="02020603050405020304" pitchFamily="18" charset="0"/>
              </a:rPr>
              <a:t>。</a:t>
            </a:r>
          </a:p>
        </p:txBody>
      </p:sp>
      <p:sp>
        <p:nvSpPr>
          <p:cNvPr id="14340" name="投影片編號版面配置區 3"/>
          <p:cNvSpPr>
            <a:spLocks noGrp="1"/>
          </p:cNvSpPr>
          <p:nvPr>
            <p:ph type="sldNum" sz="quarter" idx="4294967295"/>
          </p:nvPr>
        </p:nvSpPr>
        <p:spPr>
          <a:noFill/>
        </p:spPr>
        <p:txBody>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a:spcBef>
                <a:spcPct val="0"/>
              </a:spcBef>
              <a:buFontTx/>
              <a:buNone/>
            </a:pPr>
            <a:fld id="{0E110BE7-E9CA-427F-AA47-8FDBCA24CEED}" type="slidenum">
              <a:rPr lang="en-US" altLang="zh-TW" sz="1400"/>
              <a:pPr>
                <a:spcBef>
                  <a:spcPct val="0"/>
                </a:spcBef>
                <a:buFontTx/>
                <a:buNone/>
              </a:pPr>
              <a:t>30</a:t>
            </a:fld>
            <a:endParaRPr lang="en-US" altLang="zh-TW" sz="1400"/>
          </a:p>
        </p:txBody>
      </p:sp>
    </p:spTree>
    <p:extLst>
      <p:ext uri="{BB962C8B-B14F-4D97-AF65-F5344CB8AC3E}">
        <p14:creationId xmlns:p14="http://schemas.microsoft.com/office/powerpoint/2010/main" val="4127882784"/>
      </p:ext>
    </p:extLst>
  </p:cSld>
  <p:clrMapOvr>
    <a:masterClrMapping/>
  </p:clrMapOvr>
  <p:transition/>
  <p:timing/>
</p:sld>
</file>

<file path=ppt/slides/slide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2130348365"/>
              </p:ext>
            </p:extLst>
          </p:nvPr>
        </p:nvGraphicFramePr>
        <p:xfrm>
          <a:off x="273050" y="1449982"/>
          <a:ext cx="6624166" cy="4859338"/>
        </p:xfrm>
        <a:graphic>
          <a:graphicData uri="http://schemas.openxmlformats.org/drawingml/2006/diagram">
            <dgm:relIds xmlns:dgm="http://schemas.openxmlformats.org/drawingml/2006/diagram" r:dm="rId4" r:lo="rId5" r:qs="rId6" r:cs="rId7"/>
          </a:graphicData>
        </a:graphic>
      </p:graphicFrame>
      <p:sp>
        <p:nvSpPr>
          <p:cNvPr id="4" name="投影片編號版面配置區 3"/>
          <p:cNvSpPr>
            <a:spLocks noGrp="1"/>
          </p:cNvSpPr>
          <p:nvPr>
            <p:ph type="sldNum" sz="quarter" idx="10"/>
          </p:nvPr>
        </p:nvSpPr>
        <p:spPr/>
        <p:txBody>
          <a:bodyPr/>
          <a:lstStyle/>
          <a:p>
            <a:fld id="{1D79D9C9-1E4F-4E91-BD47-8FAAE515FF0F}" type="slidenum">
              <a:rPr lang="en-US" altLang="zh-TW" smtClean="0"/>
              <a:t>31</a:t>
            </a:fld>
            <a:endParaRPr lang="en-US" altLang="zh-TW"/>
          </a:p>
        </p:txBody>
      </p:sp>
      <p:sp>
        <p:nvSpPr>
          <p:cNvPr id="6" name="向右箭號 5"/>
          <p:cNvSpPr/>
          <p:nvPr/>
        </p:nvSpPr>
        <p:spPr>
          <a:xfrm>
            <a:off x="6609184" y="1811957"/>
            <a:ext cx="504056"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6"/>
          <p:cNvSpPr/>
          <p:nvPr/>
        </p:nvSpPr>
        <p:spPr>
          <a:xfrm>
            <a:off x="6609184" y="3444246"/>
            <a:ext cx="504056"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6609184" y="5102465"/>
            <a:ext cx="504056"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圓角矩形 8"/>
          <p:cNvSpPr/>
          <p:nvPr/>
        </p:nvSpPr>
        <p:spPr>
          <a:xfrm>
            <a:off x="7473280" y="1603861"/>
            <a:ext cx="2088232" cy="1072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mtClean="0">
                <a:solidFill>
                  <a:srgbClr val="0000FF"/>
                </a:solidFill>
              </a:rPr>
              <a:t>一般性要求</a:t>
            </a:r>
            <a:endParaRPr lang="zh-TW" altLang="en-US">
              <a:solidFill>
                <a:srgbClr val="0000FF"/>
              </a:solidFill>
            </a:endParaRPr>
          </a:p>
        </p:txBody>
      </p:sp>
      <p:sp>
        <p:nvSpPr>
          <p:cNvPr id="10" name="圓角矩形 9"/>
          <p:cNvSpPr/>
          <p:nvPr/>
        </p:nvSpPr>
        <p:spPr>
          <a:xfrm>
            <a:off x="7473280" y="3232186"/>
            <a:ext cx="2088232" cy="1072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mtClean="0">
                <a:solidFill>
                  <a:srgbClr val="0000FF"/>
                </a:solidFill>
              </a:rPr>
              <a:t>一般性</a:t>
            </a:r>
            <a:r>
              <a:rPr lang="zh-TW" altLang="en-US">
                <a:solidFill>
                  <a:srgbClr val="0000FF"/>
                </a:solidFill>
              </a:rPr>
              <a:t>指南</a:t>
            </a:r>
          </a:p>
        </p:txBody>
      </p:sp>
      <p:sp>
        <p:nvSpPr>
          <p:cNvPr id="11" name="圓角矩形 10"/>
          <p:cNvSpPr/>
          <p:nvPr/>
        </p:nvSpPr>
        <p:spPr>
          <a:xfrm>
            <a:off x="7473280" y="4878712"/>
            <a:ext cx="2088232" cy="1072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mtClean="0">
                <a:solidFill>
                  <a:srgbClr val="0000FF"/>
                </a:solidFill>
              </a:rPr>
              <a:t>行業指南</a:t>
            </a:r>
            <a:endParaRPr lang="zh-TW" altLang="en-US">
              <a:solidFill>
                <a:srgbClr val="0000FF"/>
              </a:solidFill>
            </a:endParaRPr>
          </a:p>
        </p:txBody>
      </p:sp>
      <p:cxnSp>
        <p:nvCxnSpPr>
          <p:cNvPr id="13" name="直線接點 12"/>
          <p:cNvCxnSpPr/>
          <p:nvPr/>
        </p:nvCxnSpPr>
        <p:spPr>
          <a:xfrm flipV="1">
            <a:off x="-231576" y="2964086"/>
            <a:ext cx="10441160" cy="32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8"/>
          <a:stretch>
            <a:fillRect/>
          </a:stretch>
        </p:blipFill>
        <p:spPr>
          <a:xfrm flipV="1">
            <a:off x="-231577" y="4660360"/>
            <a:ext cx="10441161" cy="52882"/>
          </a:xfrm>
          <a:prstGeom prst="rect">
            <a:avLst/>
          </a:prstGeom>
        </p:spPr>
      </p:pic>
      <p:sp>
        <p:nvSpPr>
          <p:cNvPr id="17" name="標題 1"/>
          <p:cNvSpPr>
            <a:spLocks noGrp="1"/>
          </p:cNvSpPr>
          <p:nvPr>
            <p:ph type="title"/>
          </p:nvPr>
        </p:nvSpPr>
        <p:spPr>
          <a:xfrm>
            <a:off x="495300" y="274638"/>
            <a:ext cx="8915400" cy="706090"/>
          </a:xfrm>
        </p:spPr>
        <p:txBody>
          <a:bodyPr/>
          <a:lstStyle/>
          <a:p>
            <a:r>
              <a:rPr lang="en-US" altLang="zh-TW" smtClean="0"/>
              <a:t>ISO/IEC 27001</a:t>
            </a:r>
            <a:endParaRPr lang="zh-TW" altLang="en-US" smtClean="0"/>
          </a:p>
        </p:txBody>
      </p:sp>
    </p:spTree>
    <p:extLst>
      <p:ext uri="{BB962C8B-B14F-4D97-AF65-F5344CB8AC3E}">
        <p14:creationId xmlns:p14="http://schemas.microsoft.com/office/powerpoint/2010/main" val="3242573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afterGroup">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500"/>
                            </p:stCondLst>
                            <p:childTnLst>
                              <p:par>
                                <p:cTn id="29" presetID="2" presetClass="entr" presetSubtype="2"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1+#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1"/>
      <p:bldP spid="8" grpId="2"/>
      <p:bldP spid="9" grpId="3"/>
      <p:bldP spid="10" grpId="4"/>
      <p:bldP spid="11" grpId="5"/>
    </p:bldLst>
  </p:timing>
</p:sld>
</file>

<file path=ppt/slides/slide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標題 1"/>
          <p:cNvSpPr>
            <a:spLocks noGrp="1"/>
          </p:cNvSpPr>
          <p:nvPr>
            <p:ph type="title"/>
          </p:nvPr>
        </p:nvSpPr>
        <p:spPr/>
        <p:txBody>
          <a:bodyPr/>
          <a:lstStyle/>
          <a:p>
            <a:r>
              <a:rPr lang="zh-TW" altLang="en-US" smtClean="0"/>
              <a:t>組織資訊安全的三元素</a:t>
            </a:r>
          </a:p>
        </p:txBody>
      </p:sp>
      <p:sp>
        <p:nvSpPr>
          <p:cNvPr id="16387" name="投影片編號版面配置區 3"/>
          <p:cNvSpPr>
            <a:spLocks noGrp="1"/>
          </p:cNvSpPr>
          <p:nvPr>
            <p:ph type="sldNum" sz="quarter" idx="4294967295"/>
          </p:nvPr>
        </p:nvSpPr>
        <p:spPr>
          <a:noFill/>
        </p:spPr>
        <p:txBody>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a:spcBef>
                <a:spcPct val="0"/>
              </a:spcBef>
              <a:buFontTx/>
              <a:buNone/>
            </a:pPr>
            <a:fld id="{C20DEA92-E5E2-4ECB-B751-C2808704F8DE}" type="slidenum">
              <a:rPr lang="en-US" altLang="zh-TW" sz="1400"/>
              <a:pPr>
                <a:spcBef>
                  <a:spcPct val="0"/>
                </a:spcBef>
                <a:buFontTx/>
                <a:buNone/>
              </a:pPr>
              <a:t>32</a:t>
            </a:fld>
            <a:endParaRPr lang="en-US" altLang="zh-TW" sz="1400"/>
          </a:p>
        </p:txBody>
      </p:sp>
      <p:grpSp>
        <p:nvGrpSpPr>
          <p:cNvPr id="16388" name="群組 2"/>
          <p:cNvGrpSpPr/>
          <p:nvPr/>
        </p:nvGrpSpPr>
        <p:grpSpPr>
          <a:xfrm>
            <a:off x="1387476" y="1196975"/>
            <a:ext cx="6950075" cy="5259388"/>
            <a:chOff x="1005831" y="1196752"/>
            <a:chExt cx="6950544" cy="5259612"/>
          </a:xfrm>
        </p:grpSpPr>
        <p:sp>
          <p:nvSpPr>
            <p:cNvPr id="4" name="手繪多邊形 3"/>
            <p:cNvSpPr/>
            <p:nvPr/>
          </p:nvSpPr>
          <p:spPr>
            <a:xfrm>
              <a:off x="2699808" y="1196752"/>
              <a:ext cx="3527663" cy="2630600"/>
            </a:xfrm>
            <a:custGeom>
              <a:gdLst>
                <a:gd name="connsiteX0" fmla="*/ 0 w 2629806"/>
                <a:gd name="connsiteY0" fmla="*/ 2629806 h 2629806"/>
                <a:gd name="connsiteX1" fmla="*/ 1314903 w 2629806"/>
                <a:gd name="connsiteY1" fmla="*/ 0 h 2629806"/>
                <a:gd name="connsiteX2" fmla="*/ 2629806 w 2629806"/>
                <a:gd name="connsiteY2" fmla="*/ 2629806 h 2629806"/>
                <a:gd name="connsiteX3" fmla="*/ 0 w 2629806"/>
                <a:gd name="connsiteY3" fmla="*/ 2629806 h 2629806"/>
              </a:gdLst>
              <a:cxnLst>
                <a:cxn ang="0">
                  <a:pos x="connsiteX0" y="connsiteY0"/>
                </a:cxn>
                <a:cxn ang="0">
                  <a:pos x="connsiteX1" y="connsiteY1"/>
                </a:cxn>
                <a:cxn ang="0">
                  <a:pos x="connsiteX2" y="connsiteY2"/>
                </a:cxn>
                <a:cxn ang="0">
                  <a:pos x="connsiteX3" y="connsiteY3"/>
                </a:cxn>
              </a:cxnLst>
              <a:rect l="l" t="t" r="r" b="b"/>
              <a:pathLst>
                <a:path w="2629806" h="2629806">
                  <a:moveTo>
                    <a:pt x="0" y="2629806"/>
                  </a:moveTo>
                  <a:lnTo>
                    <a:pt x="1314903" y="0"/>
                  </a:lnTo>
                  <a:lnTo>
                    <a:pt x="2629806" y="2629806"/>
                  </a:lnTo>
                  <a:lnTo>
                    <a:pt x="0" y="2629806"/>
                  </a:lnTo>
                  <a:close/>
                </a:path>
              </a:pathLst>
            </a:custGeom>
            <a:solidFill>
              <a:srgbClr val="33669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733652" tIns="1391103" rIns="733651" bIns="76200" anchor="ctr"/>
            <a:lstStyle/>
            <a:p>
              <a:pPr algn="ctr" defTabSz="889000">
                <a:lnSpc>
                  <a:spcPts val="2000"/>
                </a:lnSpc>
                <a:spcAft>
                  <a:spcPct val="0"/>
                </a:spcAft>
                <a:defRPr/>
              </a:pPr>
              <a:r>
                <a:rPr lang="zh-TW" altLang="en-US" sz="2000">
                  <a:latin typeface="Calibri" pitchFamily="34" charset="0"/>
                  <a:ea typeface="標楷體" pitchFamily="65" charset="-120"/>
                </a:rPr>
                <a:t>實體安全 </a:t>
              </a:r>
              <a:r>
                <a:rPr lang="en-US" altLang="zh-TW" sz="2000">
                  <a:latin typeface="Calibri" pitchFamily="34" charset="0"/>
                  <a:ea typeface="標楷體" pitchFamily="65" charset="-120"/>
                </a:rPr>
                <a:t>Physical Security</a:t>
              </a:r>
              <a:endParaRPr lang="zh-TW" altLang="en-US" sz="2000">
                <a:latin typeface="Calibri" panose="020f0502020204030204" pitchFamily="34" charset="0"/>
                <a:ea typeface="標楷體" panose="03000509000000000000" pitchFamily="65" charset="-120"/>
              </a:endParaRPr>
            </a:p>
          </p:txBody>
        </p:sp>
        <p:sp>
          <p:nvSpPr>
            <p:cNvPr id="5" name="手繪多邊形 4"/>
            <p:cNvSpPr/>
            <p:nvPr/>
          </p:nvSpPr>
          <p:spPr>
            <a:xfrm>
              <a:off x="1005831" y="3827352"/>
              <a:ext cx="3489560" cy="2629012"/>
            </a:xfrm>
            <a:custGeom>
              <a:gdLst>
                <a:gd name="connsiteX0" fmla="*/ 0 w 2629806"/>
                <a:gd name="connsiteY0" fmla="*/ 2629806 h 2629806"/>
                <a:gd name="connsiteX1" fmla="*/ 1314903 w 2629806"/>
                <a:gd name="connsiteY1" fmla="*/ 0 h 2629806"/>
                <a:gd name="connsiteX2" fmla="*/ 2629806 w 2629806"/>
                <a:gd name="connsiteY2" fmla="*/ 2629806 h 2629806"/>
                <a:gd name="connsiteX3" fmla="*/ 0 w 2629806"/>
                <a:gd name="connsiteY3" fmla="*/ 2629806 h 2629806"/>
              </a:gdLst>
              <a:cxnLst>
                <a:cxn ang="0">
                  <a:pos x="connsiteX0" y="connsiteY0"/>
                </a:cxn>
                <a:cxn ang="0">
                  <a:pos x="connsiteX1" y="connsiteY1"/>
                </a:cxn>
                <a:cxn ang="0">
                  <a:pos x="connsiteX2" y="connsiteY2"/>
                </a:cxn>
                <a:cxn ang="0">
                  <a:pos x="connsiteX3" y="connsiteY3"/>
                </a:cxn>
              </a:cxnLst>
              <a:rect l="l" t="t" r="r" b="b"/>
              <a:pathLst>
                <a:path w="2629806" h="2629806">
                  <a:moveTo>
                    <a:pt x="0" y="2629806"/>
                  </a:moveTo>
                  <a:lnTo>
                    <a:pt x="1314903" y="0"/>
                  </a:lnTo>
                  <a:lnTo>
                    <a:pt x="2629806" y="2629806"/>
                  </a:lnTo>
                  <a:lnTo>
                    <a:pt x="0" y="2629806"/>
                  </a:lnTo>
                  <a:close/>
                </a:path>
              </a:pathLst>
            </a:custGeom>
            <a:solidFill>
              <a:srgbClr val="33669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733652" tIns="1391103" rIns="733651" bIns="76200" anchor="ctr"/>
            <a:lstStyle/>
            <a:p>
              <a:pPr algn="ctr" defTabSz="889000">
                <a:lnSpc>
                  <a:spcPts val="2000"/>
                </a:lnSpc>
                <a:spcAft>
                  <a:spcPct val="0"/>
                </a:spcAft>
                <a:defRPr/>
              </a:pPr>
              <a:r>
                <a:rPr lang="zh-TW" altLang="en-US" sz="2000">
                  <a:latin typeface="Calibri" pitchFamily="34" charset="0"/>
                  <a:ea typeface="標楷體" pitchFamily="65" charset="-120"/>
                </a:rPr>
                <a:t>營運安全 </a:t>
              </a:r>
              <a:r>
                <a:rPr lang="en-US" altLang="zh-TW" sz="2000">
                  <a:latin typeface="Calibri" pitchFamily="34" charset="0"/>
                  <a:ea typeface="標楷體" pitchFamily="65" charset="-120"/>
                </a:rPr>
                <a:t>Operational Security</a:t>
              </a:r>
            </a:p>
          </p:txBody>
        </p:sp>
        <p:sp>
          <p:nvSpPr>
            <p:cNvPr id="7" name="手繪多邊形 6"/>
            <p:cNvSpPr/>
            <p:nvPr/>
          </p:nvSpPr>
          <p:spPr>
            <a:xfrm>
              <a:off x="2699808" y="3825764"/>
              <a:ext cx="3527663" cy="2630600"/>
            </a:xfrm>
            <a:custGeom>
              <a:gdLst>
                <a:gd name="connsiteX0" fmla="*/ 0 w 2629806"/>
                <a:gd name="connsiteY0" fmla="*/ 2629806 h 2629806"/>
                <a:gd name="connsiteX1" fmla="*/ 1314903 w 2629806"/>
                <a:gd name="connsiteY1" fmla="*/ 0 h 2629806"/>
                <a:gd name="connsiteX2" fmla="*/ 2629806 w 2629806"/>
                <a:gd name="connsiteY2" fmla="*/ 2629806 h 2629806"/>
                <a:gd name="connsiteX3" fmla="*/ 0 w 2629806"/>
                <a:gd name="connsiteY3" fmla="*/ 2629806 h 2629806"/>
              </a:gdLst>
              <a:cxnLst>
                <a:cxn ang="0">
                  <a:pos x="connsiteX0" y="connsiteY0"/>
                </a:cxn>
                <a:cxn ang="0">
                  <a:pos x="connsiteX1" y="connsiteY1"/>
                </a:cxn>
                <a:cxn ang="0">
                  <a:pos x="connsiteX2" y="connsiteY2"/>
                </a:cxn>
                <a:cxn ang="0">
                  <a:pos x="connsiteX3" y="connsiteY3"/>
                </a:cxn>
              </a:cxnLst>
              <a:rect l="l" t="t" r="r" b="b"/>
              <a:pathLst>
                <a:path w="2629806" h="2629806">
                  <a:moveTo>
                    <a:pt x="2629806" y="0"/>
                  </a:moveTo>
                  <a:lnTo>
                    <a:pt x="1314903" y="2629806"/>
                  </a:lnTo>
                  <a:lnTo>
                    <a:pt x="0" y="0"/>
                  </a:lnTo>
                  <a:lnTo>
                    <a:pt x="2629806" y="0"/>
                  </a:lnTo>
                  <a:close/>
                </a:path>
              </a:pathLst>
            </a:custGeom>
            <a:solidFill>
              <a:srgbClr val="33669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733651" tIns="76201" rIns="733652" bIns="1391103" anchor="ctr"/>
            <a:lstStyle/>
            <a:p>
              <a:pPr algn="ctr" defTabSz="889000">
                <a:lnSpc>
                  <a:spcPts val="2000"/>
                </a:lnSpc>
                <a:spcAft>
                  <a:spcPct val="0"/>
                </a:spcAft>
                <a:defRPr/>
              </a:pPr>
              <a:r>
                <a:rPr lang="zh-TW" altLang="en-US" sz="2000">
                  <a:latin typeface="Calibri" pitchFamily="34" charset="0"/>
                  <a:ea typeface="標楷體" pitchFamily="65" charset="-120"/>
                </a:rPr>
                <a:t>資訊安全三元素 </a:t>
              </a:r>
              <a:endParaRPr lang="en-US" altLang="zh-TW" sz="2000">
                <a:latin typeface="Calibri" panose="020f0502020204030204" pitchFamily="34" charset="0"/>
                <a:ea typeface="標楷體" panose="03000509000000000000" pitchFamily="65" charset="-120"/>
              </a:endParaRPr>
            </a:p>
            <a:p>
              <a:pPr algn="ctr" defTabSz="889000">
                <a:lnSpc>
                  <a:spcPts val="2000"/>
                </a:lnSpc>
                <a:spcAft>
                  <a:spcPct val="0"/>
                </a:spcAft>
                <a:defRPr/>
              </a:pPr>
              <a:r>
                <a:rPr lang="en-US" altLang="zh-TW" sz="2000">
                  <a:latin typeface="Calibri" pitchFamily="34" charset="0"/>
                  <a:ea typeface="標楷體" pitchFamily="65" charset="-120"/>
                </a:rPr>
                <a:t>Security triad</a:t>
              </a:r>
            </a:p>
          </p:txBody>
        </p:sp>
        <p:sp>
          <p:nvSpPr>
            <p:cNvPr id="8" name="手繪多邊形 7"/>
            <p:cNvSpPr/>
            <p:nvPr/>
          </p:nvSpPr>
          <p:spPr>
            <a:xfrm>
              <a:off x="4495391" y="3827352"/>
              <a:ext cx="3460984" cy="2629012"/>
            </a:xfrm>
            <a:custGeom>
              <a:gdLst>
                <a:gd name="connsiteX0" fmla="*/ 0 w 2629806"/>
                <a:gd name="connsiteY0" fmla="*/ 2629806 h 2629806"/>
                <a:gd name="connsiteX1" fmla="*/ 1314903 w 2629806"/>
                <a:gd name="connsiteY1" fmla="*/ 0 h 2629806"/>
                <a:gd name="connsiteX2" fmla="*/ 2629806 w 2629806"/>
                <a:gd name="connsiteY2" fmla="*/ 2629806 h 2629806"/>
                <a:gd name="connsiteX3" fmla="*/ 0 w 2629806"/>
                <a:gd name="connsiteY3" fmla="*/ 2629806 h 2629806"/>
              </a:gdLst>
              <a:cxnLst>
                <a:cxn ang="0">
                  <a:pos x="connsiteX0" y="connsiteY0"/>
                </a:cxn>
                <a:cxn ang="0">
                  <a:pos x="connsiteX1" y="connsiteY1"/>
                </a:cxn>
                <a:cxn ang="0">
                  <a:pos x="connsiteX2" y="connsiteY2"/>
                </a:cxn>
                <a:cxn ang="0">
                  <a:pos x="connsiteX3" y="connsiteY3"/>
                </a:cxn>
              </a:cxnLst>
              <a:rect l="l" t="t" r="r" b="b"/>
              <a:pathLst>
                <a:path w="2629806" h="2629806">
                  <a:moveTo>
                    <a:pt x="0" y="2629806"/>
                  </a:moveTo>
                  <a:lnTo>
                    <a:pt x="1314903" y="0"/>
                  </a:lnTo>
                  <a:lnTo>
                    <a:pt x="2629806" y="2629806"/>
                  </a:lnTo>
                  <a:lnTo>
                    <a:pt x="0" y="2629806"/>
                  </a:lnTo>
                  <a:close/>
                </a:path>
              </a:pathLst>
            </a:custGeom>
            <a:solidFill>
              <a:srgbClr val="33669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733652" tIns="1391103" rIns="733651" bIns="76200" anchor="ctr"/>
            <a:lstStyle/>
            <a:p>
              <a:pPr algn="ctr" defTabSz="889000">
                <a:lnSpc>
                  <a:spcPts val="2000"/>
                </a:lnSpc>
                <a:spcAft>
                  <a:spcPct val="0"/>
                </a:spcAft>
                <a:defRPr/>
              </a:pPr>
              <a:r>
                <a:rPr lang="zh-TW" altLang="en-US" sz="2000">
                  <a:latin typeface="Calibri" pitchFamily="34" charset="0"/>
                  <a:ea typeface="標楷體" pitchFamily="65" charset="-120"/>
                </a:rPr>
                <a:t>管理與政策</a:t>
              </a:r>
              <a:r>
                <a:rPr lang="en-US" altLang="zh-TW" sz="2000">
                  <a:latin typeface="Calibri" pitchFamily="34" charset="0"/>
                  <a:ea typeface="標楷體" pitchFamily="65" charset="-120"/>
                </a:rPr>
                <a:t>Management and Policies</a:t>
              </a:r>
            </a:p>
          </p:txBody>
        </p:sp>
      </p:grpSp>
    </p:spTree>
    <p:extLst>
      <p:ext uri="{BB962C8B-B14F-4D97-AF65-F5344CB8AC3E}">
        <p14:creationId xmlns:p14="http://schemas.microsoft.com/office/powerpoint/2010/main" val="1144061418"/>
      </p:ext>
    </p:extLst>
  </p:cSld>
  <p:clrMapOvr>
    <a:masterClrMapping/>
  </p:clrMapOvr>
  <p:transition/>
  <p:timing/>
</p:sld>
</file>

<file path=ppt/slides/slide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標題 1"/>
          <p:cNvSpPr>
            <a:spLocks noGrp="1"/>
          </p:cNvSpPr>
          <p:nvPr>
            <p:ph type="title"/>
          </p:nvPr>
        </p:nvSpPr>
        <p:spPr/>
        <p:txBody>
          <a:bodyPr/>
          <a:lstStyle/>
          <a:p>
            <a:r>
              <a:rPr lang="zh-TW" altLang="en-US" smtClean="0"/>
              <a:t>資訊安全的目標</a:t>
            </a:r>
          </a:p>
        </p:txBody>
      </p:sp>
      <p:sp>
        <p:nvSpPr>
          <p:cNvPr id="18435" name="投影片編號版面配置區 3"/>
          <p:cNvSpPr>
            <a:spLocks noGrp="1"/>
          </p:cNvSpPr>
          <p:nvPr>
            <p:ph type="sldNum" sz="quarter" idx="4294967295"/>
          </p:nvPr>
        </p:nvSpPr>
        <p:spPr>
          <a:noFill/>
        </p:spPr>
        <p:txBody>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a:spcBef>
                <a:spcPct val="0"/>
              </a:spcBef>
              <a:buFontTx/>
              <a:buNone/>
            </a:pPr>
            <a:fld id="{70E76ED1-E412-4C6D-8A1C-68CCB787B01C}" type="slidenum">
              <a:rPr lang="en-US" altLang="zh-TW" sz="1400"/>
              <a:pPr>
                <a:spcBef>
                  <a:spcPct val="0"/>
                </a:spcBef>
                <a:buFontTx/>
                <a:buNone/>
              </a:pPr>
              <a:t>33</a:t>
            </a:fld>
            <a:endParaRPr lang="en-US" altLang="zh-TW" sz="1400"/>
          </a:p>
        </p:txBody>
      </p:sp>
      <p:graphicFrame>
        <p:nvGraphicFramePr>
          <p:cNvPr id="9" name="內容版面配置區 3"/>
          <p:cNvGraphicFramePr>
            <a:graphicFrameLocks noGrp="1"/>
          </p:cNvGraphicFramePr>
          <p:nvPr>
            <p:ph idx="1"/>
          </p:nvPr>
        </p:nvGraphicFramePr>
        <p:xfrm>
          <a:off x="845344" y="908720"/>
          <a:ext cx="8215313" cy="5099048"/>
        </p:xfrm>
        <a:graphic>
          <a:graphicData uri="http://schemas.openxmlformats.org/drawingml/2006/diagram">
            <dgm:relIds xmlns:dgm="http://schemas.openxmlformats.org/drawingml/2006/diagram" r:dm="rId4" r:lo="rId5" r:qs="rId6" r:cs="rId7"/>
          </a:graphicData>
        </a:graphic>
      </p:graphicFrame>
    </p:spTree>
    <p:extLst>
      <p:ext uri="{BB962C8B-B14F-4D97-AF65-F5344CB8AC3E}">
        <p14:creationId xmlns:p14="http://schemas.microsoft.com/office/powerpoint/2010/main" val="2695492483"/>
      </p:ext>
    </p:extLst>
  </p:cSld>
  <p:clrMapOvr>
    <a:masterClrMapping/>
  </p:clrMapOvr>
  <p:transition/>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Rectangle 2"/>
          <p:cNvSpPr>
            <a:spLocks noGrp="1" noChangeArrowheads="1"/>
          </p:cNvSpPr>
          <p:nvPr>
            <p:ph type="title" idx="4294967295"/>
          </p:nvPr>
        </p:nvSpPr>
        <p:spPr>
          <a:xfrm>
            <a:off x="838200" y="188914"/>
            <a:ext cx="8229600" cy="706437"/>
          </a:xfrm>
        </p:spPr>
        <p:txBody>
          <a:bodyPr/>
          <a:lstStyle/>
          <a:p>
            <a:pPr eaLnBrk="1" hangingPunct="1"/>
            <a:r>
              <a:rPr lang="en-US" altLang="zh-TW" smtClean="0"/>
              <a:t>ISO 27001</a:t>
            </a:r>
            <a:r>
              <a:rPr lang="zh-TW" altLang="en-US" smtClean="0"/>
              <a:t>：</a:t>
            </a:r>
            <a:r>
              <a:rPr lang="en-US" altLang="zh-TW" smtClean="0"/>
              <a:t>2013</a:t>
            </a:r>
            <a:r>
              <a:rPr lang="zh-TW" altLang="en-US" smtClean="0"/>
              <a:t>新版框架</a:t>
            </a:r>
          </a:p>
        </p:txBody>
      </p:sp>
      <p:pic>
        <p:nvPicPr>
          <p:cNvPr id="32771"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3250" y="1341438"/>
            <a:ext cx="86995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036266"/>
      </p:ext>
    </p:extLst>
  </p:cSld>
  <p:clrMapOvr>
    <a:masterClrMapping/>
  </p:clrMapOvr>
  <p:transition spd="slow"/>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Rectangle 2"/>
          <p:cNvSpPr>
            <a:spLocks noGrp="1" noChangeArrowheads="1"/>
          </p:cNvSpPr>
          <p:nvPr>
            <p:ph type="title" idx="4294967295"/>
          </p:nvPr>
        </p:nvSpPr>
        <p:spPr>
          <a:xfrm>
            <a:off x="838200" y="188914"/>
            <a:ext cx="8229600" cy="706437"/>
          </a:xfrm>
        </p:spPr>
        <p:txBody>
          <a:bodyPr/>
          <a:lstStyle/>
          <a:p>
            <a:pPr eaLnBrk="1" hangingPunct="1"/>
            <a:r>
              <a:rPr lang="en-US" altLang="zh-TW" smtClean="0"/>
              <a:t>ISO</a:t>
            </a:r>
            <a:r>
              <a:rPr lang="zh-TW" altLang="en-US" smtClean="0"/>
              <a:t> </a:t>
            </a:r>
            <a:r>
              <a:rPr lang="en-US" altLang="zh-TW" smtClean="0"/>
              <a:t>27001</a:t>
            </a:r>
            <a:r>
              <a:rPr lang="zh-TW" altLang="en-US" smtClean="0"/>
              <a:t> </a:t>
            </a:r>
            <a:r>
              <a:rPr lang="en-US" altLang="zh-TW" smtClean="0"/>
              <a:t>2013</a:t>
            </a:r>
            <a:r>
              <a:rPr lang="zh-TW" altLang="en-US" smtClean="0"/>
              <a:t>版</a:t>
            </a:r>
          </a:p>
        </p:txBody>
      </p:sp>
      <p:sp>
        <p:nvSpPr>
          <p:cNvPr id="34819" name="Rectangle 9"/>
          <p:cNvSpPr>
            <a:spLocks noGrp="1" noChangeArrowheads="1"/>
          </p:cNvSpPr>
          <p:nvPr>
            <p:ph type="body" idx="4294967295"/>
          </p:nvPr>
        </p:nvSpPr>
        <p:spPr>
          <a:xfrm>
            <a:off x="838200" y="1268413"/>
            <a:ext cx="6923088" cy="2952750"/>
          </a:xfrm>
        </p:spPr>
        <p:txBody>
          <a:bodyPr/>
          <a:lstStyle/>
          <a:p>
            <a:pPr>
              <a:lnSpc>
                <a:spcPts val="2600"/>
              </a:lnSpc>
            </a:pPr>
            <a:r>
              <a:rPr lang="en-US" altLang="zh-TW" sz="2800">
                <a:latin typeface="標楷體" panose="03000509000000000000" pitchFamily="65" charset="-120"/>
                <a:ea typeface="標楷體" pitchFamily="65" charset="-120"/>
              </a:rPr>
              <a:t>ISO 27001</a:t>
            </a:r>
            <a:r>
              <a:rPr lang="zh-TW" altLang="en-US" sz="2800">
                <a:latin typeface="標楷體" panose="03000509000000000000" pitchFamily="65" charset="-120"/>
                <a:ea typeface="標楷體" pitchFamily="65" charset="-120"/>
              </a:rPr>
              <a:t>是</a:t>
            </a:r>
            <a:r>
              <a:rPr lang="en-US" altLang="zh-TW" sz="2800">
                <a:latin typeface="標楷體" panose="03000509000000000000" pitchFamily="65" charset="-120"/>
                <a:ea typeface="標楷體" pitchFamily="65" charset="-120"/>
              </a:rPr>
              <a:t>ISMS </a:t>
            </a:r>
            <a:r>
              <a:rPr lang="zh-TW" altLang="en-US" sz="2800">
                <a:latin typeface="標楷體" panose="03000509000000000000" pitchFamily="65" charset="-120"/>
                <a:ea typeface="標楷體" pitchFamily="65" charset="-120"/>
              </a:rPr>
              <a:t>系統驗證的判定標準</a:t>
            </a:r>
            <a:endParaRPr lang="en-US" altLang="zh-TW" sz="2800">
              <a:latin typeface="標楷體" panose="03000509000000000000" pitchFamily="65" charset="-120"/>
              <a:ea typeface="標楷體" pitchFamily="65" charset="-120"/>
            </a:endParaRPr>
          </a:p>
          <a:p>
            <a:pPr>
              <a:lnSpc>
                <a:spcPts val="2600"/>
              </a:lnSpc>
            </a:pPr>
            <a:r>
              <a:rPr lang="zh-TW" altLang="en-US" sz="2800">
                <a:latin typeface="標楷體" panose="03000509000000000000" pitchFamily="65" charset="-120"/>
                <a:ea typeface="標楷體" pitchFamily="65" charset="-120"/>
              </a:rPr>
              <a:t>重於</a:t>
            </a:r>
            <a:r>
              <a:rPr lang="zh-TW" altLang="en-US" sz="2800" b="1">
                <a:solidFill>
                  <a:srgbClr val="3333CC"/>
                </a:solidFill>
                <a:latin typeface="標楷體" panose="03000509000000000000" pitchFamily="65" charset="-120"/>
                <a:ea typeface="標楷體" pitchFamily="65" charset="-120"/>
              </a:rPr>
              <a:t>預防</a:t>
            </a:r>
            <a:r>
              <a:rPr lang="zh-TW" altLang="en-US" sz="2800">
                <a:latin typeface="標楷體" panose="03000509000000000000" pitchFamily="65" charset="-120"/>
                <a:ea typeface="標楷體" pitchFamily="65" charset="-120"/>
              </a:rPr>
              <a:t>而非矯正措施</a:t>
            </a:r>
            <a:endParaRPr lang="en-US" altLang="zh-TW" sz="2800">
              <a:latin typeface="標楷體" panose="03000509000000000000" pitchFamily="65" charset="-120"/>
              <a:ea typeface="標楷體" pitchFamily="65" charset="-120"/>
            </a:endParaRPr>
          </a:p>
          <a:p>
            <a:pPr>
              <a:lnSpc>
                <a:spcPts val="2600"/>
              </a:lnSpc>
            </a:pPr>
            <a:r>
              <a:rPr lang="en-US" altLang="zh-TW" sz="2800" b="1">
                <a:solidFill>
                  <a:srgbClr val="3333CC"/>
                </a:solidFill>
                <a:latin typeface="標楷體" panose="03000509000000000000" pitchFamily="65" charset="-120"/>
                <a:ea typeface="標楷體" pitchFamily="65" charset="-120"/>
              </a:rPr>
              <a:t>14</a:t>
            </a:r>
            <a:r>
              <a:rPr lang="zh-TW" altLang="en-US" sz="2800" b="1">
                <a:solidFill>
                  <a:srgbClr val="3333CC"/>
                </a:solidFill>
                <a:latin typeface="標楷體" panose="03000509000000000000" pitchFamily="65" charset="-120"/>
                <a:ea typeface="標楷體" pitchFamily="65" charset="-120"/>
              </a:rPr>
              <a:t>個</a:t>
            </a:r>
            <a:r>
              <a:rPr lang="zh-TW" altLang="en-US" sz="2800">
                <a:latin typeface="標楷體" panose="03000509000000000000" pitchFamily="65" charset="-120"/>
                <a:ea typeface="標楷體" pitchFamily="65" charset="-120"/>
              </a:rPr>
              <a:t>控制領域</a:t>
            </a:r>
            <a:endParaRPr lang="en-US" altLang="zh-TW" sz="2800">
              <a:latin typeface="標楷體" panose="03000509000000000000" pitchFamily="65" charset="-120"/>
              <a:ea typeface="標楷體" pitchFamily="65" charset="-120"/>
            </a:endParaRPr>
          </a:p>
          <a:p>
            <a:pPr>
              <a:lnSpc>
                <a:spcPts val="2600"/>
              </a:lnSpc>
            </a:pPr>
            <a:r>
              <a:rPr lang="en-US" altLang="zh-TW" sz="2800" b="1">
                <a:solidFill>
                  <a:srgbClr val="3333CC"/>
                </a:solidFill>
                <a:latin typeface="標楷體" panose="03000509000000000000" pitchFamily="65" charset="-120"/>
                <a:ea typeface="標楷體" pitchFamily="65" charset="-120"/>
              </a:rPr>
              <a:t>35</a:t>
            </a:r>
            <a:r>
              <a:rPr lang="zh-TW" altLang="en-US" sz="2800" b="1">
                <a:solidFill>
                  <a:srgbClr val="3333CC"/>
                </a:solidFill>
                <a:latin typeface="標楷體" panose="03000509000000000000" pitchFamily="65" charset="-120"/>
                <a:ea typeface="標楷體" pitchFamily="65" charset="-120"/>
              </a:rPr>
              <a:t>個</a:t>
            </a:r>
            <a:r>
              <a:rPr lang="zh-TW" altLang="en-US" sz="2800">
                <a:latin typeface="標楷體" panose="03000509000000000000" pitchFamily="65" charset="-120"/>
                <a:ea typeface="標楷體" pitchFamily="65" charset="-120"/>
              </a:rPr>
              <a:t>控制目標</a:t>
            </a:r>
            <a:endParaRPr lang="en-US" altLang="zh-TW" sz="2800">
              <a:latin typeface="標楷體" panose="03000509000000000000" pitchFamily="65" charset="-120"/>
              <a:ea typeface="標楷體" pitchFamily="65" charset="-120"/>
            </a:endParaRPr>
          </a:p>
          <a:p>
            <a:pPr>
              <a:lnSpc>
                <a:spcPts val="2600"/>
              </a:lnSpc>
            </a:pPr>
            <a:r>
              <a:rPr lang="en-US" altLang="zh-TW" sz="2800" b="1">
                <a:solidFill>
                  <a:srgbClr val="3333CC"/>
                </a:solidFill>
                <a:latin typeface="標楷體" panose="03000509000000000000" pitchFamily="65" charset="-120"/>
                <a:ea typeface="標楷體" pitchFamily="65" charset="-120"/>
              </a:rPr>
              <a:t>113</a:t>
            </a:r>
            <a:r>
              <a:rPr lang="zh-TW" altLang="en-US" sz="2800" b="1">
                <a:solidFill>
                  <a:srgbClr val="3333CC"/>
                </a:solidFill>
                <a:latin typeface="標楷體" panose="03000509000000000000" pitchFamily="65" charset="-120"/>
                <a:ea typeface="標楷體" pitchFamily="65" charset="-120"/>
              </a:rPr>
              <a:t>項</a:t>
            </a:r>
            <a:r>
              <a:rPr lang="zh-TW" altLang="en-US" sz="2800">
                <a:latin typeface="標楷體" panose="03000509000000000000" pitchFamily="65" charset="-120"/>
                <a:ea typeface="標楷體" pitchFamily="65" charset="-120"/>
              </a:rPr>
              <a:t>控制措施</a:t>
            </a:r>
            <a:endParaRPr lang="en-US" altLang="zh-TW" sz="2800">
              <a:latin typeface="標楷體" panose="03000509000000000000" pitchFamily="65" charset="-120"/>
              <a:ea typeface="標楷體" pitchFamily="65" charset="-120"/>
            </a:endParaRPr>
          </a:p>
          <a:p>
            <a:pPr marL="400050" lvl="1" indent="0">
              <a:lnSpc>
                <a:spcPct val="90000"/>
              </a:lnSpc>
              <a:buNone/>
            </a:pPr>
            <a:endParaRPr lang="zh-TW" altLang="en-US" smtClean="0">
              <a:latin typeface="標楷體" pitchFamily="65" charset="-120"/>
              <a:ea typeface="標楷體" panose="03000509000000000000" pitchFamily="65" charset="-120"/>
            </a:endParaRPr>
          </a:p>
        </p:txBody>
      </p:sp>
    </p:spTree>
    <p:extLst>
      <p:ext uri="{BB962C8B-B14F-4D97-AF65-F5344CB8AC3E}">
        <p14:creationId xmlns:p14="http://schemas.microsoft.com/office/powerpoint/2010/main" val="681525128"/>
      </p:ext>
    </p:extLst>
  </p:cSld>
  <p:clrMapOvr>
    <a:masterClrMapping/>
  </p:clrMapOvr>
  <p:transition spd="slow"/>
  <p:timing/>
</p:sld>
</file>

<file path=ppt/slides/slide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Rectangle 2"/>
          <p:cNvSpPr>
            <a:spLocks noGrp="1" noChangeArrowheads="1"/>
          </p:cNvSpPr>
          <p:nvPr>
            <p:ph type="title" idx="4294967295"/>
          </p:nvPr>
        </p:nvSpPr>
        <p:spPr>
          <a:xfrm>
            <a:off x="838200" y="188914"/>
            <a:ext cx="8229600" cy="706437"/>
          </a:xfrm>
        </p:spPr>
        <p:txBody>
          <a:bodyPr/>
          <a:lstStyle/>
          <a:p>
            <a:pPr eaLnBrk="1" hangingPunct="1"/>
            <a:r>
              <a:rPr lang="en-US" altLang="zh-TW" smtClean="0"/>
              <a:t>ISO 27001</a:t>
            </a:r>
            <a:r>
              <a:rPr lang="zh-TW" altLang="zh-TW" smtClean="0"/>
              <a:t>過程導向</a:t>
            </a:r>
            <a:r>
              <a:rPr lang="en-US" altLang="zh-TW" smtClean="0"/>
              <a:t>PDCA</a:t>
            </a:r>
            <a:endParaRPr lang="zh-TW" altLang="en-US" smtClean="0"/>
          </a:p>
        </p:txBody>
      </p:sp>
      <p:grpSp>
        <p:nvGrpSpPr>
          <p:cNvPr id="36867" name="群組 3"/>
          <p:cNvGrpSpPr/>
          <p:nvPr/>
        </p:nvGrpSpPr>
        <p:grpSpPr>
          <a:xfrm>
            <a:off x="1997075" y="1341438"/>
            <a:ext cx="5911850" cy="4838700"/>
            <a:chOff x="1616659" y="1341459"/>
            <a:chExt cx="5910680" cy="4838928"/>
          </a:xfrm>
        </p:grpSpPr>
        <p:sp>
          <p:nvSpPr>
            <p:cNvPr id="5" name="手繪多邊形 4"/>
            <p:cNvSpPr/>
            <p:nvPr/>
          </p:nvSpPr>
          <p:spPr>
            <a:xfrm>
              <a:off x="3370864" y="1341459"/>
              <a:ext cx="2356273" cy="1122931"/>
            </a:xfrm>
            <a:custGeom>
              <a:gdLst>
                <a:gd name="connsiteX0" fmla="*/ 0 w 2356273"/>
                <a:gd name="connsiteY0" fmla="*/ 187159 h 1122931"/>
                <a:gd name="connsiteX1" fmla="*/ 187159 w 2356273"/>
                <a:gd name="connsiteY1" fmla="*/ 0 h 1122931"/>
                <a:gd name="connsiteX2" fmla="*/ 2169114 w 2356273"/>
                <a:gd name="connsiteY2" fmla="*/ 0 h 1122931"/>
                <a:gd name="connsiteX3" fmla="*/ 2356273 w 2356273"/>
                <a:gd name="connsiteY3" fmla="*/ 187159 h 1122931"/>
                <a:gd name="connsiteX4" fmla="*/ 2356273 w 2356273"/>
                <a:gd name="connsiteY4" fmla="*/ 935772 h 1122931"/>
                <a:gd name="connsiteX5" fmla="*/ 2169114 w 2356273"/>
                <a:gd name="connsiteY5" fmla="*/ 1122931 h 1122931"/>
                <a:gd name="connsiteX6" fmla="*/ 187159 w 2356273"/>
                <a:gd name="connsiteY6" fmla="*/ 1122931 h 1122931"/>
                <a:gd name="connsiteX7" fmla="*/ 0 w 2356273"/>
                <a:gd name="connsiteY7" fmla="*/ 935772 h 1122931"/>
                <a:gd name="connsiteX8" fmla="*/ 0 w 2356273"/>
                <a:gd name="connsiteY8" fmla="*/ 187159 h 11229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273" h="1122931">
                  <a:moveTo>
                    <a:pt x="0" y="187159"/>
                  </a:moveTo>
                  <a:cubicBezTo>
                    <a:pt x="0" y="83794"/>
                    <a:pt x="83794" y="0"/>
                    <a:pt x="187159" y="0"/>
                  </a:cubicBezTo>
                  <a:lnTo>
                    <a:pt x="2169114" y="0"/>
                  </a:lnTo>
                  <a:cubicBezTo>
                    <a:pt x="2272479" y="0"/>
                    <a:pt x="2356273" y="83794"/>
                    <a:pt x="2356273" y="187159"/>
                  </a:cubicBezTo>
                  <a:lnTo>
                    <a:pt x="2356273" y="935772"/>
                  </a:lnTo>
                  <a:cubicBezTo>
                    <a:pt x="2356273" y="1039137"/>
                    <a:pt x="2272479" y="1122931"/>
                    <a:pt x="2169114" y="1122931"/>
                  </a:cubicBezTo>
                  <a:lnTo>
                    <a:pt x="187159" y="1122931"/>
                  </a:lnTo>
                  <a:cubicBezTo>
                    <a:pt x="83794" y="1122931"/>
                    <a:pt x="0" y="1039137"/>
                    <a:pt x="0" y="935772"/>
                  </a:cubicBezTo>
                  <a:lnTo>
                    <a:pt x="0" y="187159"/>
                  </a:lnTo>
                  <a:close/>
                </a:path>
              </a:pathLst>
            </a:custGeom>
            <a:solidFill>
              <a:srgbClr val="FFC000"/>
            </a:solidFill>
            <a:ln w="76200"/>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161497" tIns="161497" rIns="161497" bIns="161497" anchor="ctr"/>
            <a:lstStyle/>
            <a:p>
              <a:pPr algn="ctr" defTabSz="1244600">
                <a:lnSpc>
                  <a:spcPct val="90000"/>
                </a:lnSpc>
                <a:spcAft>
                  <a:spcPct val="35000"/>
                </a:spcAft>
                <a:defRPr/>
              </a:pPr>
              <a:r>
                <a:rPr kumimoji="0" lang="en-US" altLang="zh-TW" b="1">
                  <a:effectLst>
                    <a:outerShdw blurRad="38100" dist="38100" dir="2700000" algn="tl">
                      <a:srgbClr val="000000">
                        <a:alpha val="43137"/>
                      </a:srgbClr>
                    </a:outerShdw>
                  </a:effectLst>
                  <a:latin typeface="Arial Black" pitchFamily="34" charset="0"/>
                </a:rPr>
                <a:t>Plan</a:t>
              </a:r>
              <a:r>
                <a:rPr kumimoji="0" lang="zh-TW" altLang="en-US" b="1">
                  <a:effectLst>
                    <a:outerShdw blurRad="38100" dist="38100" dir="2700000" algn="tl">
                      <a:srgbClr val="000000">
                        <a:alpha val="43137"/>
                      </a:srgbClr>
                    </a:outerShdw>
                  </a:effectLst>
                  <a:latin typeface="Arial Black" pitchFamily="34" charset="0"/>
                </a:rPr>
                <a:t>計劃</a:t>
              </a:r>
              <a:endParaRPr lang="zh-TW" altLang="en-US"/>
            </a:p>
          </p:txBody>
        </p:sp>
        <p:sp>
          <p:nvSpPr>
            <p:cNvPr id="6" name="手繪多邊形 5"/>
            <p:cNvSpPr/>
            <p:nvPr/>
          </p:nvSpPr>
          <p:spPr>
            <a:xfrm>
              <a:off x="2691184" y="1903460"/>
              <a:ext cx="3715602" cy="3714925"/>
            </a:xfrm>
            <a:custGeom>
              <a:rect l="0" t="0" r="0" b="0"/>
              <a:pathLst>
                <a:path>
                  <a:moveTo>
                    <a:pt x="3191662" y="564360"/>
                  </a:moveTo>
                  <a:arcTo wR="1857998" hR="1857998" stAng="18952369" swAng="1201063"/>
                </a:path>
              </a:pathLst>
            </a:custGeom>
            <a:solidFill>
              <a:srgbClr val="CC0000"/>
            </a:solidFill>
            <a:ln w="133350" cap="rnd" cmpd="sng">
              <a:solidFill>
                <a:srgbClr val="CC00CC"/>
              </a:solidFill>
              <a:bevel/>
              <a:tailEnd type="stealth" w="lg" len="lg"/>
            </a:ln>
          </p:spPr>
          <p:style>
            <a:lnRef idx="1">
              <a:schemeClr val="accent4"/>
            </a:lnRef>
            <a:fillRef idx="0">
              <a:schemeClr val="accent4"/>
            </a:fillRef>
            <a:effectRef idx="0">
              <a:schemeClr val="accent4"/>
            </a:effectRef>
            <a:fontRef idx="minor">
              <a:schemeClr val="tx1"/>
            </a:fontRef>
          </p:style>
          <p:txBody>
            <a:bodyPr/>
            <a:lstStyle/>
            <a:p/>
          </p:txBody>
        </p:sp>
        <p:sp>
          <p:nvSpPr>
            <p:cNvPr id="7" name="手繪多邊形 6"/>
            <p:cNvSpPr/>
            <p:nvPr/>
          </p:nvSpPr>
          <p:spPr>
            <a:xfrm>
              <a:off x="5286659" y="3199458"/>
              <a:ext cx="2240680" cy="1122931"/>
            </a:xfrm>
            <a:custGeom>
              <a:gdLst>
                <a:gd name="connsiteX0" fmla="*/ 0 w 2240680"/>
                <a:gd name="connsiteY0" fmla="*/ 187159 h 1122931"/>
                <a:gd name="connsiteX1" fmla="*/ 187159 w 2240680"/>
                <a:gd name="connsiteY1" fmla="*/ 0 h 1122931"/>
                <a:gd name="connsiteX2" fmla="*/ 2053521 w 2240680"/>
                <a:gd name="connsiteY2" fmla="*/ 0 h 1122931"/>
                <a:gd name="connsiteX3" fmla="*/ 2240680 w 2240680"/>
                <a:gd name="connsiteY3" fmla="*/ 187159 h 1122931"/>
                <a:gd name="connsiteX4" fmla="*/ 2240680 w 2240680"/>
                <a:gd name="connsiteY4" fmla="*/ 935772 h 1122931"/>
                <a:gd name="connsiteX5" fmla="*/ 2053521 w 2240680"/>
                <a:gd name="connsiteY5" fmla="*/ 1122931 h 1122931"/>
                <a:gd name="connsiteX6" fmla="*/ 187159 w 2240680"/>
                <a:gd name="connsiteY6" fmla="*/ 1122931 h 1122931"/>
                <a:gd name="connsiteX7" fmla="*/ 0 w 2240680"/>
                <a:gd name="connsiteY7" fmla="*/ 935772 h 1122931"/>
                <a:gd name="connsiteX8" fmla="*/ 0 w 2240680"/>
                <a:gd name="connsiteY8" fmla="*/ 187159 h 11229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680" h="1122931">
                  <a:moveTo>
                    <a:pt x="0" y="187159"/>
                  </a:moveTo>
                  <a:cubicBezTo>
                    <a:pt x="0" y="83794"/>
                    <a:pt x="83794" y="0"/>
                    <a:pt x="187159" y="0"/>
                  </a:cubicBezTo>
                  <a:lnTo>
                    <a:pt x="2053521" y="0"/>
                  </a:lnTo>
                  <a:cubicBezTo>
                    <a:pt x="2156886" y="0"/>
                    <a:pt x="2240680" y="83794"/>
                    <a:pt x="2240680" y="187159"/>
                  </a:cubicBezTo>
                  <a:lnTo>
                    <a:pt x="2240680" y="935772"/>
                  </a:lnTo>
                  <a:cubicBezTo>
                    <a:pt x="2240680" y="1039137"/>
                    <a:pt x="2156886" y="1122931"/>
                    <a:pt x="2053521" y="1122931"/>
                  </a:cubicBezTo>
                  <a:lnTo>
                    <a:pt x="187159" y="1122931"/>
                  </a:lnTo>
                  <a:cubicBezTo>
                    <a:pt x="83794" y="1122931"/>
                    <a:pt x="0" y="1039137"/>
                    <a:pt x="0" y="935772"/>
                  </a:cubicBezTo>
                  <a:lnTo>
                    <a:pt x="0" y="187159"/>
                  </a:lnTo>
                  <a:close/>
                </a:path>
              </a:pathLst>
            </a:custGeom>
            <a:solidFill>
              <a:srgbClr val="00CC66"/>
            </a:solidFill>
            <a:ln w="76200"/>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161497" tIns="161497" rIns="161497" bIns="161497" anchor="ctr"/>
            <a:lstStyle/>
            <a:p>
              <a:pPr algn="ctr" defTabSz="1244600">
                <a:lnSpc>
                  <a:spcPct val="90000"/>
                </a:lnSpc>
                <a:spcAft>
                  <a:spcPct val="35000"/>
                </a:spcAft>
                <a:defRPr/>
              </a:pPr>
              <a:r>
                <a:rPr kumimoji="0" lang="en-US" altLang="zh-TW" b="1">
                  <a:effectLst>
                    <a:outerShdw blurRad="38100" dist="38100" dir="2700000" algn="tl">
                      <a:srgbClr val="000000">
                        <a:alpha val="43137"/>
                      </a:srgbClr>
                    </a:outerShdw>
                  </a:effectLst>
                  <a:latin typeface="Arial Black" pitchFamily="34" charset="0"/>
                </a:rPr>
                <a:t>Do</a:t>
              </a:r>
              <a:r>
                <a:rPr kumimoji="0" lang="zh-TW" altLang="en-US" b="1">
                  <a:effectLst>
                    <a:outerShdw blurRad="38100" dist="38100" dir="2700000" algn="tl">
                      <a:srgbClr val="000000">
                        <a:alpha val="43137"/>
                      </a:srgbClr>
                    </a:outerShdw>
                  </a:effectLst>
                  <a:latin typeface="Arial Black" pitchFamily="34" charset="0"/>
                </a:rPr>
                <a:t>執行</a:t>
              </a:r>
              <a:endParaRPr lang="zh-TW" altLang="en-US"/>
            </a:p>
          </p:txBody>
        </p:sp>
        <p:sp>
          <p:nvSpPr>
            <p:cNvPr id="8" name="手繪多邊形 7"/>
            <p:cNvSpPr/>
            <p:nvPr/>
          </p:nvSpPr>
          <p:spPr>
            <a:xfrm>
              <a:off x="2691184" y="1903460"/>
              <a:ext cx="3715602" cy="3714925"/>
            </a:xfrm>
            <a:custGeom>
              <a:rect l="0" t="0" r="0" b="0"/>
              <a:pathLst>
                <a:path>
                  <a:moveTo>
                    <a:pt x="3553917" y="2616955"/>
                  </a:moveTo>
                  <a:arcTo wR="1857998" hR="1857998" stAng="1446567" swAng="1201063"/>
                </a:path>
              </a:pathLst>
            </a:custGeom>
            <a:solidFill>
              <a:srgbClr val="CC0000"/>
            </a:solidFill>
            <a:ln w="133350" cap="rnd" cmpd="sng">
              <a:solidFill>
                <a:srgbClr val="CC00CC"/>
              </a:solidFill>
              <a:bevel/>
              <a:tailEnd type="stealth" w="lg" len="lg"/>
            </a:ln>
          </p:spPr>
          <p:style>
            <a:lnRef idx="1">
              <a:schemeClr val="accent4"/>
            </a:lnRef>
            <a:fillRef idx="0">
              <a:schemeClr val="accent4"/>
            </a:fillRef>
            <a:effectRef idx="0">
              <a:schemeClr val="accent4"/>
            </a:effectRef>
            <a:fontRef idx="minor">
              <a:schemeClr val="tx1"/>
            </a:fontRef>
          </p:style>
          <p:txBody>
            <a:bodyPr/>
            <a:lstStyle/>
            <a:p/>
          </p:txBody>
        </p:sp>
        <p:sp>
          <p:nvSpPr>
            <p:cNvPr id="9" name="手繪多邊形 8"/>
            <p:cNvSpPr/>
            <p:nvPr/>
          </p:nvSpPr>
          <p:spPr>
            <a:xfrm>
              <a:off x="3370864" y="5057456"/>
              <a:ext cx="2356273" cy="1122931"/>
            </a:xfrm>
            <a:custGeom>
              <a:gdLst>
                <a:gd name="connsiteX0" fmla="*/ 0 w 2356273"/>
                <a:gd name="connsiteY0" fmla="*/ 187159 h 1122931"/>
                <a:gd name="connsiteX1" fmla="*/ 187159 w 2356273"/>
                <a:gd name="connsiteY1" fmla="*/ 0 h 1122931"/>
                <a:gd name="connsiteX2" fmla="*/ 2169114 w 2356273"/>
                <a:gd name="connsiteY2" fmla="*/ 0 h 1122931"/>
                <a:gd name="connsiteX3" fmla="*/ 2356273 w 2356273"/>
                <a:gd name="connsiteY3" fmla="*/ 187159 h 1122931"/>
                <a:gd name="connsiteX4" fmla="*/ 2356273 w 2356273"/>
                <a:gd name="connsiteY4" fmla="*/ 935772 h 1122931"/>
                <a:gd name="connsiteX5" fmla="*/ 2169114 w 2356273"/>
                <a:gd name="connsiteY5" fmla="*/ 1122931 h 1122931"/>
                <a:gd name="connsiteX6" fmla="*/ 187159 w 2356273"/>
                <a:gd name="connsiteY6" fmla="*/ 1122931 h 1122931"/>
                <a:gd name="connsiteX7" fmla="*/ 0 w 2356273"/>
                <a:gd name="connsiteY7" fmla="*/ 935772 h 1122931"/>
                <a:gd name="connsiteX8" fmla="*/ 0 w 2356273"/>
                <a:gd name="connsiteY8" fmla="*/ 187159 h 11229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273" h="1122931">
                  <a:moveTo>
                    <a:pt x="0" y="187159"/>
                  </a:moveTo>
                  <a:cubicBezTo>
                    <a:pt x="0" y="83794"/>
                    <a:pt x="83794" y="0"/>
                    <a:pt x="187159" y="0"/>
                  </a:cubicBezTo>
                  <a:lnTo>
                    <a:pt x="2169114" y="0"/>
                  </a:lnTo>
                  <a:cubicBezTo>
                    <a:pt x="2272479" y="0"/>
                    <a:pt x="2356273" y="83794"/>
                    <a:pt x="2356273" y="187159"/>
                  </a:cubicBezTo>
                  <a:lnTo>
                    <a:pt x="2356273" y="935772"/>
                  </a:lnTo>
                  <a:cubicBezTo>
                    <a:pt x="2356273" y="1039137"/>
                    <a:pt x="2272479" y="1122931"/>
                    <a:pt x="2169114" y="1122931"/>
                  </a:cubicBezTo>
                  <a:lnTo>
                    <a:pt x="187159" y="1122931"/>
                  </a:lnTo>
                  <a:cubicBezTo>
                    <a:pt x="83794" y="1122931"/>
                    <a:pt x="0" y="1039137"/>
                    <a:pt x="0" y="935772"/>
                  </a:cubicBezTo>
                  <a:lnTo>
                    <a:pt x="0" y="187159"/>
                  </a:lnTo>
                  <a:close/>
                </a:path>
              </a:pathLst>
            </a:custGeom>
            <a:solidFill>
              <a:srgbClr val="006699"/>
            </a:solidFill>
            <a:ln w="76200"/>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161497" tIns="161497" rIns="161497" bIns="161497" anchor="ctr"/>
            <a:lstStyle/>
            <a:p>
              <a:pPr algn="ctr" defTabSz="1244600">
                <a:lnSpc>
                  <a:spcPct val="90000"/>
                </a:lnSpc>
                <a:spcAft>
                  <a:spcPct val="35000"/>
                </a:spcAft>
                <a:defRPr/>
              </a:pPr>
              <a:r>
                <a:rPr kumimoji="0" lang="en-US" altLang="zh-TW" b="1">
                  <a:effectLst>
                    <a:outerShdw blurRad="38100" dist="38100" dir="2700000" algn="tl">
                      <a:srgbClr val="000000">
                        <a:alpha val="43137"/>
                      </a:srgbClr>
                    </a:outerShdw>
                  </a:effectLst>
                  <a:latin typeface="Arial Black" pitchFamily="34" charset="0"/>
                </a:rPr>
                <a:t>Check</a:t>
              </a:r>
              <a:r>
                <a:rPr kumimoji="0" lang="zh-TW" altLang="en-US" b="1">
                  <a:effectLst>
                    <a:outerShdw blurRad="38100" dist="38100" dir="2700000" algn="tl">
                      <a:srgbClr val="000000">
                        <a:alpha val="43137"/>
                      </a:srgbClr>
                    </a:outerShdw>
                  </a:effectLst>
                  <a:latin typeface="Arial Black" pitchFamily="34" charset="0"/>
                </a:rPr>
                <a:t>檢查</a:t>
              </a:r>
              <a:endParaRPr lang="zh-TW" altLang="en-US"/>
            </a:p>
          </p:txBody>
        </p:sp>
        <p:sp>
          <p:nvSpPr>
            <p:cNvPr id="10" name="手繪多邊形 9"/>
            <p:cNvSpPr/>
            <p:nvPr/>
          </p:nvSpPr>
          <p:spPr>
            <a:xfrm>
              <a:off x="2691184" y="1903460"/>
              <a:ext cx="3715602" cy="3714925"/>
            </a:xfrm>
            <a:custGeom>
              <a:rect l="0" t="0" r="0" b="0"/>
              <a:pathLst>
                <a:path>
                  <a:moveTo>
                    <a:pt x="524334" y="3151636"/>
                  </a:moveTo>
                  <a:arcTo wR="1857998" hR="1857998" stAng="8152369" swAng="1201063"/>
                </a:path>
              </a:pathLst>
            </a:custGeom>
            <a:solidFill>
              <a:srgbClr val="CC0000"/>
            </a:solidFill>
            <a:ln w="133350" cap="rnd" cmpd="sng">
              <a:solidFill>
                <a:srgbClr val="CC00CC"/>
              </a:solidFill>
              <a:bevel/>
              <a:tailEnd type="stealth" w="lg" len="lg"/>
            </a:ln>
          </p:spPr>
          <p:style>
            <a:lnRef idx="1">
              <a:schemeClr val="accent4"/>
            </a:lnRef>
            <a:fillRef idx="0">
              <a:schemeClr val="accent4"/>
            </a:fillRef>
            <a:effectRef idx="0">
              <a:schemeClr val="accent4"/>
            </a:effectRef>
            <a:fontRef idx="minor">
              <a:schemeClr val="tx1"/>
            </a:fontRef>
          </p:style>
          <p:txBody>
            <a:bodyPr/>
            <a:lstStyle/>
            <a:p/>
          </p:txBody>
        </p:sp>
        <p:sp>
          <p:nvSpPr>
            <p:cNvPr id="11" name="手繪多邊形 10"/>
            <p:cNvSpPr/>
            <p:nvPr/>
          </p:nvSpPr>
          <p:spPr>
            <a:xfrm>
              <a:off x="1616659" y="3199458"/>
              <a:ext cx="2148686" cy="1122931"/>
            </a:xfrm>
            <a:custGeom>
              <a:gdLst>
                <a:gd name="connsiteX0" fmla="*/ 0 w 2148686"/>
                <a:gd name="connsiteY0" fmla="*/ 187159 h 1122931"/>
                <a:gd name="connsiteX1" fmla="*/ 187159 w 2148686"/>
                <a:gd name="connsiteY1" fmla="*/ 0 h 1122931"/>
                <a:gd name="connsiteX2" fmla="*/ 1961527 w 2148686"/>
                <a:gd name="connsiteY2" fmla="*/ 0 h 1122931"/>
                <a:gd name="connsiteX3" fmla="*/ 2148686 w 2148686"/>
                <a:gd name="connsiteY3" fmla="*/ 187159 h 1122931"/>
                <a:gd name="connsiteX4" fmla="*/ 2148686 w 2148686"/>
                <a:gd name="connsiteY4" fmla="*/ 935772 h 1122931"/>
                <a:gd name="connsiteX5" fmla="*/ 1961527 w 2148686"/>
                <a:gd name="connsiteY5" fmla="*/ 1122931 h 1122931"/>
                <a:gd name="connsiteX6" fmla="*/ 187159 w 2148686"/>
                <a:gd name="connsiteY6" fmla="*/ 1122931 h 1122931"/>
                <a:gd name="connsiteX7" fmla="*/ 0 w 2148686"/>
                <a:gd name="connsiteY7" fmla="*/ 935772 h 1122931"/>
                <a:gd name="connsiteX8" fmla="*/ 0 w 2148686"/>
                <a:gd name="connsiteY8" fmla="*/ 187159 h 11229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8686" h="1122931">
                  <a:moveTo>
                    <a:pt x="0" y="187159"/>
                  </a:moveTo>
                  <a:cubicBezTo>
                    <a:pt x="0" y="83794"/>
                    <a:pt x="83794" y="0"/>
                    <a:pt x="187159" y="0"/>
                  </a:cubicBezTo>
                  <a:lnTo>
                    <a:pt x="1961527" y="0"/>
                  </a:lnTo>
                  <a:cubicBezTo>
                    <a:pt x="2064892" y="0"/>
                    <a:pt x="2148686" y="83794"/>
                    <a:pt x="2148686" y="187159"/>
                  </a:cubicBezTo>
                  <a:lnTo>
                    <a:pt x="2148686" y="935772"/>
                  </a:lnTo>
                  <a:cubicBezTo>
                    <a:pt x="2148686" y="1039137"/>
                    <a:pt x="2064892" y="1122931"/>
                    <a:pt x="1961527" y="1122931"/>
                  </a:cubicBezTo>
                  <a:lnTo>
                    <a:pt x="187159" y="1122931"/>
                  </a:lnTo>
                  <a:cubicBezTo>
                    <a:pt x="83794" y="1122931"/>
                    <a:pt x="0" y="1039137"/>
                    <a:pt x="0" y="935772"/>
                  </a:cubicBezTo>
                  <a:lnTo>
                    <a:pt x="0" y="187159"/>
                  </a:lnTo>
                  <a:close/>
                </a:path>
              </a:pathLst>
            </a:custGeom>
            <a:solidFill>
              <a:srgbClr val="CC0000"/>
            </a:solidFill>
            <a:ln w="76200"/>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161497" tIns="161497" rIns="161497" bIns="161497" anchor="ctr"/>
            <a:lstStyle/>
            <a:p>
              <a:pPr algn="ctr" defTabSz="1244600">
                <a:lnSpc>
                  <a:spcPct val="90000"/>
                </a:lnSpc>
                <a:spcAft>
                  <a:spcPct val="35000"/>
                </a:spcAft>
                <a:defRPr/>
              </a:pPr>
              <a:r>
                <a:rPr kumimoji="0" lang="en-US" altLang="zh-TW" b="1">
                  <a:effectLst>
                    <a:outerShdw blurRad="38100" dist="38100" dir="2700000" algn="tl">
                      <a:srgbClr val="000000">
                        <a:alpha val="43137"/>
                      </a:srgbClr>
                    </a:outerShdw>
                  </a:effectLst>
                  <a:latin typeface="Arial Black" pitchFamily="34" charset="0"/>
                </a:rPr>
                <a:t>Act</a:t>
              </a:r>
              <a:r>
                <a:rPr kumimoji="0" lang="zh-TW" altLang="en-US" b="1">
                  <a:effectLst>
                    <a:outerShdw blurRad="38100" dist="38100" dir="2700000" algn="tl">
                      <a:srgbClr val="000000">
                        <a:alpha val="43137"/>
                      </a:srgbClr>
                    </a:outerShdw>
                  </a:effectLst>
                  <a:latin typeface="+mj-ea"/>
                </a:rPr>
                <a:t>改善</a:t>
              </a:r>
              <a:endParaRPr lang="zh-TW" altLang="en-US"/>
            </a:p>
          </p:txBody>
        </p:sp>
        <p:sp>
          <p:nvSpPr>
            <p:cNvPr id="12" name="手繪多邊形 11"/>
            <p:cNvSpPr/>
            <p:nvPr/>
          </p:nvSpPr>
          <p:spPr>
            <a:xfrm>
              <a:off x="2691184" y="1903460"/>
              <a:ext cx="3715602" cy="3714925"/>
            </a:xfrm>
            <a:custGeom>
              <a:rect l="0" t="0" r="0" b="0"/>
              <a:pathLst>
                <a:path>
                  <a:moveTo>
                    <a:pt x="162079" y="1099041"/>
                  </a:moveTo>
                  <a:arcTo wR="1857998" hR="1857998" stAng="12246567" swAng="1201063"/>
                </a:path>
              </a:pathLst>
            </a:custGeom>
            <a:solidFill>
              <a:srgbClr val="CC0000"/>
            </a:solidFill>
            <a:ln w="133350" cap="rnd" cmpd="sng">
              <a:solidFill>
                <a:srgbClr val="CC00CC"/>
              </a:solidFill>
              <a:bevel/>
              <a:tailEnd type="stealth" w="lg" len="lg"/>
            </a:ln>
          </p:spPr>
          <p:style>
            <a:lnRef idx="1">
              <a:schemeClr val="accent4"/>
            </a:lnRef>
            <a:fillRef idx="0">
              <a:schemeClr val="accent4"/>
            </a:fillRef>
            <a:effectRef idx="0">
              <a:schemeClr val="accent4"/>
            </a:effectRef>
            <a:fontRef idx="minor">
              <a:schemeClr val="tx1"/>
            </a:fontRef>
          </p:style>
          <p:txBody>
            <a:bodyPr/>
            <a:lstStyle/>
            <a:p/>
          </p:txBody>
        </p:sp>
      </p:grpSp>
      <p:sp>
        <p:nvSpPr>
          <p:cNvPr id="16" name="文字方塊 15"/>
          <p:cNvSpPr txBox="1"/>
          <p:nvPr/>
        </p:nvSpPr>
        <p:spPr>
          <a:xfrm>
            <a:off x="6808788" y="1238250"/>
            <a:ext cx="2362200" cy="1938338"/>
          </a:xfrm>
          <a:prstGeom prst="rect">
            <a:avLst/>
          </a:prstGeom>
          <a:noFill/>
        </p:spPr>
        <p:txBody>
          <a:bodyPr>
            <a:spAutoFit/>
          </a:bodyPr>
          <a:lstStyle/>
          <a:p>
            <a:pPr fontAlgn="auto">
              <a:spcBef>
                <a:spcPct val="0"/>
              </a:spcBef>
              <a:spcAft>
                <a:spcPct val="0"/>
              </a:spcAft>
              <a:buFont typeface="Wingdings" panose="05000000000000000000" pitchFamily="2" charset="2"/>
              <a:buChar char="Ø"/>
              <a:defRPr/>
            </a:pPr>
            <a:r>
              <a:rPr kumimoji="0" lang="zh-TW" altLang="en-US" sz="2000" b="1">
                <a:solidFill>
                  <a:srgbClr val="FFC000"/>
                </a:solidFill>
                <a:latin typeface="標楷體" panose="03000509000000000000" pitchFamily="65" charset="-120"/>
              </a:rPr>
              <a:t>建立</a:t>
            </a:r>
            <a:r>
              <a:rPr kumimoji="0" lang="en-US" altLang="zh-TW" sz="2000" b="1">
                <a:solidFill>
                  <a:srgbClr val="FFC000"/>
                </a:solidFill>
                <a:latin typeface="標楷體" panose="03000509000000000000" pitchFamily="65" charset="-120"/>
              </a:rPr>
              <a:t>ISMS</a:t>
            </a:r>
            <a:r>
              <a:rPr kumimoji="0" lang="zh-TW" altLang="en-US" sz="2000" b="1">
                <a:solidFill>
                  <a:srgbClr val="FFC000"/>
                </a:solidFill>
                <a:latin typeface="標楷體" panose="03000509000000000000" pitchFamily="65" charset="-120"/>
              </a:rPr>
              <a:t>環境</a:t>
            </a:r>
            <a:endParaRPr kumimoji="0" lang="en-US" altLang="zh-TW" sz="2000" b="1">
              <a:solidFill>
                <a:srgbClr val="FFC000"/>
              </a:solidFill>
              <a:latin typeface="標楷體" pitchFamily="65" charset="-120"/>
            </a:endParaRPr>
          </a:p>
          <a:p>
            <a:pPr indent="109538" fontAlgn="auto">
              <a:spcBef>
                <a:spcPct val="0"/>
              </a:spcBef>
              <a:spcAft>
                <a:spcPct val="0"/>
              </a:spcAft>
              <a:buFont typeface="Wingdings" panose="05000000000000000000" pitchFamily="2" charset="2"/>
              <a:buChar char="Ø"/>
              <a:defRPr/>
            </a:pPr>
            <a:r>
              <a:rPr kumimoji="0" lang="zh-TW" altLang="en-US" sz="2000" b="1">
                <a:solidFill>
                  <a:srgbClr val="FFC000"/>
                </a:solidFill>
                <a:latin typeface="標楷體" panose="03000509000000000000" pitchFamily="65" charset="-120"/>
              </a:rPr>
              <a:t>資訊安全政策</a:t>
            </a:r>
            <a:endParaRPr kumimoji="0" lang="en-US" altLang="zh-TW" sz="2000" b="1">
              <a:solidFill>
                <a:srgbClr val="FFC000"/>
              </a:solidFill>
              <a:latin typeface="標楷體" panose="03000509000000000000" pitchFamily="65" charset="-120"/>
            </a:endParaRPr>
          </a:p>
          <a:p>
            <a:pPr fontAlgn="auto">
              <a:spcBef>
                <a:spcPct val="0"/>
              </a:spcBef>
              <a:spcAft>
                <a:spcPct val="0"/>
              </a:spcAft>
              <a:buFont typeface="Wingdings" panose="05000000000000000000" pitchFamily="2" charset="2"/>
              <a:buChar char="Ø"/>
              <a:defRPr/>
            </a:pPr>
            <a:r>
              <a:rPr kumimoji="0" lang="zh-TW" altLang="en-US" sz="2000" b="1">
                <a:solidFill>
                  <a:srgbClr val="FFC000"/>
                </a:solidFill>
                <a:latin typeface="標楷體" panose="03000509000000000000" pitchFamily="65" charset="-120"/>
              </a:rPr>
              <a:t>資訊安全目標</a:t>
            </a:r>
            <a:endParaRPr kumimoji="0" lang="en-US" altLang="zh-TW" sz="2000" b="1">
              <a:solidFill>
                <a:srgbClr val="FFC000"/>
              </a:solidFill>
              <a:latin typeface="標楷體" panose="03000509000000000000" pitchFamily="65" charset="-120"/>
            </a:endParaRPr>
          </a:p>
          <a:p>
            <a:pPr fontAlgn="auto">
              <a:spcBef>
                <a:spcPct val="0"/>
              </a:spcBef>
              <a:spcAft>
                <a:spcPct val="0"/>
              </a:spcAft>
              <a:buFont typeface="Wingdings" panose="05000000000000000000" pitchFamily="2" charset="2"/>
              <a:buChar char="Ø"/>
              <a:defRPr/>
            </a:pPr>
            <a:r>
              <a:rPr kumimoji="0" lang="zh-TW" altLang="en-US" sz="2000" b="1">
                <a:solidFill>
                  <a:srgbClr val="FFC000"/>
                </a:solidFill>
                <a:latin typeface="標楷體" panose="03000509000000000000" pitchFamily="65" charset="-120"/>
              </a:rPr>
              <a:t>資訊安全組織</a:t>
            </a:r>
          </a:p>
          <a:p>
            <a:pPr fontAlgn="auto">
              <a:spcBef>
                <a:spcPct val="0"/>
              </a:spcBef>
              <a:spcAft>
                <a:spcPct val="0"/>
              </a:spcAft>
              <a:buFont typeface="Wingdings" panose="05000000000000000000" pitchFamily="2" charset="2"/>
              <a:buChar char="Ø"/>
              <a:defRPr/>
            </a:pPr>
            <a:r>
              <a:rPr kumimoji="0" lang="zh-TW" altLang="en-US" sz="2000" b="1">
                <a:solidFill>
                  <a:srgbClr val="FFC000"/>
                </a:solidFill>
                <a:latin typeface="標楷體" panose="03000509000000000000" pitchFamily="65" charset="-120"/>
              </a:rPr>
              <a:t>風險評估及管理</a:t>
            </a:r>
            <a:endParaRPr kumimoji="0" lang="en-US" altLang="zh-TW" sz="2000" b="1">
              <a:solidFill>
                <a:srgbClr val="FFC000"/>
              </a:solidFill>
              <a:latin typeface="標楷體" panose="03000509000000000000" pitchFamily="65" charset="-120"/>
            </a:endParaRPr>
          </a:p>
          <a:p>
            <a:pPr fontAlgn="auto">
              <a:spcBef>
                <a:spcPct val="0"/>
              </a:spcBef>
              <a:spcAft>
                <a:spcPct val="0"/>
              </a:spcAft>
              <a:buFont typeface="Wingdings" panose="05000000000000000000" pitchFamily="2" charset="2"/>
              <a:buChar char="Ø"/>
              <a:defRPr/>
            </a:pPr>
            <a:r>
              <a:rPr kumimoji="0" lang="zh-TW" altLang="en-US" sz="2000" b="1">
                <a:solidFill>
                  <a:srgbClr val="FFC000"/>
                </a:solidFill>
                <a:latin typeface="標楷體" panose="03000509000000000000" pitchFamily="65" charset="-120"/>
              </a:rPr>
              <a:t>確認控制目標</a:t>
            </a:r>
            <a:endParaRPr lang="zh-TW" altLang="en-US" sz="2000">
              <a:solidFill>
                <a:srgbClr val="FFC000"/>
              </a:solidFill>
              <a:latin typeface="標楷體" pitchFamily="65" charset="-120"/>
            </a:endParaRPr>
          </a:p>
        </p:txBody>
      </p:sp>
      <p:sp>
        <p:nvSpPr>
          <p:cNvPr id="17" name="文字方塊 16"/>
          <p:cNvSpPr txBox="1">
            <a:spLocks noChangeArrowheads="1"/>
          </p:cNvSpPr>
          <p:nvPr/>
        </p:nvSpPr>
        <p:spPr bwMode="auto">
          <a:xfrm>
            <a:off x="6808788" y="4687889"/>
            <a:ext cx="2620962"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a:spcBef>
                <a:spcPct val="0"/>
              </a:spcBef>
              <a:buFont typeface="Wingdings" panose="05000000000000000000" pitchFamily="2" charset="2"/>
              <a:buChar char="Ø"/>
            </a:pPr>
            <a:r>
              <a:rPr kumimoji="0" lang="zh-TW" altLang="en-US" sz="2000" b="1">
                <a:solidFill>
                  <a:srgbClr val="00CC66"/>
                </a:solidFill>
                <a:latin typeface="標楷體" panose="03000509000000000000" pitchFamily="65" charset="-120"/>
                <a:ea typeface="標楷體" pitchFamily="65" charset="-120"/>
              </a:rPr>
              <a:t>建立管理文件體系</a:t>
            </a:r>
            <a:endParaRPr kumimoji="0" lang="en-US" altLang="zh-TW" sz="2000" b="1">
              <a:solidFill>
                <a:srgbClr val="00CC66"/>
              </a:solidFill>
              <a:latin typeface="標楷體" pitchFamily="65" charset="-120"/>
              <a:ea typeface="標楷體" panose="03000509000000000000" pitchFamily="65" charset="-120"/>
            </a:endParaRPr>
          </a:p>
          <a:p>
            <a:pPr>
              <a:spcBef>
                <a:spcPct val="0"/>
              </a:spcBef>
              <a:buFont typeface="Wingdings" panose="05000000000000000000" pitchFamily="2" charset="2"/>
              <a:buChar char="Ø"/>
            </a:pPr>
            <a:r>
              <a:rPr kumimoji="0" lang="zh-TW" altLang="en-US" sz="2000" b="1">
                <a:solidFill>
                  <a:srgbClr val="00CC66"/>
                </a:solidFill>
                <a:latin typeface="標楷體" panose="03000509000000000000" pitchFamily="65" charset="-120"/>
                <a:ea typeface="標楷體" pitchFamily="65" charset="-120"/>
              </a:rPr>
              <a:t>建置控制方法</a:t>
            </a:r>
            <a:endParaRPr kumimoji="0" lang="en-US" altLang="zh-TW" sz="2000" b="1">
              <a:solidFill>
                <a:srgbClr val="00CC66"/>
              </a:solidFill>
              <a:latin typeface="標楷體" panose="03000509000000000000" pitchFamily="65" charset="-120"/>
              <a:ea typeface="標楷體" pitchFamily="65" charset="-120"/>
            </a:endParaRPr>
          </a:p>
          <a:p>
            <a:pPr>
              <a:spcBef>
                <a:spcPct val="0"/>
              </a:spcBef>
              <a:buFont typeface="Wingdings" panose="05000000000000000000" pitchFamily="2" charset="2"/>
              <a:buChar char="Ø"/>
            </a:pPr>
            <a:r>
              <a:rPr kumimoji="0" lang="zh-TW" altLang="en-US" sz="2000" b="1">
                <a:solidFill>
                  <a:srgbClr val="00CC66"/>
                </a:solidFill>
                <a:latin typeface="標楷體" panose="03000509000000000000" pitchFamily="65" charset="-120"/>
                <a:ea typeface="標楷體" pitchFamily="65" charset="-120"/>
              </a:rPr>
              <a:t>資訊安全程序文件</a:t>
            </a:r>
            <a:endParaRPr kumimoji="0" lang="en-US" altLang="zh-TW" sz="2000" b="1">
              <a:solidFill>
                <a:srgbClr val="00CC66"/>
              </a:solidFill>
              <a:latin typeface="標楷體" panose="03000509000000000000" pitchFamily="65" charset="-120"/>
              <a:ea typeface="標楷體" pitchFamily="65" charset="-120"/>
            </a:endParaRPr>
          </a:p>
          <a:p>
            <a:pPr>
              <a:spcBef>
                <a:spcPct val="0"/>
              </a:spcBef>
              <a:buFont typeface="Wingdings" panose="05000000000000000000" pitchFamily="2" charset="2"/>
              <a:buChar char="Ø"/>
            </a:pPr>
            <a:r>
              <a:rPr kumimoji="0" lang="zh-TW" altLang="en-US" sz="2000" b="1">
                <a:solidFill>
                  <a:srgbClr val="00CC66"/>
                </a:solidFill>
                <a:latin typeface="標楷體" panose="03000509000000000000" pitchFamily="65" charset="-120"/>
                <a:ea typeface="標楷體" pitchFamily="65" charset="-120"/>
              </a:rPr>
              <a:t>營運持續運作計畫</a:t>
            </a:r>
            <a:endParaRPr kumimoji="0" lang="en-US" altLang="zh-TW" sz="2000" b="1">
              <a:solidFill>
                <a:srgbClr val="00CC66"/>
              </a:solidFill>
              <a:latin typeface="標楷體" panose="03000509000000000000" pitchFamily="65" charset="-120"/>
              <a:ea typeface="標楷體" pitchFamily="65" charset="-120"/>
            </a:endParaRPr>
          </a:p>
          <a:p>
            <a:pPr>
              <a:spcBef>
                <a:spcPct val="0"/>
              </a:spcBef>
              <a:buFont typeface="Wingdings" panose="05000000000000000000" pitchFamily="2" charset="2"/>
              <a:buChar char="Ø"/>
            </a:pPr>
            <a:r>
              <a:rPr kumimoji="0" lang="zh-TW" altLang="en-US" sz="2000" b="1">
                <a:solidFill>
                  <a:srgbClr val="00CC66"/>
                </a:solidFill>
                <a:latin typeface="標楷體" panose="03000509000000000000" pitchFamily="65" charset="-120"/>
                <a:ea typeface="標楷體" pitchFamily="65" charset="-120"/>
              </a:rPr>
              <a:t>執行管理程序</a:t>
            </a:r>
            <a:endParaRPr kumimoji="0" lang="en-US" altLang="zh-TW" sz="2000" b="1">
              <a:solidFill>
                <a:srgbClr val="00CC66"/>
              </a:solidFill>
              <a:latin typeface="標楷體" panose="03000509000000000000" pitchFamily="65" charset="-120"/>
              <a:ea typeface="標楷體" pitchFamily="65" charset="-120"/>
            </a:endParaRPr>
          </a:p>
          <a:p>
            <a:pPr>
              <a:spcBef>
                <a:spcPct val="0"/>
              </a:spcBef>
              <a:buFont typeface="Wingdings" panose="05000000000000000000" pitchFamily="2" charset="2"/>
              <a:buChar char="Ø"/>
            </a:pPr>
            <a:r>
              <a:rPr kumimoji="0" lang="zh-TW" altLang="en-US" sz="2000" b="1">
                <a:solidFill>
                  <a:srgbClr val="00CC66"/>
                </a:solidFill>
                <a:latin typeface="標楷體" panose="03000509000000000000" pitchFamily="65" charset="-120"/>
                <a:ea typeface="標楷體" pitchFamily="65" charset="-120"/>
              </a:rPr>
              <a:t>教育訓練及宣導</a:t>
            </a:r>
            <a:endParaRPr lang="zh-TW" altLang="en-US" sz="2000">
              <a:solidFill>
                <a:srgbClr val="00CC66"/>
              </a:solidFill>
              <a:latin typeface="標楷體" pitchFamily="65" charset="-120"/>
              <a:ea typeface="標楷體" panose="03000509000000000000" pitchFamily="65" charset="-120"/>
            </a:endParaRPr>
          </a:p>
        </p:txBody>
      </p:sp>
      <p:sp>
        <p:nvSpPr>
          <p:cNvPr id="18" name="矩形 17"/>
          <p:cNvSpPr>
            <a:spLocks noChangeArrowheads="1"/>
          </p:cNvSpPr>
          <p:nvPr/>
        </p:nvSpPr>
        <p:spPr bwMode="auto">
          <a:xfrm>
            <a:off x="1049339" y="1231900"/>
            <a:ext cx="20986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a:spcBef>
                <a:spcPct val="0"/>
              </a:spcBef>
              <a:buFont typeface="Wingdings" panose="05000000000000000000" pitchFamily="2" charset="2"/>
              <a:buChar char="Ø"/>
            </a:pPr>
            <a:r>
              <a:rPr kumimoji="0" lang="zh-TW" altLang="en-US" sz="2000" b="1">
                <a:solidFill>
                  <a:srgbClr val="CC0000"/>
                </a:solidFill>
                <a:latin typeface="標楷體" panose="03000509000000000000" pitchFamily="65" charset="-120"/>
                <a:ea typeface="標楷體" pitchFamily="65" charset="-120"/>
              </a:rPr>
              <a:t>鑑定改善需求</a:t>
            </a:r>
          </a:p>
          <a:p>
            <a:pPr>
              <a:spcBef>
                <a:spcPct val="0"/>
              </a:spcBef>
              <a:buFont typeface="Wingdings" panose="05000000000000000000" pitchFamily="2" charset="2"/>
              <a:buChar char="Ø"/>
            </a:pPr>
            <a:r>
              <a:rPr kumimoji="0" lang="zh-TW" altLang="en-US" sz="2000" b="1">
                <a:solidFill>
                  <a:srgbClr val="CC0000"/>
                </a:solidFill>
                <a:latin typeface="標楷體" panose="03000509000000000000" pitchFamily="65" charset="-120"/>
                <a:ea typeface="標楷體" pitchFamily="65" charset="-120"/>
              </a:rPr>
              <a:t>執行改善工作</a:t>
            </a:r>
          </a:p>
          <a:p>
            <a:pPr>
              <a:spcBef>
                <a:spcPct val="0"/>
              </a:spcBef>
              <a:buFont typeface="Wingdings" panose="05000000000000000000" pitchFamily="2" charset="2"/>
              <a:buChar char="Ø"/>
            </a:pPr>
            <a:r>
              <a:rPr kumimoji="0" lang="zh-TW" altLang="en-US" sz="2000" b="1">
                <a:solidFill>
                  <a:srgbClr val="CC0000"/>
                </a:solidFill>
                <a:latin typeface="標楷體" panose="03000509000000000000" pitchFamily="65" charset="-120"/>
                <a:ea typeface="標楷體" pitchFamily="65" charset="-120"/>
              </a:rPr>
              <a:t>報告執行結果</a:t>
            </a:r>
          </a:p>
          <a:p>
            <a:pPr>
              <a:spcBef>
                <a:spcPct val="0"/>
              </a:spcBef>
              <a:buFont typeface="Wingdings" panose="05000000000000000000" pitchFamily="2" charset="2"/>
              <a:buChar char="Ø"/>
            </a:pPr>
            <a:r>
              <a:rPr kumimoji="0" lang="zh-TW" altLang="en-US" sz="2000" b="1">
                <a:solidFill>
                  <a:srgbClr val="CC0000"/>
                </a:solidFill>
                <a:latin typeface="標楷體" panose="03000509000000000000" pitchFamily="65" charset="-120"/>
                <a:ea typeface="標楷體" pitchFamily="65" charset="-120"/>
              </a:rPr>
              <a:t>確認目標達成</a:t>
            </a:r>
          </a:p>
          <a:p>
            <a:pPr>
              <a:spcBef>
                <a:spcPct val="0"/>
              </a:spcBef>
              <a:buFont typeface="Wingdings" panose="05000000000000000000" pitchFamily="2" charset="2"/>
              <a:buChar char="Ø"/>
            </a:pPr>
            <a:r>
              <a:rPr kumimoji="0" lang="zh-TW" altLang="en-US" sz="2000" b="1">
                <a:solidFill>
                  <a:srgbClr val="CC0000"/>
                </a:solidFill>
                <a:latin typeface="標楷體" panose="03000509000000000000" pitchFamily="65" charset="-120"/>
                <a:ea typeface="標楷體" pitchFamily="65" charset="-120"/>
              </a:rPr>
              <a:t>持續追縱改善</a:t>
            </a:r>
          </a:p>
        </p:txBody>
      </p:sp>
      <p:sp>
        <p:nvSpPr>
          <p:cNvPr id="19" name="文字方塊 18"/>
          <p:cNvSpPr txBox="1">
            <a:spLocks noChangeArrowheads="1"/>
          </p:cNvSpPr>
          <p:nvPr/>
        </p:nvSpPr>
        <p:spPr bwMode="auto">
          <a:xfrm>
            <a:off x="1039813" y="4687889"/>
            <a:ext cx="2362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a:spcBef>
                <a:spcPct val="0"/>
              </a:spcBef>
              <a:buFont typeface="Wingdings" panose="05000000000000000000" pitchFamily="2" charset="2"/>
              <a:buChar char="Ø"/>
            </a:pPr>
            <a:r>
              <a:rPr kumimoji="0" lang="zh-TW" altLang="en-US" sz="2000" b="1">
                <a:solidFill>
                  <a:srgbClr val="006699"/>
                </a:solidFill>
                <a:latin typeface="標楷體" panose="03000509000000000000" pitchFamily="65" charset="-120"/>
                <a:ea typeface="標楷體" pitchFamily="65" charset="-120"/>
              </a:rPr>
              <a:t>執行監控程序</a:t>
            </a:r>
            <a:endParaRPr kumimoji="0" lang="en-US" altLang="zh-TW" sz="2000" b="1">
              <a:solidFill>
                <a:srgbClr val="006699"/>
              </a:solidFill>
              <a:latin typeface="標楷體" pitchFamily="65" charset="-120"/>
              <a:ea typeface="標楷體" panose="03000509000000000000" pitchFamily="65" charset="-120"/>
            </a:endParaRPr>
          </a:p>
          <a:p>
            <a:pPr>
              <a:spcBef>
                <a:spcPct val="0"/>
              </a:spcBef>
              <a:buFont typeface="Wingdings" panose="05000000000000000000" pitchFamily="2" charset="2"/>
              <a:buChar char="Ø"/>
            </a:pPr>
            <a:r>
              <a:rPr kumimoji="0" lang="zh-TW" altLang="en-US" sz="2000" b="1">
                <a:solidFill>
                  <a:srgbClr val="006699"/>
                </a:solidFill>
                <a:latin typeface="標楷體" panose="03000509000000000000" pitchFamily="65" charset="-120"/>
                <a:ea typeface="標楷體" pitchFamily="65" charset="-120"/>
              </a:rPr>
              <a:t>風險再評估</a:t>
            </a:r>
            <a:endParaRPr kumimoji="0" lang="en-US" altLang="zh-TW" sz="2000" b="1">
              <a:solidFill>
                <a:srgbClr val="006699"/>
              </a:solidFill>
              <a:latin typeface="標楷體" panose="03000509000000000000" pitchFamily="65" charset="-120"/>
              <a:ea typeface="標楷體" pitchFamily="65" charset="-120"/>
            </a:endParaRPr>
          </a:p>
          <a:p>
            <a:pPr>
              <a:spcBef>
                <a:spcPct val="0"/>
              </a:spcBef>
              <a:buFont typeface="Wingdings" panose="05000000000000000000" pitchFamily="2" charset="2"/>
              <a:buChar char="Ø"/>
            </a:pPr>
            <a:r>
              <a:rPr kumimoji="0" lang="zh-TW" altLang="en-US" sz="2000" b="1">
                <a:solidFill>
                  <a:srgbClr val="006699"/>
                </a:solidFill>
                <a:latin typeface="標楷體" panose="03000509000000000000" pitchFamily="65" charset="-120"/>
                <a:ea typeface="標楷體" pitchFamily="65" charset="-120"/>
              </a:rPr>
              <a:t>定期施行稽核</a:t>
            </a:r>
            <a:endParaRPr kumimoji="0" lang="en-US" altLang="zh-TW" sz="2000" b="1">
              <a:solidFill>
                <a:srgbClr val="006699"/>
              </a:solidFill>
              <a:latin typeface="標楷體" panose="03000509000000000000" pitchFamily="65" charset="-120"/>
              <a:ea typeface="標楷體" pitchFamily="65" charset="-120"/>
            </a:endParaRPr>
          </a:p>
          <a:p>
            <a:pPr>
              <a:spcBef>
                <a:spcPct val="0"/>
              </a:spcBef>
              <a:buFont typeface="Wingdings" panose="05000000000000000000" pitchFamily="2" charset="2"/>
              <a:buChar char="Ø"/>
            </a:pPr>
            <a:r>
              <a:rPr kumimoji="0" lang="zh-TW" altLang="en-US" sz="2000" b="1">
                <a:solidFill>
                  <a:srgbClr val="006699"/>
                </a:solidFill>
                <a:latin typeface="標楷體" panose="03000509000000000000" pitchFamily="65" charset="-120"/>
                <a:ea typeface="標楷體" pitchFamily="65" charset="-120"/>
              </a:rPr>
              <a:t>績效評估</a:t>
            </a:r>
          </a:p>
        </p:txBody>
      </p:sp>
    </p:spTree>
    <p:extLst>
      <p:ext uri="{BB962C8B-B14F-4D97-AF65-F5344CB8AC3E}">
        <p14:creationId xmlns:p14="http://schemas.microsoft.com/office/powerpoint/2010/main" val="25433051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1"/>
      <p:bldP spid="18" grpId="2"/>
      <p:bldP spid="19" grpId="3"/>
    </p:bldLst>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42" name="Rectangle 2"/>
          <p:cNvSpPr>
            <a:spLocks noGrp="1" noChangeArrowheads="1"/>
          </p:cNvSpPr>
          <p:nvPr>
            <p:ph type="title" idx="4294967295"/>
          </p:nvPr>
        </p:nvSpPr>
        <p:spPr>
          <a:xfrm>
            <a:off x="838200" y="188914"/>
            <a:ext cx="8229600" cy="706437"/>
          </a:xfrm>
        </p:spPr>
        <p:txBody>
          <a:bodyPr/>
          <a:lstStyle/>
          <a:p>
            <a:pPr eaLnBrk="1" hangingPunct="1"/>
            <a:r>
              <a:rPr lang="en-US" altLang="zh-TW" smtClean="0"/>
              <a:t>ISO 27001</a:t>
            </a:r>
            <a:r>
              <a:rPr lang="zh-TW" altLang="en-US" smtClean="0"/>
              <a:t>控制</a:t>
            </a:r>
            <a:r>
              <a:rPr lang="zh-TW" altLang="en-US"/>
              <a:t>項</a:t>
            </a:r>
            <a:endParaRPr lang="zh-TW" altLang="en-US" smtClean="0"/>
          </a:p>
        </p:txBody>
      </p:sp>
      <p:graphicFrame>
        <p:nvGraphicFramePr>
          <p:cNvPr id="7" name="內容版面配置區 3"/>
          <p:cNvGraphicFramePr/>
          <p:nvPr>
            <p:extLst>
              <p:ext uri="{D42A27DB-BD31-4B8C-83A1-F6EECF244321}">
                <p14:modId xmlns:p14="http://schemas.microsoft.com/office/powerpoint/2010/main" val="884459159"/>
              </p:ext>
            </p:extLst>
          </p:nvPr>
        </p:nvGraphicFramePr>
        <p:xfrm>
          <a:off x="838200" y="1269578"/>
          <a:ext cx="8229600" cy="5111750"/>
        </p:xfrm>
        <a:graphic>
          <a:graphicData uri="http://schemas.openxmlformats.org/drawingml/2006/diagram">
            <dgm:relIds xmlns:dgm="http://schemas.openxmlformats.org/drawingml/2006/diagram" r:dm="rId4" r:lo="rId5" r:qs="rId6" r:cs="rId7"/>
          </a:graphicData>
        </a:graphic>
      </p:graphicFrame>
    </p:spTree>
    <p:extLst>
      <p:ext uri="{BB962C8B-B14F-4D97-AF65-F5344CB8AC3E}">
        <p14:creationId xmlns:p14="http://schemas.microsoft.com/office/powerpoint/2010/main" val="1751785477"/>
      </p:ext>
    </p:extLst>
  </p:cSld>
  <p:clrMapOvr>
    <a:masterClrMapping/>
  </p:clrMapOvr>
  <p:transition spd="slow"/>
  <p:timing/>
</p:sld>
</file>

<file path=ppt/slides/slide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Rectangle 2"/>
          <p:cNvSpPr>
            <a:spLocks noGrp="1" noChangeArrowheads="1"/>
          </p:cNvSpPr>
          <p:nvPr>
            <p:ph type="title" idx="4294967295"/>
          </p:nvPr>
        </p:nvSpPr>
        <p:spPr>
          <a:xfrm>
            <a:off x="838200" y="188914"/>
            <a:ext cx="8229600" cy="706437"/>
          </a:xfrm>
        </p:spPr>
        <p:txBody>
          <a:bodyPr/>
          <a:lstStyle/>
          <a:p>
            <a:pPr eaLnBrk="1" hangingPunct="1"/>
            <a:r>
              <a:rPr lang="zh-TW" altLang="zh-TW" smtClean="0"/>
              <a:t>資訊安全</a:t>
            </a:r>
            <a:r>
              <a:rPr lang="zh-TW" altLang="en-US" smtClean="0"/>
              <a:t>組織階層</a:t>
            </a:r>
            <a:r>
              <a:rPr lang="zh-TW" altLang="zh-TW" smtClean="0"/>
              <a:t>架構</a:t>
            </a:r>
            <a:endParaRPr lang="zh-TW" altLang="en-US" smtClean="0"/>
          </a:p>
        </p:txBody>
      </p:sp>
      <p:pic>
        <p:nvPicPr>
          <p:cNvPr id="38915" name="Picture 3" descr="C:\Users\KS.Wu\Desktop\2.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514" y="1125538"/>
            <a:ext cx="85629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428446"/>
      </p:ext>
    </p:extLst>
  </p:cSld>
  <p:clrMapOvr>
    <a:masterClrMapping/>
  </p:clrMapOvr>
  <p:transition spd="slow"/>
  <p:timing/>
</p:sld>
</file>

<file path=ppt/slides/slide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標題 4"/>
          <p:cNvSpPr>
            <a:spLocks noGrp="1"/>
          </p:cNvSpPr>
          <p:nvPr>
            <p:ph type="ctrTitle"/>
          </p:nvPr>
        </p:nvSpPr>
        <p:spPr/>
        <p:txBody>
          <a:bodyPr/>
          <a:lstStyle/>
          <a:p>
            <a:pPr marL="0" lvl="0" indent="0">
              <a:buNone/>
            </a:pPr>
            <a:r>
              <a:rPr lang="zh-TW" altLang="zh-TW">
                <a:solidFill>
                  <a:schemeClr val="tx1"/>
                </a:solidFill>
              </a:rPr>
              <a:t>關鍵基礎</a:t>
            </a:r>
            <a:r>
              <a:rPr lang="zh-TW" altLang="zh-TW" smtClean="0">
                <a:solidFill>
                  <a:schemeClr val="tx1"/>
                </a:solidFill>
              </a:rPr>
              <a:t>設施</a:t>
            </a:r>
            <a:r>
              <a:rPr lang="en-US" altLang="zh-TW" smtClean="0">
                <a:solidFill>
                  <a:schemeClr val="tx1"/>
                </a:solidFill>
              </a:rPr>
              <a:t>—</a:t>
            </a:r>
            <a:r>
              <a:rPr lang="zh-TW" altLang="en-US">
                <a:solidFill>
                  <a:schemeClr val="tx1"/>
                </a:solidFill>
              </a:rPr>
              <a:t>八大領域</a:t>
            </a:r>
            <a:endParaRPr lang="en-US" altLang="zh-TW">
              <a:solidFill>
                <a:schemeClr val="tx1"/>
              </a:solidFill>
            </a:endParaRPr>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39</a:t>
            </a:fld>
            <a:endParaRPr lang="zh-TW" altLang="en-US"/>
          </a:p>
        </p:txBody>
      </p:sp>
    </p:spTree>
    <p:extLst>
      <p:ext uri="{BB962C8B-B14F-4D97-AF65-F5344CB8AC3E}">
        <p14:creationId xmlns:p14="http://schemas.microsoft.com/office/powerpoint/2010/main" val="74058762"/>
      </p:ext>
    </p:extLst>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9570" name="Rectangle 2"/>
          <p:cNvSpPr>
            <a:spLocks noGrp="1" noChangeArrowheads="1"/>
          </p:cNvSpPr>
          <p:nvPr>
            <p:ph type="title"/>
          </p:nvPr>
        </p:nvSpPr>
        <p:spPr>
          <a:xfrm>
            <a:off x="849313" y="0"/>
            <a:ext cx="8229600" cy="1138238"/>
          </a:xfrm>
        </p:spPr>
        <p:txBody>
          <a:bodyPr/>
          <a:lstStyle/>
          <a:p>
            <a:pPr eaLnBrk="1" hangingPunct="1"/>
            <a:r>
              <a:rPr lang="zh-TW" altLang="en-US" smtClean="0"/>
              <a:t>「資訊」與「資訊安全」</a:t>
            </a:r>
          </a:p>
        </p:txBody>
      </p:sp>
      <p:sp>
        <p:nvSpPr>
          <p:cNvPr id="5124" name="Rectangle 3"/>
          <p:cNvSpPr>
            <a:spLocks noGrp="1" noChangeArrowheads="1"/>
          </p:cNvSpPr>
          <p:nvPr>
            <p:ph type="body" idx="1"/>
          </p:nvPr>
        </p:nvSpPr>
        <p:spPr>
          <a:xfrm>
            <a:off x="849313" y="1341439"/>
            <a:ext cx="8229600" cy="4530725"/>
          </a:xfrm>
        </p:spPr>
        <p:txBody>
          <a:bodyPr/>
          <a:lstStyle/>
          <a:p>
            <a:pPr marL="420688" indent="-420688" algn="just">
              <a:defRPr/>
            </a:pPr>
            <a:r>
              <a:rPr lang="zh-TW" altLang="en-US" kern="1200"/>
              <a:t>何謂資訊</a:t>
            </a:r>
          </a:p>
          <a:p>
            <a:pPr marL="863600" lvl="1" indent="-406400">
              <a:defRPr/>
            </a:pPr>
            <a:r>
              <a:rPr lang="zh-TW" altLang="en-US" sz="3200"/>
              <a:t>利用及蒐集各類消息、新聞、論據、符號等資料，透過研究、學習所獲得的訊息</a:t>
            </a:r>
          </a:p>
          <a:p>
            <a:pPr marL="420688" indent="-420688" algn="just">
              <a:defRPr/>
            </a:pPr>
            <a:r>
              <a:rPr lang="zh-TW" altLang="en-US" kern="1200"/>
              <a:t>資訊安全</a:t>
            </a:r>
          </a:p>
          <a:p>
            <a:pPr marL="850900" lvl="1" indent="-393700">
              <a:defRPr/>
            </a:pPr>
            <a:r>
              <a:rPr lang="zh-TW" altLang="en-US" sz="3200"/>
              <a:t>透過諸般安全措施，維護資訊的完整性、正確性</a:t>
            </a:r>
          </a:p>
        </p:txBody>
      </p:sp>
    </p:spTree>
    <p:extLst>
      <p:ext uri="{BB962C8B-B14F-4D97-AF65-F5344CB8AC3E}">
        <p14:creationId xmlns:p14="http://schemas.microsoft.com/office/powerpoint/2010/main" val="1480579735"/>
      </p:ext>
    </p:extLst>
  </p:cSld>
  <p:clrMapOvr>
    <a:masterClrMapping/>
  </p:clrMapOvr>
  <p:transition/>
  <p:timing/>
</p:sld>
</file>

<file path=ppt/slides/slide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a:bodyPr>
          <a:lstStyle/>
          <a:p>
            <a:r>
              <a:rPr lang="zh-TW" altLang="en-US" b="1"/>
              <a:t>關鍵基礎設施</a:t>
            </a:r>
            <a:r>
              <a:rPr lang="en-US" altLang="zh-TW" b="1"/>
              <a:t>8</a:t>
            </a:r>
            <a:r>
              <a:rPr lang="zh-TW" altLang="en-US" b="1"/>
              <a:t>大領域</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solidFill>
                  <a:srgbClr val="FF0000"/>
                </a:solidFill>
              </a:rPr>
              <a:t>40</a:t>
            </a:fld>
            <a:endParaRPr lang="zh-TW" altLang="en-US">
              <a:solidFill>
                <a:srgbClr val="FF0000"/>
              </a:solidFill>
            </a:endParaRPr>
          </a:p>
        </p:txBody>
      </p:sp>
      <p:graphicFrame>
        <p:nvGraphicFramePr>
          <p:cNvPr id="10" name="資料庫圖表 9"/>
          <p:cNvGraphicFramePr/>
          <p:nvPr>
            <p:extLst>
              <p:ext uri="{D42A27DB-BD31-4B8C-83A1-F6EECF244321}">
                <p14:modId xmlns:p14="http://schemas.microsoft.com/office/powerpoint/2010/main" val="1839101673"/>
              </p:ext>
            </p:extLst>
          </p:nvPr>
        </p:nvGraphicFramePr>
        <p:xfrm>
          <a:off x="1449111" y="1749287"/>
          <a:ext cx="6604000" cy="4204068"/>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3834810385"/>
      </p:ext>
    </p:extLst>
  </p:cSld>
  <p:clrMapOvr>
    <a:masterClrMapping/>
  </p:clrMapOvr>
  <p:transition/>
  <p:timing/>
</p:sld>
</file>

<file path=ppt/slides/slide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推動資安專法， 八大關鍵基礎領域全納管</a:t>
            </a:r>
            <a:endParaRPr lang="zh-TW" altLang="en-US"/>
          </a:p>
        </p:txBody>
      </p:sp>
      <p:sp>
        <p:nvSpPr>
          <p:cNvPr id="3" name="內容版面配置區 2"/>
          <p:cNvSpPr>
            <a:spLocks noGrp="1"/>
          </p:cNvSpPr>
          <p:nvPr>
            <p:ph idx="1"/>
          </p:nvPr>
        </p:nvSpPr>
        <p:spPr>
          <a:xfrm>
            <a:off x="272480" y="1340768"/>
            <a:ext cx="9361040" cy="4859338"/>
          </a:xfrm>
        </p:spPr>
        <p:txBody>
          <a:bodyPr>
            <a:normAutofit fontScale="70000" lnSpcReduction="20000"/>
          </a:bodyPr>
          <a:lstStyle/>
          <a:p>
            <a:r>
              <a:rPr lang="en-US" altLang="zh-TW">
                <a:solidFill>
                  <a:srgbClr val="FF0000"/>
                </a:solidFill>
              </a:rPr>
              <a:t>2019</a:t>
            </a:r>
            <a:r>
              <a:rPr lang="zh-TW" altLang="en-US">
                <a:solidFill>
                  <a:srgbClr val="FF0000"/>
                </a:solidFill>
              </a:rPr>
              <a:t>年</a:t>
            </a:r>
            <a:r>
              <a:rPr lang="en-US" altLang="zh-TW">
                <a:solidFill>
                  <a:srgbClr val="FF0000"/>
                </a:solidFill>
              </a:rPr>
              <a:t>1</a:t>
            </a:r>
            <a:r>
              <a:rPr lang="zh-TW" altLang="en-US">
                <a:solidFill>
                  <a:srgbClr val="FF0000"/>
                </a:solidFill>
              </a:rPr>
              <a:t>月</a:t>
            </a:r>
            <a:r>
              <a:rPr lang="en-US" altLang="zh-TW">
                <a:solidFill>
                  <a:srgbClr val="FF0000"/>
                </a:solidFill>
              </a:rPr>
              <a:t>1</a:t>
            </a:r>
            <a:r>
              <a:rPr lang="zh-TW" altLang="en-US">
                <a:solidFill>
                  <a:srgbClr val="FF0000"/>
                </a:solidFill>
              </a:rPr>
              <a:t>日，</a:t>
            </a:r>
            <a:r>
              <a:rPr lang="en-US" altLang="zh-TW">
                <a:solidFill>
                  <a:srgbClr val="FF0000"/>
                </a:solidFill>
              </a:rPr>
              <a:t>《</a:t>
            </a:r>
            <a:r>
              <a:rPr lang="zh-TW" altLang="en-US">
                <a:solidFill>
                  <a:srgbClr val="FF0000"/>
                </a:solidFill>
              </a:rPr>
              <a:t>資安管理法</a:t>
            </a:r>
            <a:r>
              <a:rPr lang="en-US" altLang="zh-TW">
                <a:solidFill>
                  <a:srgbClr val="FF0000"/>
                </a:solidFill>
              </a:rPr>
              <a:t>》</a:t>
            </a:r>
            <a:r>
              <a:rPr lang="zh-TW" altLang="en-US">
                <a:solidFill>
                  <a:srgbClr val="FF0000"/>
                </a:solidFill>
              </a:rPr>
              <a:t>正式實施</a:t>
            </a:r>
            <a:r>
              <a:rPr lang="zh-TW" altLang="en-US"/>
              <a:t>，開啟台灣第一部資安專法的年代，而資策會科技法律研究所（以下簡稱科法所）則在其中扮演著不可或缺的角色</a:t>
            </a:r>
            <a:endParaRPr lang="en-US" altLang="zh-TW"/>
          </a:p>
          <a:p>
            <a:r>
              <a:rPr lang="zh-TW" altLang="en-US"/>
              <a:t>在行政院資安處新修正的資安管理法中，也站在保護民眾權益的角度，確認只要是八大類的關鍵基礎建設的產業，都納入非公務機關的規範之中</a:t>
            </a:r>
            <a:endParaRPr lang="en-US" altLang="zh-TW"/>
          </a:p>
          <a:p>
            <a:r>
              <a:rPr lang="zh-TW" altLang="en-US"/>
              <a:t>不論是美國、歐洲或者是日本、韓國等，都先後制定所謂的資安專法，除了規範公務機關外，多數也包含關鍵基礎設施服務提供者的非公務機關。臺灣在設計資安管理法時，主要是參考美國的聯邦資訊安全現代化法案（</a:t>
            </a:r>
            <a:r>
              <a:rPr lang="en-US" altLang="zh-TW"/>
              <a:t>FISMA</a:t>
            </a:r>
            <a:r>
              <a:rPr lang="zh-TW" altLang="en-US"/>
              <a:t>）</a:t>
            </a:r>
            <a:endParaRPr lang="en-US" altLang="zh-TW"/>
          </a:p>
          <a:p>
            <a:r>
              <a:rPr lang="zh-TW" altLang="en-US"/>
              <a:t>臺灣立法跟上這樣的趨勢，除了參考日本在</a:t>
            </a:r>
            <a:r>
              <a:rPr lang="en-US" altLang="zh-TW"/>
              <a:t>2014</a:t>
            </a:r>
            <a:r>
              <a:rPr lang="zh-TW" altLang="en-US"/>
              <a:t>年通過的「網路安全基本法」，納入關鍵基礎設施的保護外，也擷取</a:t>
            </a:r>
            <a:r>
              <a:rPr lang="en-US" altLang="zh-TW"/>
              <a:t>2016</a:t>
            </a:r>
            <a:r>
              <a:rPr lang="zh-TW" altLang="en-US"/>
              <a:t>年</a:t>
            </a:r>
            <a:r>
              <a:rPr lang="en-US" altLang="zh-TW"/>
              <a:t>6</a:t>
            </a:r>
            <a:r>
              <a:rPr lang="zh-TW" altLang="en-US"/>
              <a:t>月德國國會正式通過的「資訊科技安全法」，納管關鍵基礎設施營運者的立法精神</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41</a:t>
            </a:fld>
            <a:endParaRPr lang="zh-TW" altLang="en-US"/>
          </a:p>
        </p:txBody>
      </p:sp>
    </p:spTree>
    <p:extLst>
      <p:ext uri="{BB962C8B-B14F-4D97-AF65-F5344CB8AC3E}">
        <p14:creationId xmlns:p14="http://schemas.microsoft.com/office/powerpoint/2010/main" val="492388879"/>
      </p:ext>
    </p:extLst>
  </p:cSld>
  <p:clrMapOvr>
    <a:masterClrMapping/>
  </p:clrMapOvr>
  <p:transition/>
  <p:timing/>
</p:sld>
</file>

<file path=ppt/slides/slide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關鍵基礎設施分類參考國土安全辦公室分類</a:t>
            </a:r>
            <a:endParaRPr lang="zh-TW" altLang="en-US"/>
          </a:p>
        </p:txBody>
      </p:sp>
      <p:sp>
        <p:nvSpPr>
          <p:cNvPr id="3" name="內容版面配置區 2"/>
          <p:cNvSpPr>
            <a:spLocks noGrp="1"/>
          </p:cNvSpPr>
          <p:nvPr>
            <p:ph idx="1"/>
          </p:nvPr>
        </p:nvSpPr>
        <p:spPr/>
        <p:txBody>
          <a:bodyPr>
            <a:normAutofit fontScale="70000" lnSpcReduction="20000"/>
          </a:bodyPr>
          <a:lstStyle/>
          <a:p>
            <a:r>
              <a:rPr lang="zh-TW" altLang="en-US"/>
              <a:t>為了讓政府的規範一致，資安管理法中對於關鍵基礎設施的規定，則參考行政院國土安全辦公室的相關規定。行政院國土安全辦公室主任黃俊泰指出，依據「關鍵基礎設施安全防護指導綱要」，臺灣的關鍵基礎設施（</a:t>
            </a:r>
            <a:r>
              <a:rPr lang="en-US" altLang="zh-TW"/>
              <a:t>CI</a:t>
            </a:r>
            <a:r>
              <a:rPr lang="zh-TW" altLang="en-US"/>
              <a:t>）分類採取</a:t>
            </a:r>
            <a:r>
              <a:rPr lang="zh-TW" altLang="en-US">
                <a:solidFill>
                  <a:srgbClr val="FF0000"/>
                </a:solidFill>
              </a:rPr>
              <a:t>三層架構</a:t>
            </a:r>
            <a:r>
              <a:rPr lang="zh-TW" altLang="en-US"/>
              <a:t>，</a:t>
            </a:r>
            <a:r>
              <a:rPr lang="zh-TW" altLang="en-US">
                <a:solidFill>
                  <a:srgbClr val="FF0000"/>
                </a:solidFill>
              </a:rPr>
              <a:t>第一層為主部門（</a:t>
            </a:r>
            <a:r>
              <a:rPr lang="en-US" altLang="zh-TW">
                <a:solidFill>
                  <a:srgbClr val="FF0000"/>
                </a:solidFill>
              </a:rPr>
              <a:t>Sector</a:t>
            </a:r>
            <a:r>
              <a:rPr lang="zh-TW" altLang="en-US">
                <a:solidFill>
                  <a:srgbClr val="FF0000"/>
                </a:solidFill>
              </a:rPr>
              <a:t>）</a:t>
            </a:r>
            <a:r>
              <a:rPr lang="zh-TW" altLang="en-US"/>
              <a:t>，</a:t>
            </a:r>
            <a:r>
              <a:rPr lang="zh-TW" altLang="en-US">
                <a:solidFill>
                  <a:srgbClr val="FF0000"/>
                </a:solidFill>
              </a:rPr>
              <a:t>第二層為次部門（</a:t>
            </a:r>
            <a:r>
              <a:rPr lang="en-US" altLang="zh-TW">
                <a:solidFill>
                  <a:srgbClr val="FF0000"/>
                </a:solidFill>
              </a:rPr>
              <a:t>Sub-sector</a:t>
            </a:r>
            <a:r>
              <a:rPr lang="zh-TW" altLang="en-US">
                <a:solidFill>
                  <a:srgbClr val="FF0000"/>
                </a:solidFill>
              </a:rPr>
              <a:t>）</a:t>
            </a:r>
            <a:r>
              <a:rPr lang="zh-TW" altLang="en-US"/>
              <a:t>，</a:t>
            </a:r>
            <a:r>
              <a:rPr lang="zh-TW" altLang="en-US">
                <a:solidFill>
                  <a:srgbClr val="FF0000"/>
                </a:solidFill>
              </a:rPr>
              <a:t>第三層則為重要元件設施</a:t>
            </a:r>
            <a:endParaRPr lang="en-US" altLang="zh-TW">
              <a:solidFill>
                <a:srgbClr val="FF0000"/>
              </a:solidFill>
            </a:endParaRPr>
          </a:p>
          <a:p>
            <a:r>
              <a:rPr lang="zh-TW" altLang="en-US"/>
              <a:t>目前常見的八大關鍵基礎設施，指的就是主部門的八個分類，包括：能源、水資源、通訊傳播、交通、銀行與金融、緊急救援與醫院、中央與地方政府機關、高科技園區等八類</a:t>
            </a:r>
            <a:endParaRPr lang="en-US" altLang="zh-TW"/>
          </a:p>
          <a:p>
            <a:r>
              <a:rPr lang="zh-TW" altLang="en-US" smtClean="0"/>
              <a:t>以</a:t>
            </a:r>
            <a:r>
              <a:rPr lang="zh-TW" altLang="en-US"/>
              <a:t>長期對於關鍵基礎設施保護的目標來看，仍應建立一個非公務機關關鍵基礎設施安全規範和標準，必要時，可以採取必要措施來監督並確保公共利益不會受損；短期內，可以透過行政命令方式解決當務之急</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42</a:t>
            </a:fld>
            <a:endParaRPr lang="zh-TW" altLang="en-US"/>
          </a:p>
        </p:txBody>
      </p:sp>
    </p:spTree>
    <p:extLst>
      <p:ext uri="{BB962C8B-B14F-4D97-AF65-F5344CB8AC3E}">
        <p14:creationId xmlns:p14="http://schemas.microsoft.com/office/powerpoint/2010/main" val="2951085409"/>
      </p:ext>
    </p:extLst>
  </p:cSld>
  <p:clrMapOvr>
    <a:masterClrMapping/>
  </p:clrMapOvr>
  <p:transition/>
  <p:timing/>
</p:sld>
</file>

<file path=ppt/slides/slide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xfrm>
            <a:off x="681037" y="0"/>
            <a:ext cx="8543925" cy="876032"/>
          </a:xfrm>
        </p:spPr>
        <p:txBody>
          <a:bodyPr>
            <a:normAutofit fontScale="90000"/>
          </a:bodyPr>
          <a:lstStyle/>
          <a:p>
            <a:r>
              <a:rPr lang="zh-TW" altLang="en-US" b="1"/>
              <a:t>全面盤點國家級資安情報力</a:t>
            </a:r>
            <a:r>
              <a:rPr lang="zh-TW" altLang="en-US" b="1" smtClean="0"/>
              <a:t>：</a:t>
            </a:r>
            <a:br>
              <a:rPr lang="en-US" altLang="zh-TW" b="1" smtClean="0"/>
            </a:br>
            <a:r>
              <a:rPr lang="zh-TW" altLang="en-US" b="1" smtClean="0"/>
              <a:t>經濟部</a:t>
            </a:r>
            <a:r>
              <a:rPr lang="zh-TW" altLang="en-US" b="1"/>
              <a:t>打造</a:t>
            </a:r>
            <a:r>
              <a:rPr lang="en-US" altLang="zh-TW" b="1"/>
              <a:t>E-ISAC</a:t>
            </a:r>
            <a:endParaRPr lang="zh-TW" altLang="en-US"/>
          </a:p>
        </p:txBody>
      </p:sp>
      <p:sp>
        <p:nvSpPr>
          <p:cNvPr id="3" name="內容版面配置區 2"/>
          <p:cNvSpPr>
            <a:spLocks noGrp="1"/>
          </p:cNvSpPr>
          <p:nvPr>
            <p:ph idx="1"/>
          </p:nvPr>
        </p:nvSpPr>
        <p:spPr/>
        <p:txBody>
          <a:bodyPr/>
          <a:lstStyle/>
          <a:p>
            <a:r>
              <a:rPr lang="zh-TW" altLang="en-US" sz="2800">
                <a:solidFill>
                  <a:srgbClr val="FF0000"/>
                </a:solidFill>
              </a:rPr>
              <a:t>基於多數臺灣資安業者對於</a:t>
            </a:r>
            <a:r>
              <a:rPr lang="en-US" altLang="zh-TW" sz="2800">
                <a:solidFill>
                  <a:srgbClr val="FF0000"/>
                </a:solidFill>
              </a:rPr>
              <a:t>OT</a:t>
            </a:r>
            <a:r>
              <a:rPr lang="zh-TW" altLang="en-US" sz="2800">
                <a:solidFill>
                  <a:srgbClr val="FF0000"/>
                </a:solidFill>
              </a:rPr>
              <a:t>系統並不熟悉</a:t>
            </a:r>
            <a:r>
              <a:rPr lang="zh-TW" altLang="en-US" sz="2800"/>
              <a:t>，經濟部將出面協調油水電業者提供測試場域，強化資安業者實力經濟部管理的業務型態包山包海、種類繁多，政府為了強化對於關鍵基礎設施業者的資安管理，藉由依序打造各種相關的資安平臺，納管相關的關鍵基礎設施業者</a:t>
            </a:r>
            <a:endParaRPr lang="en-US" altLang="zh-TW" sz="2800"/>
          </a:p>
          <a:p>
            <a:r>
              <a:rPr lang="zh-TW" altLang="en-US" sz="2800"/>
              <a:t>八大關鍵基礎設施業者中，經濟部同時肩負政府機關水利署提供的水資源關鍵基礎設施的管理，以及包括油、水、電等民間能源業者的管理</a:t>
            </a:r>
            <a:endParaRPr lang="en-US" altLang="zh-TW" sz="2800"/>
          </a:p>
          <a:p>
            <a:endParaRPr lang="zh-TW" altLang="en-US" sz="28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43</a:t>
            </a:fld>
            <a:endParaRPr lang="zh-TW" altLang="en-US"/>
          </a:p>
        </p:txBody>
      </p:sp>
      <p:pic>
        <p:nvPicPr>
          <p:cNvPr id="5" name="圖片 4"/>
          <p:cNvPicPr>
            <a:picLocks noChangeAspect="1"/>
          </p:cNvPicPr>
          <p:nvPr/>
        </p:nvPicPr>
        <p:blipFill>
          <a:blip r:embed="rId2"/>
          <a:stretch>
            <a:fillRect/>
          </a:stretch>
        </p:blipFill>
        <p:spPr>
          <a:xfrm>
            <a:off x="3656856" y="4797152"/>
            <a:ext cx="4523482" cy="1967516"/>
          </a:xfrm>
          <a:prstGeom prst="rect">
            <a:avLst/>
          </a:prstGeom>
        </p:spPr>
      </p:pic>
    </p:spTree>
    <p:extLst>
      <p:ext uri="{BB962C8B-B14F-4D97-AF65-F5344CB8AC3E}">
        <p14:creationId xmlns:p14="http://schemas.microsoft.com/office/powerpoint/2010/main" val="381051214"/>
      </p:ext>
    </p:extLst>
  </p:cSld>
  <p:clrMapOvr>
    <a:masterClrMapping/>
  </p:clrMapOvr>
  <p:transition/>
  <p:timing/>
</p:sld>
</file>

<file path=ppt/slides/slide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xfrm>
            <a:off x="681037" y="0"/>
            <a:ext cx="8543925" cy="876032"/>
          </a:xfrm>
        </p:spPr>
        <p:txBody>
          <a:bodyPr>
            <a:normAutofit fontScale="90000"/>
          </a:bodyPr>
          <a:lstStyle/>
          <a:p>
            <a:r>
              <a:rPr lang="zh-TW" altLang="en-US" b="1"/>
              <a:t>全面盤點國家級資安情報力</a:t>
            </a:r>
            <a:r>
              <a:rPr lang="zh-TW" altLang="en-US" b="1" smtClean="0"/>
              <a:t>：</a:t>
            </a:r>
            <a:br>
              <a:rPr lang="en-US" altLang="zh-TW" b="1" smtClean="0"/>
            </a:br>
            <a:r>
              <a:rPr lang="zh-TW" altLang="en-US" b="1" smtClean="0"/>
              <a:t>經濟部</a:t>
            </a:r>
            <a:r>
              <a:rPr lang="zh-TW" altLang="en-US" b="1"/>
              <a:t>打造</a:t>
            </a:r>
            <a:r>
              <a:rPr lang="en-US" altLang="zh-TW" b="1"/>
              <a:t>E-ISAC</a:t>
            </a:r>
            <a:endParaRPr lang="zh-TW" altLang="en-US"/>
          </a:p>
        </p:txBody>
      </p:sp>
      <p:sp>
        <p:nvSpPr>
          <p:cNvPr id="3" name="內容版面配置區 2"/>
          <p:cNvSpPr>
            <a:spLocks noGrp="1"/>
          </p:cNvSpPr>
          <p:nvPr>
            <p:ph idx="1"/>
          </p:nvPr>
        </p:nvSpPr>
        <p:spPr>
          <a:xfrm>
            <a:off x="272480" y="1268760"/>
            <a:ext cx="9361040" cy="4859338"/>
          </a:xfrm>
        </p:spPr>
        <p:txBody>
          <a:bodyPr/>
          <a:lstStyle/>
          <a:p>
            <a:pPr fontAlgn="t"/>
            <a:r>
              <a:rPr lang="zh-TW" altLang="en-US" sz="2800"/>
              <a:t>由於我國</a:t>
            </a:r>
            <a:r>
              <a:rPr lang="zh-TW" altLang="en-US" sz="2800" smtClean="0"/>
              <a:t>政府</a:t>
            </a:r>
            <a:r>
              <a:rPr lang="zh-TW" altLang="en-US" sz="2800"/>
              <a:t>以</a:t>
            </a:r>
            <a:r>
              <a:rPr lang="zh-TW" altLang="en-US" sz="2800" smtClean="0"/>
              <a:t>「</a:t>
            </a:r>
            <a:r>
              <a:rPr lang="zh-TW" altLang="en-US" sz="2800"/>
              <a:t>資安即國安」的政策方針，加上資通安全管理法</a:t>
            </a:r>
            <a:r>
              <a:rPr lang="zh-TW" altLang="en-US" sz="2800" smtClean="0"/>
              <a:t>已經正式</a:t>
            </a:r>
            <a:r>
              <a:rPr lang="zh-TW" altLang="en-US" sz="2800"/>
              <a:t>實施，主管機關就可以善用資安法對於</a:t>
            </a:r>
            <a:r>
              <a:rPr lang="zh-TW" altLang="en-US" sz="2800">
                <a:solidFill>
                  <a:srgbClr val="FF0000"/>
                </a:solidFill>
              </a:rPr>
              <a:t>關鍵基礎設施服務提供者（</a:t>
            </a:r>
            <a:r>
              <a:rPr lang="en-US" altLang="zh-TW" sz="2800">
                <a:solidFill>
                  <a:srgbClr val="FF0000"/>
                </a:solidFill>
              </a:rPr>
              <a:t>CI</a:t>
            </a:r>
            <a:r>
              <a:rPr lang="zh-TW" altLang="en-US" sz="2800">
                <a:solidFill>
                  <a:srgbClr val="FF0000"/>
                </a:solidFill>
              </a:rPr>
              <a:t>）的規範</a:t>
            </a:r>
            <a:r>
              <a:rPr lang="zh-TW" altLang="en-US" sz="2800"/>
              <a:t>，要求相關業者。</a:t>
            </a:r>
          </a:p>
          <a:p>
            <a:pPr fontAlgn="t"/>
            <a:r>
              <a:rPr lang="zh-TW" altLang="en-US" sz="2800"/>
              <a:t>根據「第五期國家資通安全發展方案」（</a:t>
            </a:r>
            <a:r>
              <a:rPr lang="en-US" altLang="zh-TW" sz="2800"/>
              <a:t>2017</a:t>
            </a:r>
            <a:r>
              <a:rPr lang="zh-TW" altLang="en-US" sz="2800"/>
              <a:t>年～</a:t>
            </a:r>
            <a:r>
              <a:rPr lang="en-US" altLang="zh-TW" sz="2800"/>
              <a:t>2020</a:t>
            </a:r>
            <a:r>
              <a:rPr lang="zh-TW" altLang="en-US" sz="2800"/>
              <a:t>年），該部也擬定「經濟部關鍵基礎設施安全維護計畫」</a:t>
            </a:r>
            <a:r>
              <a:rPr lang="zh-TW" altLang="en-US" sz="2800" smtClean="0"/>
              <a:t>。為了</a:t>
            </a:r>
            <a:r>
              <a:rPr lang="zh-TW" altLang="en-US" sz="2800"/>
              <a:t>強化能源及水資源關鍵資訊基礎設施的安全，便建置開發經濟部</a:t>
            </a:r>
            <a:r>
              <a:rPr lang="zh-TW" altLang="en-US" sz="2800">
                <a:solidFill>
                  <a:srgbClr val="FF0000"/>
                </a:solidFill>
              </a:rPr>
              <a:t>資安資訊分享與分析平臺</a:t>
            </a:r>
            <a:r>
              <a:rPr lang="zh-TW" altLang="en-US" sz="2800"/>
              <a:t>（簡稱</a:t>
            </a:r>
            <a:r>
              <a:rPr lang="en-US" altLang="zh-TW" sz="2800"/>
              <a:t>E-ISAC</a:t>
            </a:r>
            <a:r>
              <a:rPr lang="zh-TW" altLang="en-US" sz="2800"/>
              <a:t>），並透過國家資安情資分享中心（</a:t>
            </a:r>
            <a:r>
              <a:rPr lang="en-US" altLang="zh-TW" sz="2800"/>
              <a:t>N-ISAC</a:t>
            </a:r>
            <a:r>
              <a:rPr lang="zh-TW" altLang="en-US" sz="2800"/>
              <a:t>）與其他領域</a:t>
            </a:r>
            <a:r>
              <a:rPr lang="en-US" altLang="zh-TW" sz="2800">
                <a:solidFill>
                  <a:srgbClr val="FF0000"/>
                </a:solidFill>
              </a:rPr>
              <a:t>ISAC</a:t>
            </a:r>
            <a:r>
              <a:rPr lang="zh-TW" altLang="en-US" sz="2800">
                <a:solidFill>
                  <a:srgbClr val="FF0000"/>
                </a:solidFill>
              </a:rPr>
              <a:t>進行串接</a:t>
            </a:r>
            <a:r>
              <a:rPr lang="zh-TW" altLang="en-US" sz="2800"/>
              <a:t>，建立</a:t>
            </a:r>
            <a:r>
              <a:rPr lang="zh-TW" altLang="en-US" sz="2800">
                <a:solidFill>
                  <a:srgbClr val="FF0000"/>
                </a:solidFill>
              </a:rPr>
              <a:t>跨領域的資安聯防機制</a:t>
            </a:r>
            <a:r>
              <a:rPr lang="zh-TW" altLang="en-US" sz="2800"/>
              <a:t>，並為關鍵資訊基礎建設的整體資安防護奠定基礎，提升能源與水資源領域關鍵基礎設施領域的資通安全</a:t>
            </a:r>
          </a:p>
          <a:p>
            <a:endParaRPr lang="zh-TW" altLang="en-US" sz="28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44</a:t>
            </a:fld>
            <a:endParaRPr lang="zh-TW" altLang="en-US"/>
          </a:p>
        </p:txBody>
      </p:sp>
    </p:spTree>
    <p:extLst>
      <p:ext uri="{BB962C8B-B14F-4D97-AF65-F5344CB8AC3E}">
        <p14:creationId xmlns:p14="http://schemas.microsoft.com/office/powerpoint/2010/main" val="1570995153"/>
      </p:ext>
    </p:extLst>
  </p:cSld>
  <p:clrMapOvr>
    <a:masterClrMapping/>
  </p:clrMapOvr>
  <p:transition/>
  <p:timing/>
</p:sld>
</file>

<file path=ppt/slides/slide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xfrm>
            <a:off x="848544" y="10910"/>
            <a:ext cx="8543925" cy="876032"/>
          </a:xfrm>
        </p:spPr>
        <p:txBody>
          <a:bodyPr>
            <a:normAutofit fontScale="90000"/>
          </a:bodyPr>
          <a:lstStyle/>
          <a:p>
            <a:r>
              <a:rPr lang="zh-TW" altLang="en-US" b="1"/>
              <a:t>全面盤點國家級資安情報力</a:t>
            </a:r>
            <a:r>
              <a:rPr lang="zh-TW" altLang="en-US" b="1" smtClean="0"/>
              <a:t>：</a:t>
            </a:r>
            <a:br>
              <a:rPr lang="en-US" altLang="zh-TW" b="1" smtClean="0"/>
            </a:br>
            <a:r>
              <a:rPr lang="zh-TW" altLang="en-US" b="1" smtClean="0"/>
              <a:t>經濟部</a:t>
            </a:r>
            <a:r>
              <a:rPr lang="zh-TW" altLang="en-US" b="1"/>
              <a:t>打造</a:t>
            </a:r>
            <a:r>
              <a:rPr lang="en-US" altLang="zh-TW" b="1"/>
              <a:t>E-ISAC</a:t>
            </a:r>
            <a:endParaRPr lang="zh-TW" altLang="en-US"/>
          </a:p>
        </p:txBody>
      </p:sp>
      <p:sp>
        <p:nvSpPr>
          <p:cNvPr id="3" name="內容版面配置區 2"/>
          <p:cNvSpPr>
            <a:spLocks noGrp="1"/>
          </p:cNvSpPr>
          <p:nvPr>
            <p:ph idx="1"/>
          </p:nvPr>
        </p:nvSpPr>
        <p:spPr/>
        <p:txBody>
          <a:bodyPr/>
          <a:lstStyle/>
          <a:p>
            <a:r>
              <a:rPr lang="en-US" altLang="zh-TW" sz="3200"/>
              <a:t>2018</a:t>
            </a:r>
            <a:r>
              <a:rPr lang="zh-TW" altLang="en-US" sz="3200"/>
              <a:t>年</a:t>
            </a:r>
            <a:r>
              <a:rPr lang="zh-TW" altLang="en-US" sz="3200">
                <a:solidFill>
                  <a:srgbClr val="FF0000"/>
                </a:solidFill>
              </a:rPr>
              <a:t>經濟部完成</a:t>
            </a:r>
            <a:r>
              <a:rPr lang="en-US" altLang="zh-TW" sz="3200">
                <a:solidFill>
                  <a:srgbClr val="FF0000"/>
                </a:solidFill>
              </a:rPr>
              <a:t>E-ISAC</a:t>
            </a:r>
            <a:r>
              <a:rPr lang="zh-TW" altLang="en-US" sz="3200">
                <a:solidFill>
                  <a:srgbClr val="FF0000"/>
                </a:solidFill>
              </a:rPr>
              <a:t>的建置後，便透過情資蒐集、分享與分析機制，與下屬機關完成情資交換</a:t>
            </a:r>
            <a:r>
              <a:rPr lang="zh-TW" altLang="en-US" sz="3200"/>
              <a:t>，例如，向下和能源局</a:t>
            </a:r>
            <a:r>
              <a:rPr lang="en-US" altLang="zh-TW" sz="3200"/>
              <a:t>PE-ISAC</a:t>
            </a:r>
            <a:r>
              <a:rPr lang="zh-TW" altLang="en-US" sz="3200"/>
              <a:t>、水利署</a:t>
            </a:r>
            <a:r>
              <a:rPr lang="en-US" altLang="zh-TW" sz="3200"/>
              <a:t>W-ISAC</a:t>
            </a:r>
            <a:r>
              <a:rPr lang="zh-TW" altLang="en-US" sz="3200"/>
              <a:t>、國營事業中油、台電、臺水等</a:t>
            </a:r>
            <a:r>
              <a:rPr lang="en-US" altLang="zh-TW" sz="3200"/>
              <a:t>ISAC</a:t>
            </a:r>
            <a:r>
              <a:rPr lang="zh-TW" altLang="en-US" sz="3200"/>
              <a:t>介接外，也向上與</a:t>
            </a:r>
            <a:r>
              <a:rPr lang="en-US" altLang="zh-TW" sz="3200"/>
              <a:t>N-ISAC</a:t>
            </a:r>
            <a:r>
              <a:rPr lang="zh-TW" altLang="en-US" sz="3200"/>
              <a:t>介接</a:t>
            </a:r>
            <a:endParaRPr lang="en-US" altLang="zh-TW" sz="3200"/>
          </a:p>
          <a:p>
            <a:r>
              <a:rPr lang="en-US" altLang="zh-TW" sz="3200"/>
              <a:t>2020</a:t>
            </a:r>
            <a:r>
              <a:rPr lang="zh-TW" altLang="en-US" sz="3200" smtClean="0"/>
              <a:t>年</a:t>
            </a:r>
            <a:r>
              <a:rPr lang="zh-TW" altLang="en-US" sz="3200" smtClean="0">
                <a:solidFill>
                  <a:srgbClr val="FF0000"/>
                </a:solidFill>
              </a:rPr>
              <a:t>建置</a:t>
            </a:r>
            <a:r>
              <a:rPr lang="zh-TW" altLang="en-US" sz="3200">
                <a:solidFill>
                  <a:srgbClr val="FF0000"/>
                </a:solidFill>
              </a:rPr>
              <a:t>二線</a:t>
            </a:r>
            <a:r>
              <a:rPr lang="en-US" altLang="zh-TW" sz="3200">
                <a:solidFill>
                  <a:srgbClr val="FF0000"/>
                </a:solidFill>
              </a:rPr>
              <a:t>SOC</a:t>
            </a:r>
            <a:r>
              <a:rPr lang="zh-TW" altLang="en-US" sz="3200"/>
              <a:t>，但目前能源與水資源領域的</a:t>
            </a:r>
            <a:r>
              <a:rPr lang="zh-TW" altLang="en-US" sz="3200" smtClean="0"/>
              <a:t>業者仍</a:t>
            </a:r>
            <a:r>
              <a:rPr lang="zh-TW" altLang="en-US" sz="3200"/>
              <a:t>有安全性考量，因此，在無法取得資料的情況下，二線</a:t>
            </a:r>
            <a:r>
              <a:rPr lang="en-US" altLang="zh-TW" sz="3200"/>
              <a:t>SOC</a:t>
            </a:r>
            <a:r>
              <a:rPr lang="zh-TW" altLang="en-US" sz="3200"/>
              <a:t>如何有效運作仍是考驗</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45</a:t>
            </a:fld>
            <a:endParaRPr lang="zh-TW" altLang="en-US"/>
          </a:p>
        </p:txBody>
      </p:sp>
    </p:spTree>
    <p:extLst>
      <p:ext uri="{BB962C8B-B14F-4D97-AF65-F5344CB8AC3E}">
        <p14:creationId xmlns:p14="http://schemas.microsoft.com/office/powerpoint/2010/main" val="3658934444"/>
      </p:ext>
    </p:extLst>
  </p:cSld>
  <p:clrMapOvr>
    <a:masterClrMapping/>
  </p:clrMapOvr>
  <p:transition/>
  <p:timing/>
</p:sld>
</file>

<file path=ppt/slides/slide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關鍵基礎設施</a:t>
            </a:r>
            <a:r>
              <a:rPr lang="en-US" altLang="zh-TW" b="1"/>
              <a:t>8</a:t>
            </a:r>
            <a:r>
              <a:rPr lang="zh-TW" altLang="en-US" b="1"/>
              <a:t>大領域</a:t>
            </a:r>
            <a:endParaRPr lang="zh-TW" altLang="en-US"/>
          </a:p>
        </p:txBody>
      </p:sp>
      <p:sp>
        <p:nvSpPr>
          <p:cNvPr id="3" name="內容版面配置區 2"/>
          <p:cNvSpPr>
            <a:spLocks noGrp="1"/>
          </p:cNvSpPr>
          <p:nvPr>
            <p:ph idx="1"/>
          </p:nvPr>
        </p:nvSpPr>
        <p:spPr/>
        <p:txBody>
          <a:bodyPr/>
          <a:lstStyle/>
          <a:p>
            <a:r>
              <a:rPr lang="zh-TW" altLang="en-US" sz="3200"/>
              <a:t>在參酌行政院資通安全會報所提二十個核心資訊系統，重新定義關鍵基礎建設資通安全保護範圍，可概分兩大面向－ 「</a:t>
            </a:r>
            <a:r>
              <a:rPr lang="zh-TW" altLang="en-US" sz="3200">
                <a:solidFill>
                  <a:srgbClr val="FF0000"/>
                </a:solidFill>
              </a:rPr>
              <a:t>工業自動控制系統</a:t>
            </a:r>
            <a:r>
              <a:rPr lang="zh-TW" altLang="en-US" sz="3200"/>
              <a:t>」與「</a:t>
            </a:r>
            <a:r>
              <a:rPr lang="zh-TW" altLang="en-US" sz="3200">
                <a:solidFill>
                  <a:srgbClr val="FF0000"/>
                </a:solidFill>
              </a:rPr>
              <a:t>商業資料處理／傳輸系統</a:t>
            </a:r>
            <a:r>
              <a:rPr lang="zh-TW" altLang="en-US" sz="3200"/>
              <a:t>」；再依其屬性又細分為八大類關鍵基礎建設資通安全防護</a:t>
            </a:r>
            <a:r>
              <a:rPr lang="zh-TW" altLang="en-US" sz="3200" smtClean="0"/>
              <a:t>範圍。</a:t>
            </a:r>
            <a:endParaRPr lang="zh-TW" altLang="en-US" sz="32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46</a:t>
            </a:fld>
            <a:endParaRPr lang="zh-TW" altLang="en-US"/>
          </a:p>
        </p:txBody>
      </p:sp>
      <p:pic>
        <p:nvPicPr>
          <p:cNvPr id="5" name="圖片 4"/>
          <p:cNvPicPr>
            <a:picLocks noChangeAspect="1"/>
          </p:cNvPicPr>
          <p:nvPr/>
        </p:nvPicPr>
        <p:blipFill>
          <a:blip r:embed="rId2"/>
          <a:stretch>
            <a:fillRect/>
          </a:stretch>
        </p:blipFill>
        <p:spPr>
          <a:xfrm>
            <a:off x="1832223" y="3789660"/>
            <a:ext cx="6241554" cy="2811165"/>
          </a:xfrm>
          <a:prstGeom prst="rect">
            <a:avLst/>
          </a:prstGeom>
        </p:spPr>
      </p:pic>
    </p:spTree>
    <p:extLst>
      <p:ext uri="{BB962C8B-B14F-4D97-AF65-F5344CB8AC3E}">
        <p14:creationId xmlns:p14="http://schemas.microsoft.com/office/powerpoint/2010/main" val="496830164"/>
      </p:ext>
    </p:extLst>
  </p:cSld>
  <p:clrMapOvr>
    <a:masterClrMapping/>
  </p:clrMapOvr>
  <p:transition/>
  <p:timing/>
</p:sld>
</file>

<file path=ppt/slides/slide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各項安全威脅剖析</a:t>
            </a:r>
          </a:p>
        </p:txBody>
      </p:sp>
      <p:sp>
        <p:nvSpPr>
          <p:cNvPr id="3" name="內容版面配置區 2"/>
          <p:cNvSpPr>
            <a:spLocks noGrp="1"/>
          </p:cNvSpPr>
          <p:nvPr>
            <p:ph idx="1"/>
          </p:nvPr>
        </p:nvSpPr>
        <p:spPr/>
        <p:txBody>
          <a:bodyPr/>
          <a:lstStyle/>
          <a:p>
            <a:r>
              <a:rPr lang="zh-TW" altLang="en-US" sz="3200"/>
              <a:t>在各項安全威脅上，考量國家關鍵基礎建設所有資產、系統與網路所構成的安全防護面向，將它區分為三種標的物， 並分析其可能面臨的威脅與風險來源</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47</a:t>
            </a:fld>
            <a:endParaRPr lang="zh-TW" altLang="en-US"/>
          </a:p>
        </p:txBody>
      </p:sp>
      <p:pic>
        <p:nvPicPr>
          <p:cNvPr id="5" name="圖片 4"/>
          <p:cNvPicPr>
            <a:picLocks noChangeAspect="1"/>
          </p:cNvPicPr>
          <p:nvPr/>
        </p:nvPicPr>
        <p:blipFill>
          <a:blip r:embed="rId2"/>
          <a:stretch>
            <a:fillRect/>
          </a:stretch>
        </p:blipFill>
        <p:spPr>
          <a:xfrm>
            <a:off x="1856656" y="3284984"/>
            <a:ext cx="7164714" cy="3343533"/>
          </a:xfrm>
          <a:prstGeom prst="rect">
            <a:avLst/>
          </a:prstGeom>
        </p:spPr>
      </p:pic>
    </p:spTree>
    <p:extLst>
      <p:ext uri="{BB962C8B-B14F-4D97-AF65-F5344CB8AC3E}">
        <p14:creationId xmlns:p14="http://schemas.microsoft.com/office/powerpoint/2010/main" val="4026180550"/>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防護策略</a:t>
            </a:r>
          </a:p>
        </p:txBody>
      </p:sp>
      <p:sp>
        <p:nvSpPr>
          <p:cNvPr id="3" name="內容版面配置區 2"/>
          <p:cNvSpPr>
            <a:spLocks noGrp="1"/>
          </p:cNvSpPr>
          <p:nvPr>
            <p:ph idx="1"/>
          </p:nvPr>
        </p:nvSpPr>
        <p:spPr/>
        <p:txBody>
          <a:bodyPr/>
          <a:lstStyle/>
          <a:p>
            <a:r>
              <a:rPr lang="zh-TW" altLang="en-US" sz="2800"/>
              <a:t>研究各國在關鍵基礎建設的保護政策與作法，主要是參考</a:t>
            </a:r>
            <a:r>
              <a:rPr lang="en-US" altLang="zh-TW" sz="2800"/>
              <a:t>《International CIIP Handbook 2006》</a:t>
            </a:r>
            <a:r>
              <a:rPr lang="zh-TW" altLang="en-US" sz="2800"/>
              <a:t>的資料進行剖析與檢討， 以作為我國發展關鍵基礎建設相關保護政策與作法的參考。綜合先進國家實務作法，建議我國關鍵基礎建設防護應從以下防護策略著手</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48</a:t>
            </a:fld>
            <a:endParaRPr lang="zh-TW" altLang="en-US"/>
          </a:p>
        </p:txBody>
      </p:sp>
      <p:pic>
        <p:nvPicPr>
          <p:cNvPr id="5" name="圖片 4"/>
          <p:cNvPicPr>
            <a:picLocks noChangeAspect="1"/>
          </p:cNvPicPr>
          <p:nvPr/>
        </p:nvPicPr>
        <p:blipFill>
          <a:blip r:embed="rId2"/>
          <a:stretch>
            <a:fillRect/>
          </a:stretch>
        </p:blipFill>
        <p:spPr>
          <a:xfrm>
            <a:off x="1631007" y="3573016"/>
            <a:ext cx="6643985" cy="2970935"/>
          </a:xfrm>
          <a:prstGeom prst="rect">
            <a:avLst/>
          </a:prstGeom>
        </p:spPr>
      </p:pic>
    </p:spTree>
    <p:extLst>
      <p:ext uri="{BB962C8B-B14F-4D97-AF65-F5344CB8AC3E}">
        <p14:creationId xmlns:p14="http://schemas.microsoft.com/office/powerpoint/2010/main" val="1813324782"/>
      </p:ext>
    </p:extLst>
  </p:cSld>
  <p:clrMapOvr>
    <a:masterClrMapping/>
  </p:clrMapOvr>
  <p:transition/>
  <p:timing/>
</p:sld>
</file>

<file path=ppt/slides/slide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防護策略</a:t>
            </a:r>
            <a:endParaRPr lang="zh-TW" altLang="en-US"/>
          </a:p>
        </p:txBody>
      </p:sp>
      <p:sp>
        <p:nvSpPr>
          <p:cNvPr id="3" name="內容版面配置區 2"/>
          <p:cNvSpPr>
            <a:spLocks noGrp="1"/>
          </p:cNvSpPr>
          <p:nvPr>
            <p:ph idx="1"/>
          </p:nvPr>
        </p:nvSpPr>
        <p:spPr/>
        <p:txBody>
          <a:bodyPr>
            <a:normAutofit fontScale="77500" lnSpcReduction="20000"/>
          </a:bodyPr>
          <a:lstStyle/>
          <a:p>
            <a:pPr marL="417909" indent="-417909">
              <a:buFont typeface="+mj-lt"/>
              <a:buAutoNum type="arabicPeriod"/>
            </a:pPr>
            <a:r>
              <a:rPr lang="zh-TW" altLang="en-US">
                <a:solidFill>
                  <a:srgbClr val="FF0000"/>
                </a:solidFill>
              </a:rPr>
              <a:t>提出國家／國土網際網路安全計畫</a:t>
            </a:r>
            <a:r>
              <a:rPr lang="zh-TW" altLang="en-US"/>
              <a:t>：以政府為主導，訂定一個策略性的防範規劃。</a:t>
            </a:r>
            <a:endParaRPr lang="en-US" altLang="zh-TW"/>
          </a:p>
          <a:p>
            <a:pPr marL="417909" indent="-417909">
              <a:buFont typeface="+mj-lt"/>
              <a:buAutoNum type="arabicPeriod"/>
            </a:pPr>
            <a:r>
              <a:rPr lang="zh-TW" altLang="en-US">
                <a:solidFill>
                  <a:srgbClr val="FF0000"/>
                </a:solidFill>
              </a:rPr>
              <a:t>培育網路安全管理與技術人才</a:t>
            </a:r>
            <a:r>
              <a:rPr lang="zh-TW" altLang="en-US"/>
              <a:t>：不單是只有網路技術人才，亦應針對安全管理方面技能進行要求。</a:t>
            </a:r>
            <a:endParaRPr lang="en-US" altLang="zh-TW"/>
          </a:p>
          <a:p>
            <a:pPr marL="417909" indent="-417909">
              <a:buFont typeface="+mj-lt"/>
              <a:buAutoNum type="arabicPeriod"/>
            </a:pPr>
            <a:r>
              <a:rPr lang="zh-TW" altLang="en-US">
                <a:solidFill>
                  <a:srgbClr val="FF0000"/>
                </a:solidFill>
              </a:rPr>
              <a:t>提供整合防護策略</a:t>
            </a:r>
            <a:r>
              <a:rPr lang="zh-TW" altLang="en-US"/>
              <a:t>：由不同的防護軟體，如防毒、防火牆等整合其防護策略。</a:t>
            </a:r>
            <a:endParaRPr lang="en-US" altLang="zh-TW"/>
          </a:p>
          <a:p>
            <a:pPr marL="417909" indent="-417909">
              <a:buFont typeface="+mj-lt"/>
              <a:buAutoNum type="arabicPeriod"/>
            </a:pPr>
            <a:r>
              <a:rPr lang="zh-TW" altLang="en-US">
                <a:solidFill>
                  <a:srgbClr val="FF0000"/>
                </a:solidFill>
              </a:rPr>
              <a:t>進行滲透測試</a:t>
            </a:r>
            <a:r>
              <a:rPr lang="zh-TW" altLang="en-US"/>
              <a:t>：主要針對國家重要資訊基礎建設之商業資料處理／傳輸系統與工業自動控制系統進行測試，以了解 弱點並補強。</a:t>
            </a:r>
            <a:endParaRPr lang="en-US" altLang="zh-TW"/>
          </a:p>
          <a:p>
            <a:pPr marL="417909" indent="-417909">
              <a:buFont typeface="+mj-lt"/>
              <a:buAutoNum type="arabicPeriod"/>
            </a:pPr>
            <a:r>
              <a:rPr lang="zh-TW" altLang="en-US">
                <a:solidFill>
                  <a:srgbClr val="FF0000"/>
                </a:solidFill>
              </a:rPr>
              <a:t>提供制度化的防範機制</a:t>
            </a:r>
            <a:r>
              <a:rPr lang="zh-TW" altLang="en-US"/>
              <a:t>：法律與法規的配合，政府相關的政策等。</a:t>
            </a:r>
            <a:endParaRPr lang="en-US" altLang="zh-TW"/>
          </a:p>
          <a:p>
            <a:pPr marL="417909" indent="-417909">
              <a:buFont typeface="+mj-lt"/>
              <a:buAutoNum type="arabicPeriod"/>
            </a:pPr>
            <a:r>
              <a:rPr lang="zh-TW" altLang="en-US">
                <a:solidFill>
                  <a:srgbClr val="FF0000"/>
                </a:solidFill>
              </a:rPr>
              <a:t>安全意識的提升</a:t>
            </a:r>
            <a:r>
              <a:rPr lang="zh-TW" altLang="en-US"/>
              <a:t>：藉由教育訓練與安全意識的宣導活動</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49</a:t>
            </a:fld>
            <a:endParaRPr lang="zh-TW" altLang="en-US"/>
          </a:p>
        </p:txBody>
      </p:sp>
    </p:spTree>
    <p:extLst>
      <p:ext uri="{BB962C8B-B14F-4D97-AF65-F5344CB8AC3E}">
        <p14:creationId xmlns:p14="http://schemas.microsoft.com/office/powerpoint/2010/main" val="1321764704"/>
      </p:ext>
    </p:extLst>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5" name="內容版面配置區 4"/>
          <p:cNvGraphicFramePr>
            <a:graphicFrameLocks noGrp="1"/>
          </p:cNvGraphicFramePr>
          <p:nvPr>
            <p:ph idx="1"/>
            <p:extLst/>
          </p:nvPr>
        </p:nvGraphicFramePr>
        <p:xfrm>
          <a:off x="838200" y="1266825"/>
          <a:ext cx="8229600" cy="4859338"/>
        </p:xfrm>
        <a:graphic>
          <a:graphicData uri="http://schemas.openxmlformats.org/drawingml/2006/diagram">
            <dgm:relIds xmlns:dgm="http://schemas.openxmlformats.org/drawingml/2006/diagram" r:dm="rId4" r:lo="rId5" r:qs="rId6" r:cs="rId7"/>
          </a:graphicData>
        </a:graphic>
      </p:graphicFrame>
      <p:sp>
        <p:nvSpPr>
          <p:cNvPr id="4" name="投影片編號版面配置區 3"/>
          <p:cNvSpPr>
            <a:spLocks noGrp="1"/>
          </p:cNvSpPr>
          <p:nvPr>
            <p:ph type="sldNum" sz="quarter" idx="10"/>
          </p:nvPr>
        </p:nvSpPr>
        <p:spPr/>
        <p:txBody>
          <a:bodyPr/>
          <a:lstStyle/>
          <a:p>
            <a:fld id="{B3477B1B-FEFB-4CBB-B406-B40445C20CA5}" type="slidenum">
              <a:rPr lang="en-US" altLang="zh-TW" smtClean="0"/>
              <a:t>5</a:t>
            </a:fld>
            <a:endParaRPr lang="en-US" altLang="zh-TW"/>
          </a:p>
        </p:txBody>
      </p:sp>
      <p:sp>
        <p:nvSpPr>
          <p:cNvPr id="10" name="Rectangle 2"/>
          <p:cNvSpPr txBox="1">
            <a:spLocks noChangeArrowheads="1"/>
          </p:cNvSpPr>
          <p:nvPr/>
        </p:nvSpPr>
        <p:spPr bwMode="auto">
          <a:xfrm>
            <a:off x="838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a:ea typeface="標楷體" pitchFamily="65" charset="-120"/>
              </a:defRPr>
            </a:lvl2pPr>
            <a:lvl3pPr algn="ctr" rtl="0" fontAlgn="base">
              <a:spcBef>
                <a:spcPct val="0"/>
              </a:spcBef>
              <a:spcAft>
                <a:spcPct val="0"/>
              </a:spcAft>
              <a:defRPr kumimoji="1" sz="4400">
                <a:solidFill>
                  <a:schemeClr val="tx2"/>
                </a:solidFill>
                <a:latin typeface="Arial"/>
                <a:ea typeface="標楷體" pitchFamily="65" charset="-120"/>
              </a:defRPr>
            </a:lvl3pPr>
            <a:lvl4pPr algn="ctr" rtl="0" fontAlgn="base">
              <a:spcBef>
                <a:spcPct val="0"/>
              </a:spcBef>
              <a:spcAft>
                <a:spcPct val="0"/>
              </a:spcAft>
              <a:defRPr kumimoji="1" sz="4400">
                <a:solidFill>
                  <a:schemeClr val="tx2"/>
                </a:solidFill>
                <a:latin typeface="Arial"/>
                <a:ea typeface="標楷體" pitchFamily="65" charset="-120"/>
              </a:defRPr>
            </a:lvl4pPr>
            <a:lvl5pPr algn="ctr" rtl="0" fontAlgn="base">
              <a:spcBef>
                <a:spcPct val="0"/>
              </a:spcBef>
              <a:spcAft>
                <a:spcPct val="0"/>
              </a:spcAft>
              <a:defRPr kumimoji="1" sz="4400">
                <a:solidFill>
                  <a:schemeClr val="tx2"/>
                </a:solidFill>
                <a:latin typeface="Arial"/>
                <a:ea typeface="標楷體" pitchFamily="65" charset="-120"/>
              </a:defRPr>
            </a:lvl5pPr>
            <a:lvl6pPr marL="457200" algn="ctr" rtl="0" fontAlgn="base">
              <a:spcBef>
                <a:spcPct val="0"/>
              </a:spcBef>
              <a:spcAft>
                <a:spcPct val="0"/>
              </a:spcAft>
              <a:defRPr kumimoji="1" sz="4400">
                <a:solidFill>
                  <a:schemeClr val="tx2"/>
                </a:solidFill>
                <a:latin typeface="Arial"/>
                <a:ea typeface="標楷體" pitchFamily="65" charset="-120"/>
              </a:defRPr>
            </a:lvl6pPr>
            <a:lvl7pPr marL="914400" algn="ctr" rtl="0" fontAlgn="base">
              <a:spcBef>
                <a:spcPct val="0"/>
              </a:spcBef>
              <a:spcAft>
                <a:spcPct val="0"/>
              </a:spcAft>
              <a:defRPr kumimoji="1" sz="4400">
                <a:solidFill>
                  <a:schemeClr val="tx2"/>
                </a:solidFill>
                <a:latin typeface="Arial"/>
                <a:ea typeface="標楷體" pitchFamily="65" charset="-120"/>
              </a:defRPr>
            </a:lvl7pPr>
            <a:lvl8pPr marL="1371600" algn="ctr" rtl="0" fontAlgn="base">
              <a:spcBef>
                <a:spcPct val="0"/>
              </a:spcBef>
              <a:spcAft>
                <a:spcPct val="0"/>
              </a:spcAft>
              <a:defRPr kumimoji="1" sz="4400">
                <a:solidFill>
                  <a:schemeClr val="tx2"/>
                </a:solidFill>
                <a:latin typeface="Arial"/>
                <a:ea typeface="標楷體" pitchFamily="65" charset="-120"/>
              </a:defRPr>
            </a:lvl8pPr>
            <a:lvl9pPr marL="1828800" algn="ctr" rtl="0" fontAlgn="base">
              <a:spcBef>
                <a:spcPct val="0"/>
              </a:spcBef>
              <a:spcAft>
                <a:spcPct val="0"/>
              </a:spcAft>
              <a:defRPr kumimoji="1" sz="4400">
                <a:solidFill>
                  <a:schemeClr val="tx2"/>
                </a:solidFill>
                <a:latin typeface="Arial"/>
                <a:ea typeface="標楷體" pitchFamily="65" charset="-120"/>
              </a:defRPr>
            </a:lvl9pPr>
          </a:lstStyle>
          <a:p>
            <a:r>
              <a:rPr lang="zh-TW" altLang="en-US" sz="4000" kern="0"/>
              <a:t>資訊安全構面</a:t>
            </a:r>
            <a:endParaRPr lang="en-US" altLang="zh-TW" sz="4000" kern="0"/>
          </a:p>
        </p:txBody>
      </p:sp>
    </p:spTree>
    <p:extLst>
      <p:ext uri="{BB962C8B-B14F-4D97-AF65-F5344CB8AC3E}">
        <p14:creationId xmlns:p14="http://schemas.microsoft.com/office/powerpoint/2010/main" val="3248192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標題 4"/>
          <p:cNvSpPr>
            <a:spLocks noGrp="1"/>
          </p:cNvSpPr>
          <p:nvPr>
            <p:ph type="ctrTitle"/>
          </p:nvPr>
        </p:nvSpPr>
        <p:spPr/>
        <p:txBody>
          <a:bodyPr/>
          <a:lstStyle/>
          <a:p>
            <a:r>
              <a:rPr lang="zh-TW" altLang="en-US"/>
              <a:t>工業控制系統簡介 </a:t>
            </a:r>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50</a:t>
            </a:fld>
            <a:endParaRPr lang="zh-TW" altLang="en-US"/>
          </a:p>
        </p:txBody>
      </p:sp>
    </p:spTree>
    <p:extLst>
      <p:ext uri="{BB962C8B-B14F-4D97-AF65-F5344CB8AC3E}">
        <p14:creationId xmlns:p14="http://schemas.microsoft.com/office/powerpoint/2010/main" val="3353999116"/>
      </p:ext>
    </p:extLst>
  </p:cSld>
  <p:clrMapOvr>
    <a:masterClrMapping/>
  </p:clrMapOvr>
  <p:transition/>
  <p:timing/>
</p:sld>
</file>

<file path=ppt/slides/slide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工業控制系統簡介 </a:t>
            </a:r>
          </a:p>
        </p:txBody>
      </p:sp>
      <p:sp>
        <p:nvSpPr>
          <p:cNvPr id="3" name="內容版面配置區 2"/>
          <p:cNvSpPr>
            <a:spLocks noGrp="1"/>
          </p:cNvSpPr>
          <p:nvPr>
            <p:ph idx="1"/>
          </p:nvPr>
        </p:nvSpPr>
        <p:spPr/>
        <p:txBody>
          <a:bodyPr/>
          <a:lstStyle/>
          <a:p>
            <a:r>
              <a:rPr lang="en-US" altLang="zh-TW"/>
              <a:t>ICS</a:t>
            </a:r>
            <a:r>
              <a:rPr lang="zh-TW" altLang="en-US"/>
              <a:t>是</a:t>
            </a:r>
            <a:r>
              <a:rPr lang="zh-TW" altLang="en-US" b="1">
                <a:solidFill>
                  <a:srgbClr val="C00000"/>
                </a:solidFill>
              </a:rPr>
              <a:t>所有控制系統類型的總稱</a:t>
            </a:r>
            <a:r>
              <a:rPr lang="zh-TW" altLang="en-US"/>
              <a:t>，由各種自動化控制元件與透過感知、監測等之流程監控系統，所涵蓋領域非常廣泛，如電力、水、油、天然氣、通訊、食物、交通及製造業等相關領域，其中常見控制系統包含</a:t>
            </a:r>
            <a:r>
              <a:rPr lang="en-US" altLang="zh-TW" b="1">
                <a:solidFill>
                  <a:srgbClr val="C00000"/>
                </a:solidFill>
              </a:rPr>
              <a:t>SCADA</a:t>
            </a:r>
            <a:r>
              <a:rPr lang="zh-TW" altLang="en-US"/>
              <a:t>、</a:t>
            </a:r>
            <a:r>
              <a:rPr lang="zh-TW" altLang="en-US" b="1">
                <a:solidFill>
                  <a:srgbClr val="C00000"/>
                </a:solidFill>
              </a:rPr>
              <a:t>分散式控制系統</a:t>
            </a:r>
            <a:r>
              <a:rPr lang="en-US" altLang="zh-TW"/>
              <a:t>(Distributed Control Systems, </a:t>
            </a:r>
            <a:r>
              <a:rPr lang="en-US" altLang="zh-TW" b="1">
                <a:solidFill>
                  <a:srgbClr val="C00000"/>
                </a:solidFill>
              </a:rPr>
              <a:t>DCS</a:t>
            </a:r>
            <a:r>
              <a:rPr lang="en-US" altLang="zh-TW"/>
              <a:t>)</a:t>
            </a:r>
            <a:r>
              <a:rPr lang="zh-TW" altLang="en-US"/>
              <a:t>及</a:t>
            </a:r>
            <a:r>
              <a:rPr lang="zh-TW" altLang="en-US" b="1">
                <a:solidFill>
                  <a:srgbClr val="C00000"/>
                </a:solidFill>
              </a:rPr>
              <a:t>可程式邏輯控制器</a:t>
            </a:r>
            <a:r>
              <a:rPr lang="en-US" altLang="zh-TW"/>
              <a:t>(Programmable Logic Controller, </a:t>
            </a:r>
            <a:r>
              <a:rPr lang="en-US" altLang="zh-TW" b="1">
                <a:solidFill>
                  <a:srgbClr val="C00000"/>
                </a:solidFill>
              </a:rPr>
              <a:t>PLC</a:t>
            </a:r>
            <a:r>
              <a:rPr lang="en-US" altLang="zh-TW"/>
              <a:t>)</a:t>
            </a:r>
            <a:r>
              <a:rPr lang="zh-TW" altLang="en-US"/>
              <a:t>等</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51</a:t>
            </a:fld>
            <a:endParaRPr lang="zh-TW" altLang="en-US"/>
          </a:p>
        </p:txBody>
      </p:sp>
    </p:spTree>
    <p:extLst>
      <p:ext uri="{BB962C8B-B14F-4D97-AF65-F5344CB8AC3E}">
        <p14:creationId xmlns:p14="http://schemas.microsoft.com/office/powerpoint/2010/main" val="3805892507"/>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ICS</a:t>
            </a:r>
            <a:r>
              <a:rPr lang="zh-TW" altLang="en-US"/>
              <a:t>運作 </a:t>
            </a:r>
          </a:p>
        </p:txBody>
      </p:sp>
      <p:sp>
        <p:nvSpPr>
          <p:cNvPr id="3" name="內容版面配置區 2"/>
          <p:cNvSpPr>
            <a:spLocks noGrp="1"/>
          </p:cNvSpPr>
          <p:nvPr>
            <p:ph idx="1"/>
          </p:nvPr>
        </p:nvSpPr>
        <p:spPr/>
        <p:txBody>
          <a:bodyPr>
            <a:normAutofit fontScale="77500" lnSpcReduction="20000"/>
          </a:bodyPr>
          <a:lstStyle/>
          <a:p>
            <a:r>
              <a:rPr lang="zh-TW" altLang="en-US"/>
              <a:t>典型</a:t>
            </a:r>
            <a:r>
              <a:rPr lang="en-US" altLang="zh-TW"/>
              <a:t>ICS</a:t>
            </a:r>
            <a:r>
              <a:rPr lang="zh-TW" altLang="en-US"/>
              <a:t>使用網路串接控制迴路、</a:t>
            </a:r>
            <a:r>
              <a:rPr lang="zh-TW" altLang="en-US" b="1">
                <a:solidFill>
                  <a:srgbClr val="C00000"/>
                </a:solidFill>
              </a:rPr>
              <a:t>人機介面</a:t>
            </a:r>
            <a:r>
              <a:rPr lang="en-US" altLang="zh-TW" b="1">
                <a:solidFill>
                  <a:srgbClr val="C00000"/>
                </a:solidFill>
              </a:rPr>
              <a:t>(Human Machine Interface, HMI</a:t>
            </a:r>
            <a:r>
              <a:rPr lang="en-US" altLang="zh-TW"/>
              <a:t>)</a:t>
            </a:r>
            <a:r>
              <a:rPr lang="zh-TW" altLang="en-US"/>
              <a:t>、遠端診斷及維修工具等。而控制迴路藉由感測器</a:t>
            </a:r>
            <a:r>
              <a:rPr lang="en-US" altLang="zh-TW"/>
              <a:t>(sensor)</a:t>
            </a:r>
            <a:r>
              <a:rPr lang="zh-TW" altLang="en-US"/>
              <a:t>、致動器</a:t>
            </a:r>
            <a:r>
              <a:rPr lang="en-US" altLang="zh-TW"/>
              <a:t>(actuator)</a:t>
            </a:r>
            <a:r>
              <a:rPr lang="zh-TW" altLang="en-US"/>
              <a:t>及控制器</a:t>
            </a:r>
            <a:r>
              <a:rPr lang="en-US" altLang="zh-TW"/>
              <a:t>(</a:t>
            </a:r>
            <a:r>
              <a:rPr lang="zh-TW" altLang="en-US"/>
              <a:t>如</a:t>
            </a:r>
            <a:r>
              <a:rPr lang="en-US" altLang="zh-TW"/>
              <a:t>PLC</a:t>
            </a:r>
            <a:r>
              <a:rPr lang="zh-TW" altLang="en-US"/>
              <a:t>等</a:t>
            </a:r>
            <a:r>
              <a:rPr lang="en-US" altLang="zh-TW"/>
              <a:t>)</a:t>
            </a:r>
            <a:r>
              <a:rPr lang="zh-TW" altLang="en-US"/>
              <a:t>調整欲控制之流程</a:t>
            </a:r>
            <a:endParaRPr lang="en-US" altLang="zh-TW"/>
          </a:p>
          <a:p>
            <a:r>
              <a:rPr lang="zh-TW" altLang="en-US"/>
              <a:t>感測器將所量測到的實體狀態由類比訊號轉換成數位資料，傳送至控制器做為控制變數。控制器解析控制變數計算出對應的操作變數，並送至致動器</a:t>
            </a:r>
            <a:r>
              <a:rPr lang="en-US" altLang="zh-TW"/>
              <a:t>(</a:t>
            </a:r>
            <a:r>
              <a:rPr lang="zh-TW" altLang="en-US"/>
              <a:t>如控制閥、斷路器、開關及馬達等</a:t>
            </a:r>
            <a:r>
              <a:rPr lang="en-US" altLang="zh-TW"/>
              <a:t>)</a:t>
            </a:r>
            <a:r>
              <a:rPr lang="zh-TW" altLang="en-US"/>
              <a:t>，致動器接收到控制器命令後，進行流程調整</a:t>
            </a:r>
            <a:endParaRPr lang="en-US" altLang="zh-TW"/>
          </a:p>
          <a:p>
            <a:r>
              <a:rPr lang="en-US" altLang="zh-TW"/>
              <a:t>HMI</a:t>
            </a:r>
            <a:r>
              <a:rPr lang="zh-TW" altLang="en-US"/>
              <a:t>可以顯示流程現狀與程序資訊，維運人員與工程人員可透過</a:t>
            </a:r>
            <a:r>
              <a:rPr lang="en-US" altLang="zh-TW"/>
              <a:t>HMI</a:t>
            </a:r>
            <a:r>
              <a:rPr lang="zh-TW" altLang="en-US"/>
              <a:t>監控與規劃設備設定值、控制邏輯及建立控制器內之參數。遠端診斷與維修工具主要在於預防、辨別及回復操作流程中的異常或故障</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52</a:t>
            </a:fld>
            <a:endParaRPr lang="zh-TW" altLang="en-US"/>
          </a:p>
        </p:txBody>
      </p:sp>
    </p:spTree>
    <p:extLst>
      <p:ext uri="{BB962C8B-B14F-4D97-AF65-F5344CB8AC3E}">
        <p14:creationId xmlns:p14="http://schemas.microsoft.com/office/powerpoint/2010/main" val="1471974496"/>
      </p:ext>
    </p:extLst>
  </p:cSld>
  <p:clrMapOvr>
    <a:masterClrMapping/>
  </p:clrMapOvr>
  <p:transition/>
  <p:timing/>
</p:sld>
</file>

<file path=ppt/slides/slide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ICS</a:t>
            </a:r>
            <a:r>
              <a:rPr lang="zh-TW" altLang="en-US"/>
              <a:t>運作 </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53</a:t>
            </a:fld>
            <a:endParaRPr lang="zh-TW" altLang="en-US"/>
          </a:p>
        </p:txBody>
      </p:sp>
      <p:pic>
        <p:nvPicPr>
          <p:cNvPr id="5" name="圖片 4"/>
          <p:cNvPicPr>
            <a:picLocks noChangeAspect="1"/>
          </p:cNvPicPr>
          <p:nvPr/>
        </p:nvPicPr>
        <p:blipFill>
          <a:blip r:embed="rId2"/>
          <a:stretch>
            <a:fillRect/>
          </a:stretch>
        </p:blipFill>
        <p:spPr>
          <a:xfrm>
            <a:off x="619125" y="1815633"/>
            <a:ext cx="5827514" cy="4311465"/>
          </a:xfrm>
          <a:prstGeom prst="rect">
            <a:avLst/>
          </a:prstGeom>
        </p:spPr>
      </p:pic>
    </p:spTree>
    <p:extLst>
      <p:ext uri="{BB962C8B-B14F-4D97-AF65-F5344CB8AC3E}">
        <p14:creationId xmlns:p14="http://schemas.microsoft.com/office/powerpoint/2010/main" val="3078438490"/>
      </p:ext>
    </p:extLst>
  </p:cSld>
  <p:clrMapOvr>
    <a:masterClrMapping/>
  </p:clrMapOvr>
  <p:transition/>
  <p:timing/>
</p:sld>
</file>

<file path=ppt/slides/slide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SCADA</a:t>
            </a:r>
            <a:r>
              <a:rPr lang="zh-TW" altLang="en-US"/>
              <a:t>簡介 </a:t>
            </a:r>
          </a:p>
        </p:txBody>
      </p:sp>
      <p:sp>
        <p:nvSpPr>
          <p:cNvPr id="3" name="內容版面配置區 2"/>
          <p:cNvSpPr>
            <a:spLocks noGrp="1"/>
          </p:cNvSpPr>
          <p:nvPr>
            <p:ph idx="1"/>
          </p:nvPr>
        </p:nvSpPr>
        <p:spPr/>
        <p:txBody>
          <a:bodyPr/>
          <a:lstStyle/>
          <a:p>
            <a:r>
              <a:rPr lang="en-US" altLang="zh-TW" sz="2600"/>
              <a:t>SCADA</a:t>
            </a:r>
            <a:r>
              <a:rPr lang="zh-TW" altLang="en-US" sz="2600"/>
              <a:t>系統主要用於</a:t>
            </a:r>
            <a:r>
              <a:rPr lang="zh-TW" altLang="en-US" sz="2600" b="1">
                <a:solidFill>
                  <a:srgbClr val="C00000"/>
                </a:solidFill>
              </a:rPr>
              <a:t>控制分散設備</a:t>
            </a:r>
            <a:r>
              <a:rPr lang="en-US" altLang="zh-TW" sz="2600"/>
              <a:t>(</a:t>
            </a:r>
            <a:r>
              <a:rPr lang="zh-TW" altLang="en-US" sz="2600"/>
              <a:t>如</a:t>
            </a:r>
            <a:r>
              <a:rPr lang="zh-TW" altLang="en-US" sz="2600" b="1">
                <a:solidFill>
                  <a:srgbClr val="C00000"/>
                </a:solidFill>
              </a:rPr>
              <a:t>電力傳送與分配系統、軌道及公共運輸系統</a:t>
            </a:r>
            <a:r>
              <a:rPr lang="zh-TW" altLang="en-US" sz="2600"/>
              <a:t>等</a:t>
            </a:r>
            <a:r>
              <a:rPr lang="en-US" altLang="zh-TW" sz="2600"/>
              <a:t>)</a:t>
            </a:r>
            <a:r>
              <a:rPr lang="zh-TW" altLang="en-US" sz="2600"/>
              <a:t>，以</a:t>
            </a:r>
            <a:r>
              <a:rPr lang="zh-TW" altLang="en-US" sz="2600" b="1">
                <a:solidFill>
                  <a:srgbClr val="C00000"/>
                </a:solidFill>
              </a:rPr>
              <a:t>集中式進行控制數據蒐集</a:t>
            </a:r>
            <a:r>
              <a:rPr lang="zh-TW" altLang="en-US" sz="2600"/>
              <a:t>，其組成包含數據蒐集系統、數據傳輸系統及</a:t>
            </a:r>
            <a:r>
              <a:rPr lang="en-US" altLang="zh-TW" sz="2600"/>
              <a:t>HMI</a:t>
            </a:r>
            <a:r>
              <a:rPr lang="zh-TW" altLang="en-US" sz="2600"/>
              <a:t>軟體。</a:t>
            </a:r>
            <a:endParaRPr lang="en-US" altLang="zh-TW" sz="2600"/>
          </a:p>
          <a:p>
            <a:r>
              <a:rPr lang="en-US" altLang="zh-TW" sz="2600"/>
              <a:t>SCADA</a:t>
            </a:r>
            <a:r>
              <a:rPr lang="zh-TW" altLang="en-US" sz="2600"/>
              <a:t>系統透過</a:t>
            </a:r>
            <a:r>
              <a:rPr lang="en-US" altLang="zh-TW" sz="2600"/>
              <a:t>HMI</a:t>
            </a:r>
            <a:r>
              <a:rPr lang="zh-TW" altLang="en-US" sz="2600"/>
              <a:t>彙整流程資料及傳輸流程訊息，進行集中式監視與控制。維運人員可從集中控制室即時監控整個系統，並根據系統的複雜性與相關設置，調整系統之控制與運作，任務可自動執行或由維運人員下指令執行</a:t>
            </a:r>
            <a:endParaRPr lang="en-US" altLang="zh-TW" sz="2600"/>
          </a:p>
          <a:p>
            <a:r>
              <a:rPr lang="zh-TW" altLang="en-US" sz="2600"/>
              <a:t>典型硬體設備包含控制中心的控制伺服器、通訊設備，以及一個或多個分散在不同廠區之遠程終端單元</a:t>
            </a:r>
            <a:r>
              <a:rPr lang="en-US" altLang="zh-TW" sz="2600"/>
              <a:t>(Remote Terminal Unit, </a:t>
            </a:r>
            <a:r>
              <a:rPr lang="en-US" altLang="zh-TW" sz="2600" b="1">
                <a:solidFill>
                  <a:srgbClr val="C00000"/>
                </a:solidFill>
              </a:rPr>
              <a:t>RTU</a:t>
            </a:r>
            <a:r>
              <a:rPr lang="en-US" altLang="zh-TW" sz="2600"/>
              <a:t>)</a:t>
            </a:r>
            <a:r>
              <a:rPr lang="zh-TW" altLang="en-US" sz="2600"/>
              <a:t>或</a:t>
            </a:r>
            <a:r>
              <a:rPr lang="en-US" altLang="zh-TW" sz="2600" b="1">
                <a:solidFill>
                  <a:srgbClr val="C00000"/>
                </a:solidFill>
              </a:rPr>
              <a:t>PLC</a:t>
            </a:r>
            <a:r>
              <a:rPr lang="zh-TW" altLang="en-US" sz="2600"/>
              <a:t>等，控制伺服器儲存與處理</a:t>
            </a:r>
            <a:r>
              <a:rPr lang="en-US" altLang="zh-TW" sz="2600"/>
              <a:t>RTU</a:t>
            </a:r>
            <a:r>
              <a:rPr lang="zh-TW" altLang="en-US" sz="2600"/>
              <a:t>傳送來之輸出輸入訊息</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54</a:t>
            </a:fld>
            <a:endParaRPr lang="zh-TW" altLang="en-US"/>
          </a:p>
        </p:txBody>
      </p:sp>
    </p:spTree>
    <p:extLst>
      <p:ext uri="{BB962C8B-B14F-4D97-AF65-F5344CB8AC3E}">
        <p14:creationId xmlns:p14="http://schemas.microsoft.com/office/powerpoint/2010/main" val="3820987502"/>
      </p:ext>
    </p:extLst>
  </p:cSld>
  <p:clrMapOvr>
    <a:masterClrMapping/>
  </p:clrMapOvr>
  <p:transition/>
  <p:timing/>
</p:sld>
</file>

<file path=ppt/slides/slide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SCADA</a:t>
            </a:r>
            <a:r>
              <a:rPr lang="zh-TW" altLang="en-US"/>
              <a:t>簡介 </a:t>
            </a:r>
          </a:p>
        </p:txBody>
      </p:sp>
      <p:sp>
        <p:nvSpPr>
          <p:cNvPr id="3" name="內容版面配置區 2"/>
          <p:cNvSpPr>
            <a:spLocks noGrp="1"/>
          </p:cNvSpPr>
          <p:nvPr>
            <p:ph idx="1"/>
          </p:nvPr>
        </p:nvSpPr>
        <p:spPr/>
        <p:txBody>
          <a:bodyPr/>
          <a:lstStyle/>
          <a:p>
            <a:r>
              <a:rPr lang="zh-TW" altLang="en-US"/>
              <a:t>常見</a:t>
            </a:r>
            <a:r>
              <a:rPr lang="en-US" altLang="zh-TW"/>
              <a:t>SCADA</a:t>
            </a:r>
            <a:r>
              <a:rPr lang="zh-TW" altLang="en-US"/>
              <a:t>系統詳見圖</a:t>
            </a:r>
            <a:r>
              <a:rPr lang="en-US" altLang="zh-TW"/>
              <a:t>4</a:t>
            </a:r>
            <a:r>
              <a:rPr lang="zh-TW" altLang="en-US"/>
              <a:t>，控制中心設置</a:t>
            </a:r>
            <a:r>
              <a:rPr lang="zh-TW" altLang="en-US" b="1">
                <a:solidFill>
                  <a:srgbClr val="C00000"/>
                </a:solidFill>
              </a:rPr>
              <a:t>控制伺服器</a:t>
            </a:r>
            <a:r>
              <a:rPr lang="zh-TW" altLang="en-US"/>
              <a:t>、</a:t>
            </a:r>
            <a:r>
              <a:rPr lang="zh-TW" altLang="en-US" b="1">
                <a:solidFill>
                  <a:srgbClr val="C00000"/>
                </a:solidFill>
              </a:rPr>
              <a:t>通訊路由器</a:t>
            </a:r>
            <a:r>
              <a:rPr lang="zh-TW" altLang="en-US"/>
              <a:t>、</a:t>
            </a:r>
            <a:r>
              <a:rPr lang="en-US" altLang="zh-TW" b="1">
                <a:solidFill>
                  <a:srgbClr val="C00000"/>
                </a:solidFill>
              </a:rPr>
              <a:t>HMI</a:t>
            </a:r>
            <a:r>
              <a:rPr lang="zh-TW" altLang="en-US"/>
              <a:t>、工程工作站及歷程資料伺服器</a:t>
            </a:r>
            <a:r>
              <a:rPr lang="en-US" altLang="zh-TW"/>
              <a:t>(Data Historian Server)</a:t>
            </a:r>
            <a:r>
              <a:rPr lang="zh-TW" altLang="en-US"/>
              <a:t>。</a:t>
            </a:r>
            <a:r>
              <a:rPr lang="en-US" altLang="zh-TW"/>
              <a:t>HMI</a:t>
            </a:r>
            <a:r>
              <a:rPr lang="zh-TW" altLang="en-US"/>
              <a:t>顯示現場與紀錄資訊，控制中心負責警報、趨勢分析、報表集中管理，以及依據所偵測到的事件採取行動。</a:t>
            </a:r>
            <a:endParaRPr lang="en-US" altLang="zh-TW"/>
          </a:p>
          <a:p>
            <a:r>
              <a:rPr lang="zh-TW" altLang="en-US"/>
              <a:t>維運人員可於現場執行致動器控制與感測器之監視，以及透過現場遠端設備執行遠端偵測與修復</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55</a:t>
            </a:fld>
            <a:endParaRPr lang="zh-TW" altLang="en-US"/>
          </a:p>
        </p:txBody>
      </p:sp>
    </p:spTree>
    <p:extLst>
      <p:ext uri="{BB962C8B-B14F-4D97-AF65-F5344CB8AC3E}">
        <p14:creationId xmlns:p14="http://schemas.microsoft.com/office/powerpoint/2010/main" val="635289519"/>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SCADA</a:t>
            </a:r>
            <a:r>
              <a:rPr lang="zh-TW" altLang="en-US"/>
              <a:t>簡介 </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56</a:t>
            </a:fld>
            <a:endParaRPr lang="zh-TW" altLang="en-US"/>
          </a:p>
        </p:txBody>
      </p:sp>
      <p:pic>
        <p:nvPicPr>
          <p:cNvPr id="5" name="圖片 4"/>
          <p:cNvPicPr>
            <a:picLocks noChangeAspect="1"/>
          </p:cNvPicPr>
          <p:nvPr/>
        </p:nvPicPr>
        <p:blipFill>
          <a:blip r:embed="rId2"/>
          <a:stretch>
            <a:fillRect/>
          </a:stretch>
        </p:blipFill>
        <p:spPr>
          <a:xfrm>
            <a:off x="681038" y="1815633"/>
            <a:ext cx="7888393" cy="4229170"/>
          </a:xfrm>
          <a:prstGeom prst="rect">
            <a:avLst/>
          </a:prstGeom>
        </p:spPr>
      </p:pic>
    </p:spTree>
    <p:extLst>
      <p:ext uri="{BB962C8B-B14F-4D97-AF65-F5344CB8AC3E}">
        <p14:creationId xmlns:p14="http://schemas.microsoft.com/office/powerpoint/2010/main" val="2987267184"/>
      </p:ext>
    </p:extLst>
  </p:cSld>
  <p:clrMapOvr>
    <a:masterClrMapping/>
  </p:clrMapOvr>
  <p:transition/>
  <p:timing/>
</p:sld>
</file>

<file path=ppt/slides/slide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DCS</a:t>
            </a:r>
            <a:r>
              <a:rPr lang="zh-TW" altLang="en-US"/>
              <a:t>簡介 </a:t>
            </a:r>
          </a:p>
        </p:txBody>
      </p:sp>
      <p:sp>
        <p:nvSpPr>
          <p:cNvPr id="3" name="內容版面配置區 2"/>
          <p:cNvSpPr>
            <a:spLocks noGrp="1"/>
          </p:cNvSpPr>
          <p:nvPr>
            <p:ph idx="1"/>
          </p:nvPr>
        </p:nvSpPr>
        <p:spPr>
          <a:xfrm>
            <a:off x="272480" y="1305966"/>
            <a:ext cx="9361040" cy="4859338"/>
          </a:xfrm>
        </p:spPr>
        <p:txBody>
          <a:bodyPr/>
          <a:lstStyle/>
          <a:p>
            <a:r>
              <a:rPr lang="en-US" altLang="zh-TW" sz="2800"/>
              <a:t>DCS</a:t>
            </a:r>
            <a:r>
              <a:rPr lang="zh-TW" altLang="en-US" sz="2800"/>
              <a:t>主要用於在</a:t>
            </a:r>
            <a:r>
              <a:rPr lang="zh-TW" altLang="en-US" sz="2800" b="1">
                <a:solidFill>
                  <a:srgbClr val="C00000"/>
                </a:solidFill>
              </a:rPr>
              <a:t>同一廠區內控制生產流程的系統</a:t>
            </a:r>
            <a:r>
              <a:rPr lang="zh-TW" altLang="en-US" sz="2800"/>
              <a:t>，如</a:t>
            </a:r>
            <a:r>
              <a:rPr lang="zh-TW" altLang="en-US" sz="2800" b="1">
                <a:solidFill>
                  <a:srgbClr val="C00000"/>
                </a:solidFill>
              </a:rPr>
              <a:t>煉油廠、水處理廠、發電廠、化工廠、汽車廠、製藥廠</a:t>
            </a:r>
            <a:r>
              <a:rPr lang="zh-TW" altLang="en-US" sz="2800"/>
              <a:t>等工業流程。</a:t>
            </a:r>
            <a:endParaRPr lang="en-US" altLang="zh-TW" sz="2800"/>
          </a:p>
          <a:p>
            <a:r>
              <a:rPr lang="en-US" altLang="zh-TW" sz="2800"/>
              <a:t>DCS</a:t>
            </a:r>
            <a:r>
              <a:rPr lang="zh-TW" altLang="en-US" sz="2800"/>
              <a:t>是整合式控制架構，控制監督多種整合的子系統，並採用集中監控的方式協調系統內之控制器以執行整個生產流程。</a:t>
            </a:r>
            <a:endParaRPr lang="en-US" altLang="zh-TW" sz="2800"/>
          </a:p>
          <a:p>
            <a:r>
              <a:rPr lang="zh-TW" altLang="en-US" sz="2800"/>
              <a:t>透過模組化生產系統，</a:t>
            </a:r>
            <a:r>
              <a:rPr lang="en-US" altLang="zh-TW" sz="2800" b="1">
                <a:solidFill>
                  <a:srgbClr val="C00000"/>
                </a:solidFill>
              </a:rPr>
              <a:t>DCS</a:t>
            </a:r>
            <a:r>
              <a:rPr lang="zh-TW" altLang="en-US" sz="2800" b="1">
                <a:solidFill>
                  <a:srgbClr val="C00000"/>
                </a:solidFill>
              </a:rPr>
              <a:t>降低單點故障對整個系統的影響</a:t>
            </a:r>
            <a:r>
              <a:rPr lang="zh-TW" altLang="en-US" sz="2800"/>
              <a:t>，並使用在須具有高可靠性與安全性的大型連續生產流程工廠，在許多現代化系統中，</a:t>
            </a:r>
            <a:r>
              <a:rPr lang="en-US" altLang="zh-TW" sz="2800" b="1">
                <a:solidFill>
                  <a:srgbClr val="C00000"/>
                </a:solidFill>
              </a:rPr>
              <a:t>DCS</a:t>
            </a:r>
            <a:r>
              <a:rPr lang="zh-TW" altLang="en-US" sz="2800" b="1">
                <a:solidFill>
                  <a:srgbClr val="C00000"/>
                </a:solidFill>
              </a:rPr>
              <a:t>系統與企業網路串接，以便提供企業運作所需之生產資訊</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57</a:t>
            </a:fld>
            <a:endParaRPr lang="zh-TW" altLang="en-US"/>
          </a:p>
        </p:txBody>
      </p:sp>
    </p:spTree>
    <p:extLst>
      <p:ext uri="{BB962C8B-B14F-4D97-AF65-F5344CB8AC3E}">
        <p14:creationId xmlns:p14="http://schemas.microsoft.com/office/powerpoint/2010/main" val="2670492335"/>
      </p:ext>
    </p:extLst>
  </p:cSld>
  <p:clrMapOvr>
    <a:masterClrMapping/>
  </p:clrMapOvr>
  <p:transition/>
  <p:timing/>
</p:sld>
</file>

<file path=ppt/slides/slide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DCS</a:t>
            </a:r>
            <a:r>
              <a:rPr lang="zh-TW" altLang="en-US"/>
              <a:t>簡介 </a:t>
            </a:r>
          </a:p>
        </p:txBody>
      </p:sp>
      <p:sp>
        <p:nvSpPr>
          <p:cNvPr id="3" name="內容版面配置區 2"/>
          <p:cNvSpPr>
            <a:spLocks noGrp="1"/>
          </p:cNvSpPr>
          <p:nvPr>
            <p:ph idx="1"/>
          </p:nvPr>
        </p:nvSpPr>
        <p:spPr/>
        <p:txBody>
          <a:bodyPr/>
          <a:lstStyle/>
          <a:p>
            <a:r>
              <a:rPr lang="en-US" altLang="zh-TW"/>
              <a:t>DCS</a:t>
            </a:r>
            <a:r>
              <a:rPr lang="zh-TW" altLang="en-US"/>
              <a:t>涵蓋從底層生產流程到企業層的整套設備</a:t>
            </a:r>
            <a:r>
              <a:rPr lang="en-US" altLang="zh-TW"/>
              <a:t>(</a:t>
            </a:r>
            <a:r>
              <a:rPr lang="zh-TW" altLang="en-US"/>
              <a:t>詳見圖</a:t>
            </a:r>
            <a:r>
              <a:rPr lang="en-US" altLang="zh-TW"/>
              <a:t>5)</a:t>
            </a:r>
            <a:r>
              <a:rPr lang="zh-TW" altLang="en-US"/>
              <a:t>，一個監控伺服器經由控制網路連接其下所屬設備，控制器依據控制伺服器命令與感測器的測量值，控制流程上的致動器，廠區控制裝置使用標準工業通訊協定</a:t>
            </a:r>
            <a:r>
              <a:rPr lang="en-US" altLang="zh-TW"/>
              <a:t>(</a:t>
            </a:r>
            <a:r>
              <a:rPr lang="zh-TW" altLang="en-US"/>
              <a:t>如</a:t>
            </a:r>
            <a:r>
              <a:rPr lang="en-US" altLang="zh-TW" b="1">
                <a:solidFill>
                  <a:srgbClr val="C00000"/>
                </a:solidFill>
              </a:rPr>
              <a:t>Modbus</a:t>
            </a:r>
            <a:r>
              <a:rPr lang="zh-TW" altLang="en-US"/>
              <a:t>等</a:t>
            </a:r>
            <a:r>
              <a:rPr lang="en-US" altLang="zh-TW"/>
              <a:t>)</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58</a:t>
            </a:fld>
            <a:endParaRPr lang="zh-TW" altLang="en-US"/>
          </a:p>
        </p:txBody>
      </p:sp>
    </p:spTree>
    <p:extLst>
      <p:ext uri="{BB962C8B-B14F-4D97-AF65-F5344CB8AC3E}">
        <p14:creationId xmlns:p14="http://schemas.microsoft.com/office/powerpoint/2010/main" val="2562852215"/>
      </p:ext>
    </p:extLst>
  </p:cSld>
  <p:clrMapOvr>
    <a:masterClrMapping/>
  </p:clrMapOvr>
  <p:transition/>
  <p:timing/>
</p:sld>
</file>

<file path=ppt/slides/slide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標題 4"/>
          <p:cNvSpPr>
            <a:spLocks noGrp="1"/>
          </p:cNvSpPr>
          <p:nvPr>
            <p:ph type="ctrTitle"/>
          </p:nvPr>
        </p:nvSpPr>
        <p:spPr/>
        <p:txBody>
          <a:bodyPr/>
          <a:lstStyle/>
          <a:p>
            <a:pPr lvl="0"/>
            <a:r>
              <a:rPr lang="en-US" altLang="zh-TW"/>
              <a:t>ICS</a:t>
            </a:r>
            <a:r>
              <a:rPr lang="zh-TW" altLang="zh-TW"/>
              <a:t>資通安全挑戰</a:t>
            </a:r>
            <a:endParaRPr lang="zh-TW" altLang="en-US"/>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59</a:t>
            </a:fld>
            <a:endParaRPr lang="zh-TW" altLang="en-US"/>
          </a:p>
        </p:txBody>
      </p:sp>
    </p:spTree>
    <p:extLst>
      <p:ext uri="{BB962C8B-B14F-4D97-AF65-F5344CB8AC3E}">
        <p14:creationId xmlns:p14="http://schemas.microsoft.com/office/powerpoint/2010/main" val="3842049794"/>
      </p:ext>
    </p:extLst>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t>6</a:t>
            </a:fld>
            <a:endParaRPr lang="en-US" altLang="zh-TW"/>
          </a:p>
        </p:txBody>
      </p:sp>
      <p:sp>
        <p:nvSpPr>
          <p:cNvPr id="1913858" name="Rectangle 2"/>
          <p:cNvSpPr>
            <a:spLocks noGrp="1" noChangeArrowheads="1"/>
          </p:cNvSpPr>
          <p:nvPr>
            <p:ph type="title"/>
          </p:nvPr>
        </p:nvSpPr>
        <p:spPr>
          <a:xfrm>
            <a:off x="838200" y="274638"/>
            <a:ext cx="8229600" cy="633412"/>
          </a:xfrm>
        </p:spPr>
        <p:txBody>
          <a:bodyPr/>
          <a:lstStyle/>
          <a:p>
            <a:r>
              <a:rPr lang="zh-TW" altLang="en-US"/>
              <a:t>資訊安全</a:t>
            </a:r>
            <a:endParaRPr lang="en-US" altLang="zh-TW"/>
          </a:p>
        </p:txBody>
      </p:sp>
      <p:sp>
        <p:nvSpPr>
          <p:cNvPr id="1913859" name="Rectangle 3"/>
          <p:cNvSpPr>
            <a:spLocks noGrp="1" noChangeArrowheads="1"/>
          </p:cNvSpPr>
          <p:nvPr>
            <p:ph type="body" idx="1"/>
          </p:nvPr>
        </p:nvSpPr>
        <p:spPr>
          <a:xfrm>
            <a:off x="838200" y="1266825"/>
            <a:ext cx="8229600" cy="5334000"/>
          </a:xfrm>
        </p:spPr>
        <p:txBody>
          <a:bodyPr/>
          <a:lstStyle/>
          <a:p>
            <a:pPr marL="0" indent="0" algn="just">
              <a:buNone/>
            </a:pPr>
            <a:r>
              <a:rPr lang="zh-TW" altLang="en-US" sz="3000">
                <a:latin typeface="標楷體" panose="03000509000000000000" pitchFamily="65" charset="-120"/>
              </a:rPr>
              <a:t>資安四構面</a:t>
            </a:r>
            <a:r>
              <a:rPr lang="en-US" altLang="zh-TW" sz="3000">
                <a:latin typeface="標楷體" panose="03000509000000000000" pitchFamily="65" charset="-120"/>
              </a:rPr>
              <a:t>:</a:t>
            </a:r>
            <a:r>
              <a:rPr lang="zh-TW" altLang="en-US" sz="3000">
                <a:latin typeface="標楷體" panose="03000509000000000000" pitchFamily="65" charset="-120"/>
              </a:rPr>
              <a:t>管理、防禦、攻擊、鑑識。</a:t>
            </a:r>
            <a:endParaRPr lang="en-US" altLang="zh-TW" sz="3000">
              <a:latin typeface="標楷體" pitchFamily="65" charset="-120"/>
            </a:endParaRPr>
          </a:p>
          <a:p>
            <a:pPr marL="0" indent="0" algn="just">
              <a:buNone/>
            </a:pPr>
            <a:endParaRPr lang="en-US" altLang="zh-TW" sz="3000">
              <a:latin typeface="標楷體" panose="03000509000000000000" pitchFamily="65" charset="-120"/>
            </a:endParaRPr>
          </a:p>
          <a:p>
            <a:pPr marL="992188" indent="-992188" algn="just">
              <a:buNone/>
            </a:pPr>
            <a:r>
              <a:rPr lang="zh-TW" altLang="en-US" sz="3000">
                <a:latin typeface="標楷體" panose="03000509000000000000" pitchFamily="65" charset="-120"/>
              </a:rPr>
              <a:t>管理</a:t>
            </a:r>
            <a:r>
              <a:rPr lang="en-US" altLang="zh-TW" sz="3000">
                <a:latin typeface="標楷體" panose="03000509000000000000" pitchFamily="65" charset="-120"/>
              </a:rPr>
              <a:t>:</a:t>
            </a:r>
            <a:r>
              <a:rPr lang="zh-TW" altLang="en-US" sz="3000">
                <a:latin typeface="標楷體" panose="03000509000000000000" pitchFamily="65" charset="-120"/>
              </a:rPr>
              <a:t>即是資安治理的方法，單位組織需事先設定目標政策、評估準則、制定方針、規定最後必須定期執行稽核。</a:t>
            </a:r>
            <a:endParaRPr lang="en-US" altLang="zh-TW" sz="3000">
              <a:latin typeface="標楷體" panose="03000509000000000000" pitchFamily="65" charset="-120"/>
            </a:endParaRPr>
          </a:p>
          <a:p>
            <a:pPr marL="992188" indent="-992188" algn="just">
              <a:buNone/>
            </a:pPr>
            <a:endParaRPr lang="en-US" altLang="zh-TW" sz="3000">
              <a:latin typeface="標楷體" panose="03000509000000000000" pitchFamily="65" charset="-120"/>
            </a:endParaRPr>
          </a:p>
          <a:p>
            <a:pPr marL="992188" indent="-992188" algn="just">
              <a:buNone/>
            </a:pPr>
            <a:r>
              <a:rPr lang="zh-TW" altLang="en-US" sz="3000">
                <a:latin typeface="標楷體" panose="03000509000000000000" pitchFamily="65" charset="-120"/>
              </a:rPr>
              <a:t>防禦</a:t>
            </a:r>
            <a:r>
              <a:rPr lang="en-US" altLang="zh-TW" sz="3000">
                <a:latin typeface="標楷體" panose="03000509000000000000" pitchFamily="65" charset="-120"/>
              </a:rPr>
              <a:t>:</a:t>
            </a:r>
            <a:r>
              <a:rPr lang="zh-TW" altLang="en-US" sz="3000">
                <a:latin typeface="標楷體" panose="03000509000000000000" pitchFamily="65" charset="-120"/>
              </a:rPr>
              <a:t>利用各種設備及手段阻擋不法入侵，包括設置防禦設備</a:t>
            </a:r>
            <a:r>
              <a:rPr lang="en-US" altLang="zh-TW" sz="3000">
                <a:latin typeface="標楷體" panose="03000509000000000000" pitchFamily="65" charset="-120"/>
              </a:rPr>
              <a:t>(</a:t>
            </a:r>
            <a:r>
              <a:rPr lang="zh-TW" altLang="en-US" sz="3000">
                <a:latin typeface="標楷體" panose="03000509000000000000" pitchFamily="65" charset="-120"/>
              </a:rPr>
              <a:t>防火牆、入侵偵測、防毒</a:t>
            </a:r>
            <a:r>
              <a:rPr lang="zh-TW" altLang="en-US" sz="3000" smtClean="0">
                <a:latin typeface="標楷體" panose="03000509000000000000" pitchFamily="65" charset="-120"/>
              </a:rPr>
              <a:t>軟體</a:t>
            </a:r>
            <a:r>
              <a:rPr lang="en-US" altLang="zh-TW" sz="3000" smtClean="0">
                <a:latin typeface="標楷體" panose="03000509000000000000" pitchFamily="65" charset="-120"/>
              </a:rPr>
              <a:t>)</a:t>
            </a:r>
            <a:r>
              <a:rPr lang="zh-TW" altLang="en-US" sz="3000">
                <a:latin typeface="標楷體" panose="03000509000000000000" pitchFamily="65" charset="-120"/>
              </a:rPr>
              <a:t>，定期執行弱掃健診，辦理員工教育訓練，提升單位資安意識</a:t>
            </a:r>
            <a:endParaRPr lang="en-US" altLang="zh-TW" sz="3000">
              <a:latin typeface="標楷體" panose="03000509000000000000" pitchFamily="65" charset="-120"/>
            </a:endParaRPr>
          </a:p>
        </p:txBody>
      </p:sp>
    </p:spTree>
    <p:extLst>
      <p:ext uri="{BB962C8B-B14F-4D97-AF65-F5344CB8AC3E}">
        <p14:creationId xmlns:p14="http://schemas.microsoft.com/office/powerpoint/2010/main" val="33841777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援引國際規範 打造安全穩定的</a:t>
            </a:r>
            <a:r>
              <a:rPr lang="en-US" altLang="zh-TW" b="1"/>
              <a:t>ICS</a:t>
            </a:r>
            <a:r>
              <a:rPr lang="zh-TW" altLang="en-US" b="1"/>
              <a:t>運作環境</a:t>
            </a:r>
          </a:p>
        </p:txBody>
      </p:sp>
      <p:sp>
        <p:nvSpPr>
          <p:cNvPr id="3" name="內容版面配置區 2"/>
          <p:cNvSpPr>
            <a:spLocks noGrp="1"/>
          </p:cNvSpPr>
          <p:nvPr>
            <p:ph idx="1"/>
          </p:nvPr>
        </p:nvSpPr>
        <p:spPr/>
        <p:txBody>
          <a:bodyPr/>
          <a:lstStyle/>
          <a:p>
            <a:r>
              <a:rPr lang="zh-TW" altLang="en-US" sz="2800" b="1">
                <a:solidFill>
                  <a:srgbClr val="C00000"/>
                </a:solidFill>
              </a:rPr>
              <a:t>工業控制系統</a:t>
            </a:r>
            <a:r>
              <a:rPr lang="en-US" altLang="zh-TW" sz="2800" b="1">
                <a:solidFill>
                  <a:srgbClr val="C00000"/>
                </a:solidFill>
              </a:rPr>
              <a:t>(ICS)</a:t>
            </a:r>
            <a:r>
              <a:rPr lang="zh-TW" altLang="en-US" sz="2800"/>
              <a:t>存在許多資通安全挑戰，像是傳統資安工具不適用於</a:t>
            </a:r>
            <a:r>
              <a:rPr lang="en-US" altLang="zh-TW" sz="2800"/>
              <a:t>ICS</a:t>
            </a:r>
            <a:r>
              <a:rPr lang="zh-TW" altLang="en-US" sz="2800"/>
              <a:t>、設備使用預設密碼、多數</a:t>
            </a:r>
            <a:r>
              <a:rPr lang="en-US" altLang="zh-TW" sz="2800"/>
              <a:t>ICS</a:t>
            </a:r>
            <a:r>
              <a:rPr lang="zh-TW" altLang="en-US" sz="2800"/>
              <a:t>不支援許多安全功能等。</a:t>
            </a:r>
            <a:r>
              <a:rPr lang="zh-TW" altLang="en-US" sz="2800">
                <a:solidFill>
                  <a:srgbClr val="FF0000"/>
                </a:solidFill>
              </a:rPr>
              <a:t>其實</a:t>
            </a:r>
            <a:r>
              <a:rPr lang="en-US" altLang="zh-TW" sz="2800">
                <a:solidFill>
                  <a:srgbClr val="FF0000"/>
                </a:solidFill>
              </a:rPr>
              <a:t>OT</a:t>
            </a:r>
            <a:r>
              <a:rPr lang="zh-TW" altLang="en-US" sz="2800">
                <a:solidFill>
                  <a:srgbClr val="FF0000"/>
                </a:solidFill>
              </a:rPr>
              <a:t>人明白這些挑戰卻無力改善</a:t>
            </a:r>
            <a:r>
              <a:rPr lang="zh-TW" altLang="en-US" sz="2800"/>
              <a:t>，</a:t>
            </a:r>
            <a:r>
              <a:rPr lang="zh-TW" altLang="en-US" sz="2800">
                <a:solidFill>
                  <a:srgbClr val="FF0000"/>
                </a:solidFill>
              </a:rPr>
              <a:t>只因</a:t>
            </a:r>
            <a:r>
              <a:rPr lang="en-US" altLang="zh-TW" sz="2800">
                <a:solidFill>
                  <a:srgbClr val="FF0000"/>
                </a:solidFill>
              </a:rPr>
              <a:t>ICS</a:t>
            </a:r>
            <a:r>
              <a:rPr lang="zh-TW" altLang="en-US" sz="2800">
                <a:solidFill>
                  <a:srgbClr val="FF0000"/>
                </a:solidFill>
              </a:rPr>
              <a:t>全天</a:t>
            </a:r>
            <a:r>
              <a:rPr lang="en-US" altLang="zh-TW" sz="2800">
                <a:solidFill>
                  <a:srgbClr val="FF0000"/>
                </a:solidFill>
              </a:rPr>
              <a:t>On Line</a:t>
            </a:r>
            <a:r>
              <a:rPr lang="zh-TW" altLang="en-US" sz="2800">
                <a:solidFill>
                  <a:srgbClr val="FF0000"/>
                </a:solidFill>
              </a:rPr>
              <a:t>操作</a:t>
            </a:r>
            <a:r>
              <a:rPr lang="zh-TW" altLang="en-US" sz="2800"/>
              <a:t>，</a:t>
            </a:r>
            <a:r>
              <a:rPr lang="zh-TW" altLang="en-US" sz="2800">
                <a:solidFill>
                  <a:srgbClr val="FF0000"/>
                </a:solidFill>
              </a:rPr>
              <a:t>無法即時更新</a:t>
            </a:r>
            <a:r>
              <a:rPr lang="en-US" altLang="zh-TW" sz="2800">
                <a:solidFill>
                  <a:srgbClr val="FF0000"/>
                </a:solidFill>
              </a:rPr>
              <a:t>Patch</a:t>
            </a:r>
            <a:r>
              <a:rPr lang="zh-TW" altLang="en-US" sz="2800">
                <a:solidFill>
                  <a:srgbClr val="FF0000"/>
                </a:solidFill>
              </a:rPr>
              <a:t>與病毒碼</a:t>
            </a:r>
            <a:r>
              <a:rPr lang="zh-TW" altLang="en-US" sz="2800"/>
              <a:t>，</a:t>
            </a:r>
            <a:r>
              <a:rPr lang="zh-TW" altLang="en-US" sz="2800">
                <a:solidFill>
                  <a:srgbClr val="FF0000"/>
                </a:solidFill>
              </a:rPr>
              <a:t>僅能靠物理隔絕</a:t>
            </a:r>
            <a:r>
              <a:rPr lang="zh-TW" altLang="en-US" sz="2800"/>
              <a:t>，</a:t>
            </a:r>
            <a:r>
              <a:rPr lang="zh-TW" altLang="en-US" sz="2800">
                <a:solidFill>
                  <a:srgbClr val="FF0000"/>
                </a:solidFill>
              </a:rPr>
              <a:t>但隨著物聯網</a:t>
            </a:r>
            <a:r>
              <a:rPr lang="zh-TW" altLang="en-US" sz="2800"/>
              <a:t>、</a:t>
            </a:r>
            <a:r>
              <a:rPr lang="zh-TW" altLang="en-US" sz="2800">
                <a:solidFill>
                  <a:srgbClr val="FF0000"/>
                </a:solidFill>
              </a:rPr>
              <a:t>工業</a:t>
            </a:r>
            <a:r>
              <a:rPr lang="en-US" altLang="zh-TW" sz="2800">
                <a:solidFill>
                  <a:srgbClr val="FF0000"/>
                </a:solidFill>
              </a:rPr>
              <a:t>4.0</a:t>
            </a:r>
            <a:r>
              <a:rPr lang="zh-TW" altLang="en-US" sz="2800">
                <a:solidFill>
                  <a:srgbClr val="FF0000"/>
                </a:solidFill>
              </a:rPr>
              <a:t>之開放</a:t>
            </a:r>
            <a:r>
              <a:rPr lang="zh-TW" altLang="en-US" sz="2800"/>
              <a:t>，</a:t>
            </a:r>
            <a:r>
              <a:rPr lang="zh-TW" altLang="en-US" sz="2800">
                <a:solidFill>
                  <a:srgbClr val="FF0000"/>
                </a:solidFill>
              </a:rPr>
              <a:t>讓阻絕愈來愈難</a:t>
            </a:r>
            <a:endParaRPr lang="en-US" altLang="zh-TW" sz="2800">
              <a:solidFill>
                <a:srgbClr val="FF0000"/>
              </a:solidFill>
            </a:endParaRPr>
          </a:p>
          <a:p>
            <a:r>
              <a:rPr lang="zh-TW" altLang="en-US" sz="2800"/>
              <a:t>欲提升</a:t>
            </a:r>
            <a:r>
              <a:rPr lang="en-US" altLang="zh-TW" sz="2800"/>
              <a:t>ICS</a:t>
            </a:r>
            <a:r>
              <a:rPr lang="zh-TW" altLang="en-US" sz="2800"/>
              <a:t>安全，可先參考國際自動化協會</a:t>
            </a:r>
            <a:r>
              <a:rPr lang="en-US" altLang="zh-TW" sz="2800"/>
              <a:t>(ISA)</a:t>
            </a:r>
            <a:r>
              <a:rPr lang="zh-TW" altLang="en-US" sz="2800"/>
              <a:t>的</a:t>
            </a:r>
            <a:r>
              <a:rPr lang="en-US" altLang="zh-TW" sz="2800" b="1">
                <a:solidFill>
                  <a:srgbClr val="C00000"/>
                </a:solidFill>
              </a:rPr>
              <a:t>ISA-95</a:t>
            </a:r>
            <a:r>
              <a:rPr lang="zh-TW" altLang="en-US" sz="2800" b="1">
                <a:solidFill>
                  <a:srgbClr val="C00000"/>
                </a:solidFill>
              </a:rPr>
              <a:t>標準</a:t>
            </a:r>
            <a:r>
              <a:rPr lang="zh-TW" altLang="en-US" sz="2800"/>
              <a:t>，其中</a:t>
            </a:r>
            <a:r>
              <a:rPr lang="en-US" altLang="zh-TW" sz="2800"/>
              <a:t>Level 1</a:t>
            </a:r>
            <a:r>
              <a:rPr lang="zh-TW" altLang="en-US" sz="2800"/>
              <a:t>的控制器層、</a:t>
            </a:r>
            <a:r>
              <a:rPr lang="en-US" altLang="zh-TW" sz="2800"/>
              <a:t>Level 2</a:t>
            </a:r>
            <a:r>
              <a:rPr lang="zh-TW" altLang="en-US" sz="2800"/>
              <a:t>的</a:t>
            </a:r>
            <a:r>
              <a:rPr lang="en-US" altLang="zh-TW" sz="2800"/>
              <a:t>HMI</a:t>
            </a:r>
            <a:r>
              <a:rPr lang="zh-TW" altLang="en-US" sz="2800"/>
              <a:t>層、</a:t>
            </a:r>
            <a:r>
              <a:rPr lang="en-US" altLang="zh-TW" sz="2800"/>
              <a:t>Level 3</a:t>
            </a:r>
            <a:r>
              <a:rPr lang="zh-TW" altLang="en-US" sz="2800"/>
              <a:t>的</a:t>
            </a:r>
            <a:r>
              <a:rPr lang="en-US" altLang="zh-TW" sz="2800"/>
              <a:t>MOM(</a:t>
            </a:r>
            <a:r>
              <a:rPr lang="zh-TW" altLang="en-US" sz="2800"/>
              <a:t>製造營運管理</a:t>
            </a:r>
            <a:r>
              <a:rPr lang="en-US" altLang="zh-TW" sz="2800"/>
              <a:t>)</a:t>
            </a:r>
            <a:r>
              <a:rPr lang="zh-TW" altLang="en-US" sz="2800"/>
              <a:t>層三者可歸類為</a:t>
            </a:r>
            <a:r>
              <a:rPr lang="en-US" altLang="zh-TW" sz="2800"/>
              <a:t>OT</a:t>
            </a:r>
            <a:r>
              <a:rPr lang="zh-TW" altLang="en-US" sz="2800"/>
              <a:t>層，而</a:t>
            </a:r>
            <a:r>
              <a:rPr lang="en-US" altLang="zh-TW" sz="2800"/>
              <a:t>Level 1+2</a:t>
            </a:r>
            <a:r>
              <a:rPr lang="zh-TW" altLang="en-US" sz="2800"/>
              <a:t>是</a:t>
            </a:r>
            <a:r>
              <a:rPr lang="en-US" altLang="zh-TW" sz="2800"/>
              <a:t>ICS</a:t>
            </a:r>
            <a:r>
              <a:rPr lang="zh-TW" altLang="en-US" sz="2800"/>
              <a:t>，</a:t>
            </a:r>
            <a:r>
              <a:rPr lang="en-US" altLang="zh-TW" sz="2800"/>
              <a:t>Level 3</a:t>
            </a:r>
            <a:r>
              <a:rPr lang="zh-TW" altLang="en-US" sz="2800"/>
              <a:t>是大家熟知的</a:t>
            </a:r>
            <a:r>
              <a:rPr lang="en-US" altLang="zh-TW" sz="2800"/>
              <a:t>MES</a:t>
            </a:r>
            <a:r>
              <a:rPr lang="zh-TW" altLang="en-US" sz="2800"/>
              <a:t>。至於</a:t>
            </a:r>
            <a:r>
              <a:rPr lang="en-US" altLang="zh-TW" sz="2800"/>
              <a:t>Level 4</a:t>
            </a:r>
            <a:r>
              <a:rPr lang="zh-TW" altLang="en-US" sz="2800"/>
              <a:t>商業規劃暨邏輯層，及</a:t>
            </a:r>
            <a:r>
              <a:rPr lang="en-US" altLang="zh-TW" sz="2800"/>
              <a:t>Level 5 PLM+ERP</a:t>
            </a:r>
            <a:r>
              <a:rPr lang="zh-TW" altLang="en-US" sz="2800"/>
              <a:t>層，則屬於</a:t>
            </a:r>
            <a:r>
              <a:rPr lang="en-US" altLang="zh-TW" sz="2800"/>
              <a:t>IT</a:t>
            </a:r>
            <a:r>
              <a:rPr lang="zh-TW" altLang="en-US" sz="2800"/>
              <a:t>層</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60</a:t>
            </a:fld>
            <a:endParaRPr lang="zh-TW" altLang="en-US"/>
          </a:p>
        </p:txBody>
      </p:sp>
    </p:spTree>
    <p:extLst>
      <p:ext uri="{BB962C8B-B14F-4D97-AF65-F5344CB8AC3E}">
        <p14:creationId xmlns:p14="http://schemas.microsoft.com/office/powerpoint/2010/main" val="1509146594"/>
      </p:ext>
    </p:extLst>
  </p:cSld>
  <p:clrMapOvr>
    <a:masterClrMapping/>
  </p:clrMapOvr>
  <p:transition/>
  <p:timing/>
</p:sld>
</file>

<file path=ppt/slides/slide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援引國際規範 打造安全穩定的</a:t>
            </a:r>
            <a:r>
              <a:rPr lang="en-US" altLang="zh-TW" b="1"/>
              <a:t>ICS</a:t>
            </a:r>
            <a:r>
              <a:rPr lang="zh-TW" altLang="en-US" b="1"/>
              <a:t>運作環境</a:t>
            </a:r>
          </a:p>
        </p:txBody>
      </p:sp>
      <p:sp>
        <p:nvSpPr>
          <p:cNvPr id="3" name="內容版面配置區 2"/>
          <p:cNvSpPr>
            <a:spLocks noGrp="1"/>
          </p:cNvSpPr>
          <p:nvPr>
            <p:ph idx="1"/>
          </p:nvPr>
        </p:nvSpPr>
        <p:spPr/>
        <p:txBody>
          <a:bodyPr/>
          <a:lstStyle/>
          <a:p>
            <a:r>
              <a:rPr lang="zh-TW" altLang="en-US" sz="2800"/>
              <a:t>根據行政院技服中心的</a:t>
            </a:r>
            <a:r>
              <a:rPr lang="en-US" altLang="zh-TW" sz="2800"/>
              <a:t>ICS</a:t>
            </a:r>
            <a:r>
              <a:rPr lang="zh-TW" altLang="en-US" sz="2800"/>
              <a:t>資安防護網路架構，從</a:t>
            </a:r>
            <a:r>
              <a:rPr lang="zh-TW" altLang="en-US" sz="2800" b="1">
                <a:solidFill>
                  <a:srgbClr val="C00000"/>
                </a:solidFill>
              </a:rPr>
              <a:t>下而上</a:t>
            </a:r>
            <a:r>
              <a:rPr lang="zh-TW" altLang="en-US" sz="2800"/>
              <a:t>針對</a:t>
            </a:r>
            <a:r>
              <a:rPr lang="en-US" altLang="zh-TW" sz="2800" b="1">
                <a:solidFill>
                  <a:srgbClr val="C00000"/>
                </a:solidFill>
              </a:rPr>
              <a:t>Control Network</a:t>
            </a:r>
            <a:r>
              <a:rPr lang="zh-TW" altLang="en-US" sz="2800"/>
              <a:t>、</a:t>
            </a:r>
            <a:r>
              <a:rPr lang="en-US" altLang="zh-TW" sz="2800" b="1">
                <a:solidFill>
                  <a:srgbClr val="C00000"/>
                </a:solidFill>
              </a:rPr>
              <a:t>Supervisory Control LAN</a:t>
            </a:r>
            <a:r>
              <a:rPr lang="zh-TW" altLang="en-US" sz="2800"/>
              <a:t>、</a:t>
            </a:r>
            <a:r>
              <a:rPr lang="en-US" altLang="zh-TW" sz="2800" b="1">
                <a:solidFill>
                  <a:srgbClr val="C00000"/>
                </a:solidFill>
              </a:rPr>
              <a:t>LAN/WAN/DMZ</a:t>
            </a:r>
            <a:r>
              <a:rPr lang="zh-TW" altLang="en-US" sz="2800"/>
              <a:t>、</a:t>
            </a:r>
            <a:r>
              <a:rPr lang="en-US" altLang="zh-TW" sz="2800" b="1">
                <a:solidFill>
                  <a:srgbClr val="C00000"/>
                </a:solidFill>
              </a:rPr>
              <a:t>Corporate Network</a:t>
            </a:r>
            <a:r>
              <a:rPr lang="zh-TW" altLang="en-US" sz="2800"/>
              <a:t>等層與層網路的交界，架設防火牆，以防範</a:t>
            </a:r>
            <a:r>
              <a:rPr lang="en-US" altLang="zh-TW" sz="2800"/>
              <a:t>Insider</a:t>
            </a:r>
            <a:r>
              <a:rPr lang="zh-TW" altLang="en-US" sz="2800"/>
              <a:t>、</a:t>
            </a:r>
            <a:r>
              <a:rPr lang="en-US" altLang="zh-TW" sz="2800"/>
              <a:t>Remote Login</a:t>
            </a:r>
            <a:r>
              <a:rPr lang="zh-TW" altLang="en-US" sz="2800"/>
              <a:t>、</a:t>
            </a:r>
            <a:r>
              <a:rPr lang="en-US" altLang="zh-TW" sz="2800"/>
              <a:t>ICCP Connection</a:t>
            </a:r>
            <a:r>
              <a:rPr lang="zh-TW" altLang="en-US" sz="2800"/>
              <a:t>等易被突穿的脆弱點</a:t>
            </a:r>
            <a:endParaRPr lang="en-US" altLang="zh-TW" sz="2800"/>
          </a:p>
          <a:p>
            <a:r>
              <a:rPr lang="zh-TW" altLang="en-US" sz="2800"/>
              <a:t>「</a:t>
            </a:r>
            <a:r>
              <a:rPr lang="en-US" altLang="zh-TW" sz="2800"/>
              <a:t>OT</a:t>
            </a:r>
            <a:r>
              <a:rPr lang="zh-TW" altLang="en-US" sz="2800"/>
              <a:t>與</a:t>
            </a:r>
            <a:r>
              <a:rPr lang="en-US" altLang="zh-TW" sz="2800"/>
              <a:t>IT</a:t>
            </a:r>
            <a:r>
              <a:rPr lang="zh-TW" altLang="en-US" sz="2800"/>
              <a:t>的重疊交集處是</a:t>
            </a:r>
            <a:r>
              <a:rPr lang="en-US" altLang="zh-TW" sz="2800" b="1">
                <a:solidFill>
                  <a:srgbClr val="C00000"/>
                </a:solidFill>
              </a:rPr>
              <a:t>MES</a:t>
            </a:r>
            <a:r>
              <a:rPr lang="zh-TW" altLang="en-US" sz="2800"/>
              <a:t>，自然是防護重心，」，理論上靠</a:t>
            </a:r>
            <a:r>
              <a:rPr lang="en-US" altLang="zh-TW" sz="2800"/>
              <a:t>IT</a:t>
            </a:r>
            <a:r>
              <a:rPr lang="zh-TW" altLang="en-US" sz="2800"/>
              <a:t>技術可將</a:t>
            </a:r>
            <a:r>
              <a:rPr lang="en-US" altLang="zh-TW" sz="2800"/>
              <a:t>MES</a:t>
            </a:r>
            <a:r>
              <a:rPr lang="zh-TW" altLang="en-US" sz="2800"/>
              <a:t>防守好，但其實</a:t>
            </a:r>
            <a:r>
              <a:rPr lang="en-US" altLang="zh-TW" sz="2800"/>
              <a:t>MES</a:t>
            </a:r>
            <a:r>
              <a:rPr lang="zh-TW" altLang="en-US" sz="2800"/>
              <a:t>伺服器</a:t>
            </a:r>
            <a:r>
              <a:rPr lang="en-US" altLang="zh-TW" sz="2800"/>
              <a:t>(</a:t>
            </a:r>
            <a:r>
              <a:rPr lang="zh-TW" altLang="en-US" sz="2800"/>
              <a:t>製造執行系統</a:t>
            </a:r>
            <a:r>
              <a:rPr lang="en-US" altLang="zh-TW" sz="2800"/>
              <a:t>)</a:t>
            </a:r>
            <a:r>
              <a:rPr lang="zh-TW" altLang="en-US" sz="2800"/>
              <a:t>多由</a:t>
            </a:r>
            <a:r>
              <a:rPr lang="en-US" altLang="zh-TW" sz="2800"/>
              <a:t>OT</a:t>
            </a:r>
            <a:r>
              <a:rPr lang="zh-TW" altLang="en-US" sz="2800"/>
              <a:t>建置、</a:t>
            </a:r>
            <a:r>
              <a:rPr lang="en-US" altLang="zh-TW" sz="2800"/>
              <a:t>IT</a:t>
            </a:r>
            <a:r>
              <a:rPr lang="zh-TW" altLang="en-US" sz="2800"/>
              <a:t>未涉入，以致問題一堆，是防禦弱點。</a:t>
            </a:r>
            <a:endParaRPr lang="en-US" altLang="zh-TW" sz="2800"/>
          </a:p>
          <a:p>
            <a:r>
              <a:rPr lang="en-US" altLang="zh-TW" sz="2800"/>
              <a:t>OT</a:t>
            </a:r>
            <a:r>
              <a:rPr lang="zh-TW" altLang="en-US" sz="2800"/>
              <a:t>人常說，有了物理隔絕，可防止威脅進入，但事實並非如此，仍有幾個亟待補強的盲點</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61</a:t>
            </a:fld>
            <a:endParaRPr lang="zh-TW" altLang="en-US"/>
          </a:p>
        </p:txBody>
      </p:sp>
    </p:spTree>
    <p:extLst>
      <p:ext uri="{BB962C8B-B14F-4D97-AF65-F5344CB8AC3E}">
        <p14:creationId xmlns:p14="http://schemas.microsoft.com/office/powerpoint/2010/main" val="2097455686"/>
      </p:ext>
    </p:extLst>
  </p:cSld>
  <p:clrMapOvr>
    <a:masterClrMapping/>
  </p:clrMapOvr>
  <p:transition/>
  <p:timing/>
</p:sld>
</file>

<file path=ppt/slides/slide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zh-TW" altLang="en-US" b="1"/>
              <a:t>援引國際</a:t>
            </a:r>
            <a:r>
              <a:rPr lang="zh-TW" altLang="en-US" b="1" smtClean="0"/>
              <a:t>規範</a:t>
            </a:r>
            <a:r>
              <a:rPr lang="zh-TW" altLang="en-US"/>
              <a:t>中油</a:t>
            </a:r>
            <a:r>
              <a:rPr lang="zh-TW" altLang="en-US" b="1" smtClean="0"/>
              <a:t>打造安全的</a:t>
            </a:r>
            <a:r>
              <a:rPr lang="en-US" altLang="zh-TW" b="1"/>
              <a:t>ICS</a:t>
            </a:r>
            <a:r>
              <a:rPr lang="zh-TW" altLang="en-US" b="1"/>
              <a:t>運作環境</a:t>
            </a:r>
            <a:endParaRPr lang="zh-TW" altLang="en-US"/>
          </a:p>
        </p:txBody>
      </p:sp>
      <p:sp>
        <p:nvSpPr>
          <p:cNvPr id="3" name="內容版面配置區 2"/>
          <p:cNvSpPr>
            <a:spLocks noGrp="1"/>
          </p:cNvSpPr>
          <p:nvPr>
            <p:ph idx="1"/>
          </p:nvPr>
        </p:nvSpPr>
        <p:spPr>
          <a:xfrm>
            <a:off x="681037" y="1268760"/>
            <a:ext cx="8543925" cy="4082128"/>
          </a:xfrm>
        </p:spPr>
        <p:txBody>
          <a:bodyPr>
            <a:noAutofit/>
          </a:bodyPr>
          <a:lstStyle/>
          <a:p>
            <a:r>
              <a:rPr lang="zh-TW" altLang="en-US" sz="2400"/>
              <a:t>首先是</a:t>
            </a:r>
            <a:r>
              <a:rPr lang="en-US" altLang="zh-TW" sz="2400" b="1">
                <a:solidFill>
                  <a:srgbClr val="C00000"/>
                </a:solidFill>
              </a:rPr>
              <a:t>ICCP</a:t>
            </a:r>
            <a:r>
              <a:rPr lang="zh-TW" altLang="en-US" sz="2400"/>
              <a:t>，為兩控制室之間的通訊連線，可能經過公共網路，是最容易被攻破的點。再者</a:t>
            </a:r>
            <a:r>
              <a:rPr lang="en-US" altLang="zh-TW" sz="2400" b="1">
                <a:solidFill>
                  <a:srgbClr val="C00000"/>
                </a:solidFill>
              </a:rPr>
              <a:t>DCS</a:t>
            </a:r>
            <a:r>
              <a:rPr lang="zh-TW" altLang="en-US" sz="2400" b="1">
                <a:solidFill>
                  <a:srgbClr val="C00000"/>
                </a:solidFill>
              </a:rPr>
              <a:t>、</a:t>
            </a:r>
            <a:r>
              <a:rPr lang="en-US" altLang="zh-TW" sz="2400" b="1">
                <a:solidFill>
                  <a:srgbClr val="C00000"/>
                </a:solidFill>
              </a:rPr>
              <a:t>PLC</a:t>
            </a:r>
            <a:r>
              <a:rPr lang="zh-TW" altLang="en-US" sz="2400" b="1">
                <a:solidFill>
                  <a:srgbClr val="C00000"/>
                </a:solidFill>
              </a:rPr>
              <a:t>、</a:t>
            </a:r>
            <a:r>
              <a:rPr lang="en-US" altLang="zh-TW" sz="2400" b="1">
                <a:solidFill>
                  <a:srgbClr val="C00000"/>
                </a:solidFill>
              </a:rPr>
              <a:t>SCADA</a:t>
            </a:r>
            <a:r>
              <a:rPr lang="zh-TW" altLang="en-US" sz="2400"/>
              <a:t>基於即時反應，</a:t>
            </a:r>
            <a:r>
              <a:rPr lang="zh-TW" altLang="en-US" sz="2400" b="1">
                <a:solidFill>
                  <a:srgbClr val="C00000"/>
                </a:solidFill>
              </a:rPr>
              <a:t>對內通訊不加密</a:t>
            </a:r>
            <a:r>
              <a:rPr lang="zh-TW" altLang="en-US" sz="2400"/>
              <a:t>，但基於安全考量，各環節都應設置專門通道，尤其從上層寫入</a:t>
            </a:r>
            <a:r>
              <a:rPr lang="en-US" altLang="zh-TW" sz="2400"/>
              <a:t>DCS</a:t>
            </a:r>
            <a:r>
              <a:rPr lang="zh-TW" altLang="en-US" sz="2400"/>
              <a:t>或</a:t>
            </a:r>
            <a:r>
              <a:rPr lang="en-US" altLang="zh-TW" sz="2400"/>
              <a:t>PLC</a:t>
            </a:r>
            <a:r>
              <a:rPr lang="zh-TW" altLang="en-US" sz="2400"/>
              <a:t>的通道，更需遵照</a:t>
            </a:r>
            <a:r>
              <a:rPr lang="en-US" altLang="zh-TW" sz="2400"/>
              <a:t>IEC 62443</a:t>
            </a:r>
            <a:r>
              <a:rPr lang="zh-TW" altLang="en-US" sz="2400"/>
              <a:t>規範嚴加設計。</a:t>
            </a:r>
          </a:p>
          <a:p>
            <a:r>
              <a:rPr lang="zh-TW" altLang="en-US" sz="2400"/>
              <a:t>而</a:t>
            </a:r>
            <a:r>
              <a:rPr lang="en-US" altLang="zh-TW" sz="2400" b="1">
                <a:solidFill>
                  <a:srgbClr val="C00000"/>
                </a:solidFill>
              </a:rPr>
              <a:t>NIST 800-82</a:t>
            </a:r>
            <a:r>
              <a:rPr lang="zh-TW" altLang="en-US" sz="2400"/>
              <a:t>工業控制系統安全指引，</a:t>
            </a:r>
            <a:r>
              <a:rPr lang="zh-TW" altLang="en-US" sz="2400" smtClean="0"/>
              <a:t>是另一</a:t>
            </a:r>
            <a:r>
              <a:rPr lang="zh-TW" altLang="en-US" sz="2400"/>
              <a:t>項工控安全規範</a:t>
            </a:r>
            <a:r>
              <a:rPr lang="zh-TW" altLang="en-US" sz="2400" smtClean="0"/>
              <a:t>。謹守</a:t>
            </a:r>
            <a:r>
              <a:rPr lang="zh-TW" altLang="en-US" sz="2400" b="1">
                <a:solidFill>
                  <a:srgbClr val="C00000"/>
                </a:solidFill>
              </a:rPr>
              <a:t>通信可控</a:t>
            </a:r>
            <a:r>
              <a:rPr lang="zh-TW" altLang="en-US" sz="2400"/>
              <a:t>、</a:t>
            </a:r>
            <a:r>
              <a:rPr lang="zh-TW" altLang="en-US" sz="2400" b="1">
                <a:solidFill>
                  <a:srgbClr val="C00000"/>
                </a:solidFill>
              </a:rPr>
              <a:t>區域隔離</a:t>
            </a:r>
            <a:r>
              <a:rPr lang="zh-TW" altLang="en-US" sz="2400"/>
              <a:t>、</a:t>
            </a:r>
            <a:r>
              <a:rPr lang="zh-TW" altLang="en-US" sz="2400" b="1">
                <a:solidFill>
                  <a:srgbClr val="C00000"/>
                </a:solidFill>
              </a:rPr>
              <a:t>警報追蹤</a:t>
            </a:r>
            <a:r>
              <a:rPr lang="zh-TW" altLang="en-US" sz="2400"/>
              <a:t>三大重點，有效確保</a:t>
            </a:r>
            <a:r>
              <a:rPr lang="en-US" altLang="zh-TW" sz="2400"/>
              <a:t>ICS</a:t>
            </a:r>
            <a:r>
              <a:rPr lang="zh-TW" altLang="en-US" sz="2400"/>
              <a:t>安全穩定運作</a:t>
            </a:r>
          </a:p>
          <a:p>
            <a:endParaRPr lang="zh-TW" altLang="en-US" sz="24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62</a:t>
            </a:fld>
            <a:endParaRPr lang="zh-TW" altLang="en-US"/>
          </a:p>
        </p:txBody>
      </p:sp>
    </p:spTree>
    <p:extLst>
      <p:ext uri="{BB962C8B-B14F-4D97-AF65-F5344CB8AC3E}">
        <p14:creationId xmlns:p14="http://schemas.microsoft.com/office/powerpoint/2010/main" val="3474812594"/>
      </p:ext>
    </p:extLst>
  </p:cSld>
  <p:clrMapOvr>
    <a:masterClrMapping/>
  </p:clrMapOvr>
  <p:transition/>
  <p:timing/>
</p:sld>
</file>

<file path=ppt/slides/slide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normAutofit fontScale="90000"/>
          </a:bodyPr>
          <a:lstStyle/>
          <a:p>
            <a:r>
              <a:rPr lang="en-US" altLang="zh-TW" b="1"/>
              <a:t>ICS</a:t>
            </a:r>
            <a:r>
              <a:rPr lang="zh-TW" altLang="en-US" b="1"/>
              <a:t>系統漏洞激增，暴露在外的數量眾多</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63</a:t>
            </a:fld>
            <a:endParaRPr lang="zh-TW" altLang="en-US"/>
          </a:p>
        </p:txBody>
      </p:sp>
      <p:pic>
        <p:nvPicPr>
          <p:cNvPr id="5" name="圖片 4"/>
          <p:cNvPicPr>
            <a:picLocks noChangeAspect="1"/>
          </p:cNvPicPr>
          <p:nvPr/>
        </p:nvPicPr>
        <p:blipFill>
          <a:blip r:embed="rId2"/>
          <a:stretch>
            <a:fillRect/>
          </a:stretch>
        </p:blipFill>
        <p:spPr>
          <a:xfrm>
            <a:off x="776536" y="1556792"/>
            <a:ext cx="7297936" cy="4333875"/>
          </a:xfrm>
          <a:prstGeom prst="rect">
            <a:avLst/>
          </a:prstGeom>
        </p:spPr>
      </p:pic>
    </p:spTree>
    <p:extLst>
      <p:ext uri="{BB962C8B-B14F-4D97-AF65-F5344CB8AC3E}">
        <p14:creationId xmlns:p14="http://schemas.microsoft.com/office/powerpoint/2010/main" val="1860560205"/>
      </p:ext>
    </p:extLst>
  </p:cSld>
  <p:clrMapOvr>
    <a:masterClrMapping/>
  </p:clrMapOvr>
  <p:transition/>
  <p:timing/>
</p:sld>
</file>

<file path=ppt/slides/slide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xfrm>
            <a:off x="285923" y="260648"/>
            <a:ext cx="9334154" cy="706090"/>
          </a:xfrm>
        </p:spPr>
        <p:txBody>
          <a:bodyPr/>
          <a:lstStyle/>
          <a:p>
            <a:r>
              <a:rPr lang="en-US" altLang="zh-TW" b="1"/>
              <a:t>ICS</a:t>
            </a:r>
            <a:r>
              <a:rPr lang="zh-TW" altLang="en-US" b="1"/>
              <a:t>系統漏洞激增，暴露在外的數量眾多</a:t>
            </a:r>
            <a:endParaRPr lang="zh-TW" altLang="en-US"/>
          </a:p>
        </p:txBody>
      </p:sp>
      <p:sp>
        <p:nvSpPr>
          <p:cNvPr id="3" name="內容版面配置區 2"/>
          <p:cNvSpPr>
            <a:spLocks noGrp="1"/>
          </p:cNvSpPr>
          <p:nvPr>
            <p:ph idx="1"/>
          </p:nvPr>
        </p:nvSpPr>
        <p:spPr>
          <a:xfrm>
            <a:off x="488504" y="1340768"/>
            <a:ext cx="8543925" cy="3991839"/>
          </a:xfrm>
        </p:spPr>
        <p:txBody>
          <a:bodyPr>
            <a:noAutofit/>
          </a:bodyPr>
          <a:lstStyle/>
          <a:p>
            <a:r>
              <a:rPr lang="zh-TW" altLang="en-US" sz="2400"/>
              <a:t>資安的威脅近年正衝擊工業控制系統（</a:t>
            </a:r>
            <a:r>
              <a:rPr lang="en-US" altLang="zh-TW" sz="2400"/>
              <a:t>ICS</a:t>
            </a:r>
            <a:r>
              <a:rPr lang="zh-TW" altLang="en-US" sz="2400"/>
              <a:t>）所屬的</a:t>
            </a:r>
            <a:r>
              <a:rPr lang="en-US" altLang="zh-TW" sz="2400"/>
              <a:t>OT</a:t>
            </a:r>
            <a:r>
              <a:rPr lang="zh-TW" altLang="en-US" sz="2400"/>
              <a:t>領域，不僅是數位化轉型時所需面對的網路威脅，工控系統暴露在網際網路的問題，也都成為</a:t>
            </a:r>
            <a:r>
              <a:rPr lang="en-US" altLang="zh-TW" sz="2400"/>
              <a:t>2019</a:t>
            </a:r>
            <a:r>
              <a:rPr lang="zh-TW" altLang="en-US" sz="2400"/>
              <a:t>要正視的焦點。</a:t>
            </a:r>
            <a:r>
              <a:rPr lang="zh-TW" altLang="en-US" sz="2400" b="1">
                <a:solidFill>
                  <a:srgbClr val="C00000"/>
                </a:solidFill>
              </a:rPr>
              <a:t>在</a:t>
            </a:r>
            <a:r>
              <a:rPr lang="en-US" altLang="zh-TW" sz="2400" b="1">
                <a:solidFill>
                  <a:srgbClr val="C00000"/>
                </a:solidFill>
              </a:rPr>
              <a:t>2018</a:t>
            </a:r>
            <a:r>
              <a:rPr lang="zh-TW" altLang="en-US" sz="2400" b="1">
                <a:solidFill>
                  <a:srgbClr val="C00000"/>
                </a:solidFill>
              </a:rPr>
              <a:t>年</a:t>
            </a:r>
            <a:r>
              <a:rPr lang="en-US" altLang="zh-TW" sz="2400" b="1">
                <a:solidFill>
                  <a:srgbClr val="C00000"/>
                </a:solidFill>
              </a:rPr>
              <a:t>8</a:t>
            </a:r>
            <a:r>
              <a:rPr lang="zh-TW" altLang="en-US" sz="2400" b="1">
                <a:solidFill>
                  <a:srgbClr val="C00000"/>
                </a:solidFill>
              </a:rPr>
              <a:t>月，台積電遭遇的資安威脅事件，更是敲響了高科技製造業的警鐘，僅僅因為新機臺上線時疏於防範，導致惡意軟體感染造成生產線停擺</a:t>
            </a:r>
            <a:r>
              <a:rPr lang="en-US" altLang="zh-TW" sz="2400" b="1">
                <a:solidFill>
                  <a:srgbClr val="C00000"/>
                </a:solidFill>
              </a:rPr>
              <a:t>3</a:t>
            </a:r>
            <a:r>
              <a:rPr lang="zh-TW" altLang="en-US" sz="2400" b="1">
                <a:solidFill>
                  <a:srgbClr val="C00000"/>
                </a:solidFill>
              </a:rPr>
              <a:t>天，讓全臺民眾都關注到產線資安問題的影響</a:t>
            </a:r>
            <a:endParaRPr lang="en-US" altLang="zh-TW" sz="2400" b="1">
              <a:solidFill>
                <a:srgbClr val="C00000"/>
              </a:solidFill>
            </a:endParaRPr>
          </a:p>
          <a:p>
            <a:r>
              <a:rPr lang="zh-TW" altLang="en-US" sz="2400"/>
              <a:t>這起重大事故，突顯出管理結構面的問題，像是</a:t>
            </a:r>
            <a:r>
              <a:rPr lang="zh-TW" altLang="en-US" sz="2400" b="1">
                <a:solidFill>
                  <a:srgbClr val="C00000"/>
                </a:solidFill>
              </a:rPr>
              <a:t>產線機臺設備</a:t>
            </a:r>
            <a:r>
              <a:rPr lang="zh-TW" altLang="en-US" sz="2400"/>
              <a:t>、</a:t>
            </a:r>
            <a:r>
              <a:rPr lang="zh-TW" altLang="en-US" sz="2400" b="1">
                <a:solidFill>
                  <a:srgbClr val="C00000"/>
                </a:solidFill>
              </a:rPr>
              <a:t>主控電腦</a:t>
            </a:r>
            <a:r>
              <a:rPr lang="zh-TW" altLang="en-US" sz="2400"/>
              <a:t>與</a:t>
            </a:r>
            <a:r>
              <a:rPr lang="zh-TW" altLang="en-US" sz="2400" b="1">
                <a:solidFill>
                  <a:srgbClr val="C00000"/>
                </a:solidFill>
              </a:rPr>
              <a:t>網路設備</a:t>
            </a:r>
            <a:r>
              <a:rPr lang="zh-TW" altLang="en-US" sz="2400"/>
              <a:t>等，並未掌握在</a:t>
            </a:r>
            <a:r>
              <a:rPr lang="en-US" altLang="zh-TW" sz="2400"/>
              <a:t>IT</a:t>
            </a:r>
            <a:r>
              <a:rPr lang="zh-TW" altLang="en-US" sz="2400"/>
              <a:t>部門管控範圍，且工業領域存在很多老舊</a:t>
            </a:r>
            <a:r>
              <a:rPr lang="en-US" altLang="zh-TW" sz="2400"/>
              <a:t>Windows</a:t>
            </a:r>
            <a:r>
              <a:rPr lang="zh-TW" altLang="en-US" sz="2400"/>
              <a:t>電腦未更新。更關鍵的是，由於網際網路與</a:t>
            </a:r>
            <a:r>
              <a:rPr lang="en-US" altLang="zh-TW" sz="2400"/>
              <a:t>IT</a:t>
            </a:r>
            <a:r>
              <a:rPr lang="zh-TW" altLang="en-US" sz="2400"/>
              <a:t>通用系統架構的盛行與普及，以及工業控制系統面臨數位轉型的應用需求，雖帶來管理維運的便利，但也打破了原本的封閉性，讓</a:t>
            </a:r>
            <a:r>
              <a:rPr lang="en-US" altLang="zh-TW" sz="2400"/>
              <a:t>IT</a:t>
            </a:r>
            <a:r>
              <a:rPr lang="zh-TW" altLang="en-US" sz="2400"/>
              <a:t>世界的網路威脅，成為工控領域同樣要面對的挑戰。</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64</a:t>
            </a:fld>
            <a:endParaRPr lang="zh-TW" altLang="en-US"/>
          </a:p>
        </p:txBody>
      </p:sp>
    </p:spTree>
    <p:extLst>
      <p:ext uri="{BB962C8B-B14F-4D97-AF65-F5344CB8AC3E}">
        <p14:creationId xmlns:p14="http://schemas.microsoft.com/office/powerpoint/2010/main" val="2372028552"/>
      </p:ext>
    </p:extLst>
  </p:cSld>
  <p:clrMapOvr>
    <a:masterClrMapping/>
  </p:clrMapOvr>
  <p:transition/>
  <p:timing/>
</p:sld>
</file>

<file path=ppt/slides/slide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a:xfrm>
            <a:off x="389919" y="260648"/>
            <a:ext cx="9226508" cy="706090"/>
          </a:xfrm>
        </p:spPr>
        <p:txBody>
          <a:bodyPr/>
          <a:lstStyle/>
          <a:p>
            <a:r>
              <a:rPr lang="en-US" altLang="zh-TW" b="1"/>
              <a:t>ICS</a:t>
            </a:r>
            <a:r>
              <a:rPr lang="zh-TW" altLang="en-US" b="1"/>
              <a:t>系統漏洞激增，暴露在外的數量眾多</a:t>
            </a:r>
            <a:endParaRPr lang="zh-TW" altLang="en-US"/>
          </a:p>
        </p:txBody>
      </p:sp>
      <p:sp>
        <p:nvSpPr>
          <p:cNvPr id="3" name="內容版面配置區 2"/>
          <p:cNvSpPr>
            <a:spLocks noGrp="1"/>
          </p:cNvSpPr>
          <p:nvPr>
            <p:ph idx="1"/>
          </p:nvPr>
        </p:nvSpPr>
        <p:spPr/>
        <p:txBody>
          <a:bodyPr>
            <a:normAutofit fontScale="85000" lnSpcReduction="10000"/>
          </a:bodyPr>
          <a:lstStyle/>
          <a:p>
            <a:pPr fontAlgn="t"/>
            <a:r>
              <a:rPr lang="zh-TW" altLang="en-US"/>
              <a:t>不僅如此，還有多起鎖定工業控制網路的重大攻擊事件。像是在</a:t>
            </a:r>
            <a:r>
              <a:rPr lang="en-US" altLang="zh-TW"/>
              <a:t>2017</a:t>
            </a:r>
            <a:r>
              <a:rPr lang="zh-TW" altLang="en-US"/>
              <a:t>年發生的攻擊當中，就曾針對</a:t>
            </a:r>
            <a:r>
              <a:rPr lang="zh-TW" altLang="en-US" b="1">
                <a:solidFill>
                  <a:srgbClr val="C00000"/>
                </a:solidFill>
              </a:rPr>
              <a:t>施耐德電機</a:t>
            </a:r>
            <a:r>
              <a:rPr lang="zh-TW" altLang="en-US"/>
              <a:t>（</a:t>
            </a:r>
            <a:r>
              <a:rPr lang="en-US" altLang="zh-TW"/>
              <a:t>Schneider Electric</a:t>
            </a:r>
            <a:r>
              <a:rPr lang="zh-TW" altLang="en-US"/>
              <a:t>）的</a:t>
            </a:r>
            <a:r>
              <a:rPr lang="en-US" altLang="zh-TW" err="1"/>
              <a:t>Triconex</a:t>
            </a:r>
            <a:r>
              <a:rPr lang="zh-TW" altLang="en-US"/>
              <a:t>製程安全系統（</a:t>
            </a:r>
            <a:r>
              <a:rPr lang="en-US" altLang="zh-TW"/>
              <a:t>SIS</a:t>
            </a:r>
            <a:r>
              <a:rPr lang="zh-TW" altLang="en-US"/>
              <a:t>），造成中東的一家石油工廠因系統保護機制被觸發，致使生產流程中斷。事後，負責調查的資安公司直指與俄羅斯官方組織有關，而這也突顯國家級駭客帶來的危機。</a:t>
            </a:r>
          </a:p>
          <a:p>
            <a:pPr fontAlgn="t"/>
            <a:r>
              <a:rPr lang="zh-TW" altLang="en-US"/>
              <a:t>由於</a:t>
            </a:r>
            <a:r>
              <a:rPr lang="en-US" altLang="zh-TW"/>
              <a:t>OT</a:t>
            </a:r>
            <a:r>
              <a:rPr lang="zh-TW" altLang="en-US"/>
              <a:t>領域的資安問題，不只是影響各產業的自動化生產線，也危及國家關鍵基礎設施，如油、水、電廠等，一旦遭破壞，將使運作中斷，影響劇烈</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65</a:t>
            </a:fld>
            <a:endParaRPr lang="zh-TW" altLang="en-US"/>
          </a:p>
        </p:txBody>
      </p:sp>
    </p:spTree>
    <p:extLst>
      <p:ext uri="{BB962C8B-B14F-4D97-AF65-F5344CB8AC3E}">
        <p14:creationId xmlns:p14="http://schemas.microsoft.com/office/powerpoint/2010/main" val="3268263793"/>
      </p:ext>
    </p:extLst>
  </p:cSld>
  <p:clrMapOvr>
    <a:masterClrMapping/>
  </p:clrMapOvr>
  <p:transition/>
  <p:timing/>
</p:sld>
</file>

<file path=ppt/slides/slide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SCADA</a:t>
            </a:r>
            <a:r>
              <a:rPr lang="zh-TW" altLang="en-US" b="1"/>
              <a:t>的資安漏洞揭露數量</a:t>
            </a:r>
            <a:endParaRPr lang="zh-TW" altLang="en-US"/>
          </a:p>
        </p:txBody>
      </p:sp>
      <p:sp>
        <p:nvSpPr>
          <p:cNvPr id="3" name="內容版面配置區 2"/>
          <p:cNvSpPr>
            <a:spLocks noGrp="1"/>
          </p:cNvSpPr>
          <p:nvPr>
            <p:ph idx="1"/>
          </p:nvPr>
        </p:nvSpPr>
        <p:spPr/>
        <p:txBody>
          <a:bodyPr/>
          <a:lstStyle/>
          <a:p>
            <a:pPr fontAlgn="t"/>
            <a:r>
              <a:rPr lang="zh-TW" altLang="en-US" sz="2800"/>
              <a:t>從工控系統相關漏洞揭露的趨勢來看，安全的問題確實備受各界關注，因為</a:t>
            </a:r>
            <a:r>
              <a:rPr lang="en-US" altLang="zh-TW" sz="2800"/>
              <a:t>2018</a:t>
            </a:r>
            <a:r>
              <a:rPr lang="zh-TW" altLang="en-US" sz="2800"/>
              <a:t>年漏洞數量已經大幅增加。</a:t>
            </a:r>
          </a:p>
          <a:p>
            <a:pPr fontAlgn="t"/>
            <a:r>
              <a:rPr lang="zh-TW" altLang="en-US" sz="2800"/>
              <a:t>例如，美國國土安全部旗下工業控制系統緊急應變小組（</a:t>
            </a:r>
            <a:r>
              <a:rPr lang="en-US" altLang="zh-TW" sz="2800"/>
              <a:t>ICS-CERT</a:t>
            </a:r>
            <a:r>
              <a:rPr lang="zh-TW" altLang="en-US" sz="2800"/>
              <a:t>），不僅是在</a:t>
            </a:r>
            <a:r>
              <a:rPr lang="en-US" altLang="zh-TW" sz="2800"/>
              <a:t>2015</a:t>
            </a:r>
            <a:r>
              <a:rPr lang="zh-TW" altLang="en-US" sz="2800"/>
              <a:t>年就提出</a:t>
            </a:r>
            <a:r>
              <a:rPr lang="en-US" altLang="zh-TW" sz="2800"/>
              <a:t>7</a:t>
            </a:r>
            <a:r>
              <a:rPr lang="zh-TW" altLang="en-US" sz="2800"/>
              <a:t>大防護策略，同時也持續發出相關安全公告，提供漏洞與漏洞利用的即時資訊。</a:t>
            </a:r>
          </a:p>
          <a:p>
            <a:pPr fontAlgn="t"/>
            <a:r>
              <a:rPr lang="zh-TW" altLang="en-US" sz="2800"/>
              <a:t>在</a:t>
            </a:r>
            <a:r>
              <a:rPr lang="en-US" altLang="zh-TW" sz="2800"/>
              <a:t>2018</a:t>
            </a:r>
            <a:r>
              <a:rPr lang="zh-TW" altLang="en-US" sz="2800"/>
              <a:t>年</a:t>
            </a:r>
            <a:r>
              <a:rPr lang="en-US" altLang="zh-TW" sz="2800"/>
              <a:t>8</a:t>
            </a:r>
            <a:r>
              <a:rPr lang="zh-TW" altLang="en-US" sz="2800"/>
              <a:t>月，趨勢科技旗下</a:t>
            </a:r>
            <a:r>
              <a:rPr lang="en-US" altLang="zh-TW" sz="2800"/>
              <a:t>Zero Day Initiative</a:t>
            </a:r>
            <a:r>
              <a:rPr lang="zh-TW" altLang="en-US" sz="2800"/>
              <a:t>（</a:t>
            </a:r>
            <a:r>
              <a:rPr lang="en-US" altLang="zh-TW" sz="2800"/>
              <a:t>ZDI</a:t>
            </a:r>
            <a:r>
              <a:rPr lang="zh-TW" altLang="en-US" sz="2800"/>
              <a:t>）漏洞懸賞計畫也來臺揭露全球資安漏洞新趨勢，當中提到，工業控制系統中的資料採集與監控系統</a:t>
            </a:r>
            <a:r>
              <a:rPr lang="en-US" altLang="zh-TW" sz="2800"/>
              <a:t>SCADA</a:t>
            </a:r>
            <a:r>
              <a:rPr lang="zh-TW" altLang="en-US" sz="2800"/>
              <a:t>（</a:t>
            </a:r>
            <a:r>
              <a:rPr lang="en-US" altLang="zh-TW" sz="2800"/>
              <a:t>Supervisory Control And Data Acquisition</a:t>
            </a:r>
            <a:r>
              <a:rPr lang="zh-TW" altLang="en-US" sz="2800"/>
              <a:t>）的漏洞數量持續飆升</a:t>
            </a:r>
          </a:p>
          <a:p>
            <a:endParaRPr lang="zh-TW" altLang="en-US" sz="28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66</a:t>
            </a:fld>
            <a:endParaRPr lang="zh-TW" altLang="en-US"/>
          </a:p>
        </p:txBody>
      </p:sp>
    </p:spTree>
    <p:extLst>
      <p:ext uri="{BB962C8B-B14F-4D97-AF65-F5344CB8AC3E}">
        <p14:creationId xmlns:p14="http://schemas.microsoft.com/office/powerpoint/2010/main" val="3096343274"/>
      </p:ext>
    </p:extLst>
  </p:cSld>
  <p:clrMapOvr>
    <a:masterClrMapping/>
  </p:clrMapOvr>
  <p:transition/>
  <p:timing/>
</p:sld>
</file>

<file path=ppt/slides/slide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b="1"/>
              <a:t>SCADA</a:t>
            </a:r>
            <a:r>
              <a:rPr lang="zh-TW" altLang="en-US" b="1"/>
              <a:t>的資安漏洞揭露數量</a:t>
            </a:r>
            <a:endParaRPr lang="zh-TW" altLang="en-US"/>
          </a:p>
        </p:txBody>
      </p:sp>
      <p:sp>
        <p:nvSpPr>
          <p:cNvPr id="3" name="內容版面配置區 2"/>
          <p:cNvSpPr>
            <a:spLocks noGrp="1"/>
          </p:cNvSpPr>
          <p:nvPr>
            <p:ph idx="1"/>
          </p:nvPr>
        </p:nvSpPr>
        <p:spPr/>
        <p:txBody>
          <a:bodyPr/>
          <a:lstStyle/>
          <a:p>
            <a:pPr fontAlgn="t"/>
            <a:r>
              <a:rPr lang="en-US" altLang="zh-TW" sz="2600" smtClean="0"/>
              <a:t>ZDI</a:t>
            </a:r>
            <a:r>
              <a:rPr lang="zh-TW" altLang="en-US" sz="2600"/>
              <a:t>表示，</a:t>
            </a:r>
            <a:r>
              <a:rPr lang="zh-TW" altLang="en-US" sz="2600">
                <a:solidFill>
                  <a:srgbClr val="FF0000"/>
                </a:solidFill>
              </a:rPr>
              <a:t>隨著物聯網的應用，工控安全受到關注的比例也因此提高</a:t>
            </a:r>
            <a:r>
              <a:rPr lang="zh-TW" altLang="en-US" sz="2600"/>
              <a:t>。不過，</a:t>
            </a:r>
            <a:r>
              <a:rPr lang="en-US" altLang="zh-TW" sz="2600"/>
              <a:t>ZDI</a:t>
            </a:r>
            <a:r>
              <a:rPr lang="zh-TW" altLang="en-US" sz="2600"/>
              <a:t>也認為，參與漏洞懸賞計畫的供應商，可以先知道問題進而修補，能避免形成大規模損害。</a:t>
            </a:r>
          </a:p>
          <a:p>
            <a:pPr fontAlgn="t"/>
            <a:r>
              <a:rPr lang="zh-TW" altLang="en-US" sz="2600"/>
              <a:t>根據該組織的</a:t>
            </a:r>
            <a:r>
              <a:rPr lang="en-US" altLang="zh-TW" sz="2600"/>
              <a:t>2018</a:t>
            </a:r>
            <a:r>
              <a:rPr lang="zh-TW" altLang="en-US" sz="2600"/>
              <a:t>年中報告指出，</a:t>
            </a:r>
            <a:r>
              <a:rPr lang="en-US" altLang="zh-TW" sz="2600">
                <a:solidFill>
                  <a:srgbClr val="FF0000"/>
                </a:solidFill>
              </a:rPr>
              <a:t>2018</a:t>
            </a:r>
            <a:r>
              <a:rPr lang="zh-TW" altLang="en-US" sz="2600">
                <a:solidFill>
                  <a:srgbClr val="FF0000"/>
                </a:solidFill>
              </a:rPr>
              <a:t>年上半年發現的</a:t>
            </a:r>
            <a:r>
              <a:rPr lang="en-US" altLang="zh-TW" sz="2600">
                <a:solidFill>
                  <a:srgbClr val="FF0000"/>
                </a:solidFill>
              </a:rPr>
              <a:t>SCADA</a:t>
            </a:r>
            <a:r>
              <a:rPr lang="zh-TW" altLang="en-US" sz="2600">
                <a:solidFill>
                  <a:srgbClr val="FF0000"/>
                </a:solidFill>
              </a:rPr>
              <a:t>漏洞達</a:t>
            </a:r>
            <a:r>
              <a:rPr lang="en-US" altLang="zh-TW" sz="2600">
                <a:solidFill>
                  <a:srgbClr val="FF0000"/>
                </a:solidFill>
              </a:rPr>
              <a:t>202</a:t>
            </a:r>
            <a:r>
              <a:rPr lang="zh-TW" altLang="en-US" sz="2600">
                <a:solidFill>
                  <a:srgbClr val="FF0000"/>
                </a:solidFill>
              </a:rPr>
              <a:t>個，是</a:t>
            </a:r>
            <a:r>
              <a:rPr lang="en-US" altLang="zh-TW" sz="2600">
                <a:solidFill>
                  <a:srgbClr val="FF0000"/>
                </a:solidFill>
              </a:rPr>
              <a:t>2017</a:t>
            </a:r>
            <a:r>
              <a:rPr lang="zh-TW" altLang="en-US" sz="2600">
                <a:solidFill>
                  <a:srgbClr val="FF0000"/>
                </a:solidFill>
              </a:rPr>
              <a:t>年上半年的兩倍</a:t>
            </a:r>
            <a:r>
              <a:rPr lang="zh-TW" altLang="en-US" sz="2600"/>
              <a:t>，當中以研華</a:t>
            </a:r>
            <a:r>
              <a:rPr lang="en-US" altLang="zh-TW" sz="2600" err="1"/>
              <a:t>WebAccess</a:t>
            </a:r>
            <a:r>
              <a:rPr lang="zh-TW" altLang="en-US" sz="2600"/>
              <a:t>軟體最多，其他包括台達工業自動化與</a:t>
            </a:r>
            <a:r>
              <a:rPr lang="en-US" altLang="zh-TW" sz="2600"/>
              <a:t>Omron</a:t>
            </a:r>
            <a:r>
              <a:rPr lang="zh-TW" altLang="en-US" sz="2600"/>
              <a:t>。</a:t>
            </a:r>
          </a:p>
          <a:p>
            <a:pPr fontAlgn="t"/>
            <a:r>
              <a:rPr lang="zh-TW" altLang="en-US" sz="2600"/>
              <a:t>而在下半年，</a:t>
            </a:r>
            <a:r>
              <a:rPr lang="en-US" altLang="zh-TW" sz="2600"/>
              <a:t>ZDI</a:t>
            </a:r>
            <a:r>
              <a:rPr lang="zh-TW" altLang="en-US" sz="2600"/>
              <a:t>研究人員公開揭露的漏洞更多，透過他們的公開揭露漏洞頁面，我們可以看出，</a:t>
            </a:r>
            <a:r>
              <a:rPr lang="en-US" altLang="zh-TW" sz="2600" err="1"/>
              <a:t>Wecon</a:t>
            </a:r>
            <a:r>
              <a:rPr lang="zh-TW" altLang="en-US" sz="2600"/>
              <a:t>也被發現大量漏洞，</a:t>
            </a:r>
            <a:r>
              <a:rPr lang="en-US" altLang="zh-TW" sz="2600"/>
              <a:t>ABB</a:t>
            </a:r>
            <a:r>
              <a:rPr lang="zh-TW" altLang="en-US" sz="2600"/>
              <a:t>、</a:t>
            </a:r>
            <a:r>
              <a:rPr lang="en-US" altLang="zh-TW" sz="2600"/>
              <a:t>Crestron</a:t>
            </a:r>
            <a:r>
              <a:rPr lang="zh-TW" altLang="en-US" sz="2600"/>
              <a:t>、</a:t>
            </a:r>
            <a:r>
              <a:rPr lang="en-US" altLang="zh-TW" sz="2600"/>
              <a:t>Fuji Electric</a:t>
            </a:r>
            <a:r>
              <a:rPr lang="zh-TW" altLang="en-US" sz="2600"/>
              <a:t>、</a:t>
            </a:r>
            <a:r>
              <a:rPr lang="en-US" altLang="zh-TW" sz="2600" err="1"/>
              <a:t>LAquis</a:t>
            </a:r>
            <a:r>
              <a:rPr lang="zh-TW" altLang="en-US" sz="2600"/>
              <a:t>與</a:t>
            </a:r>
            <a:r>
              <a:rPr lang="en-US" altLang="zh-TW" sz="2600"/>
              <a:t>Omron</a:t>
            </a:r>
            <a:r>
              <a:rPr lang="zh-TW" altLang="en-US" sz="2600"/>
              <a:t>的漏洞數量也不少，其他還有像是施耐德電機、</a:t>
            </a:r>
            <a:r>
              <a:rPr lang="en-US" altLang="zh-TW" sz="2600"/>
              <a:t>INVT</a:t>
            </a:r>
            <a:r>
              <a:rPr lang="zh-TW" altLang="en-US" sz="2600"/>
              <a:t>等。而此漏洞激增現象，也突顯工控安全在</a:t>
            </a:r>
            <a:r>
              <a:rPr lang="en-US" altLang="zh-TW" sz="2600"/>
              <a:t>2019</a:t>
            </a:r>
            <a:r>
              <a:rPr lang="zh-TW" altLang="en-US" sz="2600"/>
              <a:t>年將持續為關注焦點</a:t>
            </a:r>
          </a:p>
          <a:p>
            <a:endParaRPr lang="zh-TW" altLang="en-US" sz="26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67</a:t>
            </a:fld>
            <a:endParaRPr lang="zh-TW" altLang="en-US"/>
          </a:p>
        </p:txBody>
      </p:sp>
    </p:spTree>
    <p:extLst>
      <p:ext uri="{BB962C8B-B14F-4D97-AF65-F5344CB8AC3E}">
        <p14:creationId xmlns:p14="http://schemas.microsoft.com/office/powerpoint/2010/main" val="3706723841"/>
      </p:ext>
    </p:extLst>
  </p:cSld>
  <p:clrMapOvr>
    <a:masterClrMapping/>
  </p:clrMapOvr>
  <p:transition/>
  <p:timing/>
</p:sld>
</file>

<file path=ppt/slides/slide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工控設備暴露於網際網路的問題</a:t>
            </a:r>
            <a:endParaRPr lang="zh-TW" altLang="en-US"/>
          </a:p>
        </p:txBody>
      </p:sp>
      <p:sp>
        <p:nvSpPr>
          <p:cNvPr id="3" name="內容版面配置區 2"/>
          <p:cNvSpPr>
            <a:spLocks noGrp="1"/>
          </p:cNvSpPr>
          <p:nvPr>
            <p:ph idx="1"/>
          </p:nvPr>
        </p:nvSpPr>
        <p:spPr/>
        <p:txBody>
          <a:bodyPr/>
          <a:lstStyle/>
          <a:p>
            <a:r>
              <a:rPr lang="zh-TW" altLang="en-US"/>
              <a:t>網際網路具有高危險性，這樣的問題不可忽視。在卡巴斯基實驗室發布的「</a:t>
            </a:r>
            <a:r>
              <a:rPr lang="en-US" altLang="zh-TW"/>
              <a:t>2018 </a:t>
            </a:r>
            <a:r>
              <a:rPr lang="zh-TW" altLang="en-US"/>
              <a:t>上半年工業自動化系統威脅現況」研究報告中，關於主要威脅來源的統計，以</a:t>
            </a:r>
            <a:r>
              <a:rPr lang="zh-TW" altLang="en-US" b="1">
                <a:solidFill>
                  <a:srgbClr val="C00000"/>
                </a:solidFill>
              </a:rPr>
              <a:t>網際網路最高（</a:t>
            </a:r>
            <a:r>
              <a:rPr lang="en-US" altLang="zh-TW" b="1">
                <a:solidFill>
                  <a:srgbClr val="C00000"/>
                </a:solidFill>
              </a:rPr>
              <a:t>27.3%</a:t>
            </a:r>
            <a:r>
              <a:rPr lang="zh-TW" altLang="en-US" b="1">
                <a:solidFill>
                  <a:srgbClr val="C00000"/>
                </a:solidFill>
              </a:rPr>
              <a:t>）</a:t>
            </a:r>
            <a:r>
              <a:rPr lang="zh-TW" altLang="en-US"/>
              <a:t>，</a:t>
            </a:r>
            <a:r>
              <a:rPr lang="zh-TW" altLang="en-US" b="1">
                <a:solidFill>
                  <a:srgbClr val="C00000"/>
                </a:solidFill>
              </a:rPr>
              <a:t>可攜式媒體次之（</a:t>
            </a:r>
            <a:r>
              <a:rPr lang="en-US" altLang="zh-TW" b="1">
                <a:solidFill>
                  <a:srgbClr val="C00000"/>
                </a:solidFill>
              </a:rPr>
              <a:t>8.4%</a:t>
            </a:r>
            <a:r>
              <a:rPr lang="zh-TW" altLang="en-US" b="1">
                <a:solidFill>
                  <a:srgbClr val="C00000"/>
                </a:solidFill>
              </a:rPr>
              <a:t>）</a:t>
            </a:r>
            <a:r>
              <a:rPr lang="zh-TW" altLang="en-US"/>
              <a:t>，電子郵件社交工程第三（</a:t>
            </a:r>
            <a:r>
              <a:rPr lang="en-US" altLang="zh-TW"/>
              <a:t>3.8%</a:t>
            </a:r>
            <a:r>
              <a:rPr lang="zh-TW" altLang="en-US"/>
              <a:t>），其中，來自網際網路的攻擊比前一年同期增加</a:t>
            </a:r>
            <a:r>
              <a:rPr lang="en-US" altLang="zh-TW"/>
              <a:t>7%</a:t>
            </a:r>
          </a:p>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68</a:t>
            </a:fld>
            <a:endParaRPr lang="zh-TW" altLang="en-US"/>
          </a:p>
        </p:txBody>
      </p:sp>
    </p:spTree>
    <p:extLst>
      <p:ext uri="{BB962C8B-B14F-4D97-AF65-F5344CB8AC3E}">
        <p14:creationId xmlns:p14="http://schemas.microsoft.com/office/powerpoint/2010/main" val="3756817978"/>
      </p:ext>
    </p:extLst>
  </p:cSld>
  <p:clrMapOvr>
    <a:masterClrMapping/>
  </p:clrMapOvr>
  <p:transition/>
  <p:timing/>
</p:sld>
</file>

<file path=ppt/slides/slide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工控設備暴露於網際網路的問題</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69</a:t>
            </a:fld>
            <a:endParaRPr lang="zh-TW" altLang="en-US"/>
          </a:p>
        </p:txBody>
      </p:sp>
      <p:pic>
        <p:nvPicPr>
          <p:cNvPr id="5" name="圖片 4"/>
          <p:cNvPicPr>
            <a:picLocks noChangeAspect="1"/>
          </p:cNvPicPr>
          <p:nvPr/>
        </p:nvPicPr>
        <p:blipFill>
          <a:blip r:embed="rId2"/>
          <a:stretch>
            <a:fillRect/>
          </a:stretch>
        </p:blipFill>
        <p:spPr>
          <a:xfrm>
            <a:off x="681037" y="1815634"/>
            <a:ext cx="8678716" cy="3846087"/>
          </a:xfrm>
          <a:prstGeom prst="rect">
            <a:avLst/>
          </a:prstGeom>
        </p:spPr>
      </p:pic>
    </p:spTree>
    <p:extLst>
      <p:ext uri="{BB962C8B-B14F-4D97-AF65-F5344CB8AC3E}">
        <p14:creationId xmlns:p14="http://schemas.microsoft.com/office/powerpoint/2010/main" val="495434854"/>
      </p:ext>
    </p:extLst>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投影片編號版面配置區 3"/>
          <p:cNvSpPr>
            <a:spLocks noGrp="1"/>
          </p:cNvSpPr>
          <p:nvPr>
            <p:ph type="sldNum" sz="quarter" idx="10"/>
          </p:nvPr>
        </p:nvSpPr>
        <p:spPr/>
        <p:txBody>
          <a:bodyPr/>
          <a:lstStyle/>
          <a:p>
            <a:fld id="{3D539D1D-17F8-4621-92D4-7395D59F3C35}" type="slidenum">
              <a:rPr lang="en-US" altLang="zh-TW"/>
              <a:t>7</a:t>
            </a:fld>
            <a:endParaRPr lang="en-US" altLang="zh-TW"/>
          </a:p>
        </p:txBody>
      </p:sp>
      <p:sp>
        <p:nvSpPr>
          <p:cNvPr id="1913858" name="Rectangle 2"/>
          <p:cNvSpPr>
            <a:spLocks noGrp="1" noChangeArrowheads="1"/>
          </p:cNvSpPr>
          <p:nvPr>
            <p:ph type="title"/>
          </p:nvPr>
        </p:nvSpPr>
        <p:spPr>
          <a:xfrm>
            <a:off x="838200" y="274638"/>
            <a:ext cx="8229600" cy="633412"/>
          </a:xfrm>
        </p:spPr>
        <p:txBody>
          <a:bodyPr/>
          <a:lstStyle/>
          <a:p>
            <a:r>
              <a:rPr lang="zh-TW" altLang="en-US"/>
              <a:t>資訊安全</a:t>
            </a:r>
            <a:endParaRPr lang="en-US" altLang="zh-TW"/>
          </a:p>
        </p:txBody>
      </p:sp>
      <p:sp>
        <p:nvSpPr>
          <p:cNvPr id="1913859" name="Rectangle 3"/>
          <p:cNvSpPr>
            <a:spLocks noGrp="1" noChangeArrowheads="1"/>
          </p:cNvSpPr>
          <p:nvPr>
            <p:ph type="body" idx="1"/>
          </p:nvPr>
        </p:nvSpPr>
        <p:spPr>
          <a:xfrm>
            <a:off x="838200" y="1266826"/>
            <a:ext cx="8229600" cy="5762575"/>
          </a:xfrm>
        </p:spPr>
        <p:txBody>
          <a:bodyPr/>
          <a:lstStyle/>
          <a:p>
            <a:pPr marL="992188" indent="-992188" algn="just">
              <a:buNone/>
            </a:pPr>
            <a:r>
              <a:rPr lang="zh-TW" altLang="en-US" sz="3000">
                <a:latin typeface="標楷體" panose="03000509000000000000" pitchFamily="65" charset="-120"/>
              </a:rPr>
              <a:t>攻擊</a:t>
            </a:r>
            <a:r>
              <a:rPr lang="en-US" altLang="zh-TW" sz="3000">
                <a:latin typeface="標楷體" panose="03000509000000000000" pitchFamily="65" charset="-120"/>
              </a:rPr>
              <a:t>:</a:t>
            </a:r>
            <a:r>
              <a:rPr lang="zh-TW" altLang="en-US" sz="3000">
                <a:latin typeface="標楷體" panose="03000509000000000000" pitchFamily="65" charset="-120"/>
              </a:rPr>
              <a:t>泛指不良分子對單位系統的威脅，攻擊目的不外乎為名、為利或為報復，但不論規模大小如何，多多少少都會為單位帶來影響。攻擊如同矛，防禦如同盾，只是一方在明，一方在暗。</a:t>
            </a:r>
            <a:endParaRPr lang="en-US" altLang="zh-TW" sz="3000">
              <a:latin typeface="標楷體" panose="03000509000000000000" pitchFamily="65" charset="-120"/>
            </a:endParaRPr>
          </a:p>
          <a:p>
            <a:pPr marL="992188" indent="-992188" algn="just">
              <a:buNone/>
            </a:pPr>
            <a:endParaRPr lang="en-US" altLang="zh-TW" sz="3000">
              <a:latin typeface="標楷體" panose="03000509000000000000" pitchFamily="65" charset="-120"/>
            </a:endParaRPr>
          </a:p>
          <a:p>
            <a:pPr marL="992188" indent="-992188" algn="just">
              <a:buNone/>
            </a:pPr>
            <a:r>
              <a:rPr lang="zh-TW" altLang="en-US" sz="3000">
                <a:latin typeface="標楷體" panose="03000509000000000000" pitchFamily="65" charset="-120"/>
              </a:rPr>
              <a:t>鑑識</a:t>
            </a:r>
            <a:r>
              <a:rPr lang="en-US" altLang="zh-TW" sz="3000">
                <a:latin typeface="標楷體" panose="03000509000000000000" pitchFamily="65" charset="-120"/>
              </a:rPr>
              <a:t>:</a:t>
            </a:r>
            <a:r>
              <a:rPr lang="zh-TW" altLang="en-US" sz="3000">
                <a:latin typeface="標楷體" panose="03000509000000000000" pitchFamily="65" charset="-120"/>
              </a:rPr>
              <a:t>發生事件後的分析作業，就由剖析資安事件，了解事件的發生時機</a:t>
            </a:r>
            <a:r>
              <a:rPr lang="en-US" altLang="zh-TW" sz="3000">
                <a:latin typeface="標楷體" panose="03000509000000000000" pitchFamily="65" charset="-120"/>
              </a:rPr>
              <a:t>(When)</a:t>
            </a:r>
            <a:r>
              <a:rPr lang="zh-TW" altLang="en-US" sz="3000">
                <a:latin typeface="標楷體" panose="03000509000000000000" pitchFamily="65" charset="-120"/>
              </a:rPr>
              <a:t>、入侵來源</a:t>
            </a:r>
            <a:r>
              <a:rPr lang="en-US" altLang="zh-TW" sz="3000">
                <a:latin typeface="標楷體" panose="03000509000000000000" pitchFamily="65" charset="-120"/>
              </a:rPr>
              <a:t>(Who)</a:t>
            </a:r>
            <a:r>
              <a:rPr lang="zh-TW" altLang="en-US" sz="3000">
                <a:latin typeface="標楷體" panose="03000509000000000000" pitchFamily="65" charset="-120"/>
              </a:rPr>
              <a:t>、肇生原因</a:t>
            </a:r>
            <a:r>
              <a:rPr lang="en-US" altLang="zh-TW" sz="3000">
                <a:latin typeface="標楷體" panose="03000509000000000000" pitchFamily="65" charset="-120"/>
              </a:rPr>
              <a:t>(Why)</a:t>
            </a:r>
            <a:r>
              <a:rPr lang="zh-TW" altLang="en-US" sz="3000">
                <a:latin typeface="標楷體" panose="03000509000000000000" pitchFamily="65" charset="-120"/>
              </a:rPr>
              <a:t>、使用手法</a:t>
            </a:r>
            <a:r>
              <a:rPr lang="en-US" altLang="zh-TW" sz="3000">
                <a:latin typeface="標楷體" panose="03000509000000000000" pitchFamily="65" charset="-120"/>
              </a:rPr>
              <a:t>(How)</a:t>
            </a:r>
            <a:r>
              <a:rPr lang="zh-TW" altLang="en-US" sz="3000">
                <a:latin typeface="標楷體" panose="03000509000000000000" pitchFamily="65" charset="-120"/>
              </a:rPr>
              <a:t>、被入侵設備</a:t>
            </a:r>
            <a:r>
              <a:rPr lang="en-US" altLang="zh-TW" sz="3000">
                <a:latin typeface="標楷體" panose="03000509000000000000" pitchFamily="65" charset="-120"/>
              </a:rPr>
              <a:t>(Where)</a:t>
            </a:r>
            <a:r>
              <a:rPr lang="zh-TW" altLang="en-US" sz="3000">
                <a:latin typeface="標楷體" panose="03000509000000000000" pitchFamily="65" charset="-120"/>
              </a:rPr>
              <a:t>、受損資料</a:t>
            </a:r>
            <a:r>
              <a:rPr lang="en-US" altLang="zh-TW" sz="3000">
                <a:latin typeface="標楷體" panose="03000509000000000000" pitchFamily="65" charset="-120"/>
              </a:rPr>
              <a:t>(What) </a:t>
            </a:r>
            <a:r>
              <a:rPr lang="zh-TW" altLang="en-US" sz="3000">
                <a:latin typeface="標楷體" panose="03000509000000000000" pitchFamily="65" charset="-120"/>
              </a:rPr>
              <a:t>，以作為往後資安治理與事件的參考依據。</a:t>
            </a:r>
            <a:endParaRPr lang="en-US" altLang="zh-TW" sz="3000">
              <a:latin typeface="標楷體" panose="03000509000000000000" pitchFamily="65" charset="-120"/>
            </a:endParaRPr>
          </a:p>
        </p:txBody>
      </p:sp>
    </p:spTree>
    <p:extLst>
      <p:ext uri="{BB962C8B-B14F-4D97-AF65-F5344CB8AC3E}">
        <p14:creationId xmlns:p14="http://schemas.microsoft.com/office/powerpoint/2010/main" val="40116699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b="1"/>
              <a:t>工控設備暴露於網際網路的問題</a:t>
            </a:r>
            <a:endParaRPr lang="zh-TW" altLang="en-US"/>
          </a:p>
        </p:txBody>
      </p:sp>
      <p:sp>
        <p:nvSpPr>
          <p:cNvPr id="3" name="內容版面配置區 2"/>
          <p:cNvSpPr>
            <a:spLocks noGrp="1"/>
          </p:cNvSpPr>
          <p:nvPr>
            <p:ph idx="1"/>
          </p:nvPr>
        </p:nvSpPr>
        <p:spPr>
          <a:xfrm>
            <a:off x="56456" y="1124744"/>
            <a:ext cx="9793088" cy="4159518"/>
          </a:xfrm>
        </p:spPr>
        <p:txBody>
          <a:bodyPr>
            <a:noAutofit/>
          </a:bodyPr>
          <a:lstStyle/>
          <a:p>
            <a:r>
              <a:rPr lang="zh-TW" altLang="en-US" sz="2400"/>
              <a:t>為便於維運管理，許多工控設備提供網頁管理介面、</a:t>
            </a:r>
            <a:r>
              <a:rPr lang="en-US" altLang="zh-TW" sz="2400"/>
              <a:t>SSH</a:t>
            </a:r>
            <a:r>
              <a:rPr lang="zh-TW" altLang="en-US" sz="2400"/>
              <a:t>、</a:t>
            </a:r>
            <a:r>
              <a:rPr lang="en-US" altLang="zh-TW" sz="2400"/>
              <a:t>Telnet</a:t>
            </a:r>
            <a:r>
              <a:rPr lang="zh-TW" altLang="en-US" sz="2400"/>
              <a:t>等服務，但他們發現，有</a:t>
            </a:r>
            <a:r>
              <a:rPr lang="en-US" altLang="zh-TW" sz="2400"/>
              <a:t>1,500</a:t>
            </a:r>
            <a:r>
              <a:rPr lang="zh-TW" altLang="en-US" sz="2400"/>
              <a:t>個西門子、施耐德電機、</a:t>
            </a:r>
            <a:r>
              <a:rPr lang="en-US" altLang="zh-TW" sz="2400"/>
              <a:t>Rockwell Automation</a:t>
            </a:r>
            <a:r>
              <a:rPr lang="zh-TW" altLang="en-US" sz="2400"/>
              <a:t>的</a:t>
            </a:r>
            <a:r>
              <a:rPr lang="en-US" altLang="zh-TW" sz="2400"/>
              <a:t>PLC</a:t>
            </a:r>
            <a:r>
              <a:rPr lang="zh-TW" altLang="en-US" sz="2400"/>
              <a:t>控制器管理介面，直接暴露於網際網路，且存在使用預設密碼的問題</a:t>
            </a:r>
            <a:endParaRPr lang="en-US" altLang="zh-TW" sz="2400"/>
          </a:p>
          <a:p>
            <a:pPr fontAlgn="t"/>
            <a:r>
              <a:rPr lang="zh-TW" altLang="en-US" sz="2400"/>
              <a:t>整體而言，有高達</a:t>
            </a:r>
            <a:r>
              <a:rPr lang="en-US" altLang="zh-TW" sz="2400"/>
              <a:t>5</a:t>
            </a:r>
            <a:r>
              <a:rPr lang="zh-TW" altLang="en-US" sz="2400"/>
              <a:t>成的工控設備啟用網站服務，採用未加密的</a:t>
            </a:r>
            <a:r>
              <a:rPr lang="en-US" altLang="zh-TW" sz="2400"/>
              <a:t>HTTP </a:t>
            </a:r>
            <a:r>
              <a:rPr lang="zh-TW" altLang="en-US" sz="2400"/>
              <a:t>傳輸，也有許多設備使用弱密碼或預設密碼，有心人士只要網路上取得設備操作手冊就可得知，更麻煩的是，許多設備的預設密碼是寫入韌體之中，用戶無法修改。此外，新版</a:t>
            </a:r>
            <a:r>
              <a:rPr lang="en-US" altLang="zh-TW" sz="2400"/>
              <a:t>OWASP</a:t>
            </a:r>
            <a:r>
              <a:rPr lang="zh-TW" altLang="en-US" sz="2400"/>
              <a:t>十大網站安全風險，也普遍存在於工業控制網路中。而在啟用遠端連線的設備中，使用未加密</a:t>
            </a:r>
            <a:r>
              <a:rPr lang="en-US" altLang="zh-TW" sz="2400"/>
              <a:t>Telnet</a:t>
            </a:r>
            <a:r>
              <a:rPr lang="zh-TW" altLang="en-US" sz="2400"/>
              <a:t>連線，要比使用加密的</a:t>
            </a:r>
            <a:r>
              <a:rPr lang="en-US" altLang="zh-TW" sz="2400"/>
              <a:t>SSH</a:t>
            </a:r>
            <a:r>
              <a:rPr lang="zh-TW" altLang="en-US" sz="2400"/>
              <a:t>數量略多。因此，臺灣企業需及早改善這部分，採用最小權限原則來減少攻擊面。</a:t>
            </a:r>
          </a:p>
          <a:p>
            <a:pPr fontAlgn="t"/>
            <a:r>
              <a:rPr lang="zh-TW" altLang="en-US" sz="2400"/>
              <a:t>綜觀上述這些</a:t>
            </a:r>
            <a:r>
              <a:rPr lang="en-US" altLang="zh-TW" sz="2400"/>
              <a:t>OT</a:t>
            </a:r>
            <a:r>
              <a:rPr lang="zh-TW" altLang="en-US" sz="2400"/>
              <a:t>領域所面臨風險，還要注意的部分是，近年臺灣政府為協助產業轉型，智慧製造也是重點發展的議題，還有全球關注的工業物聯網（</a:t>
            </a:r>
            <a:r>
              <a:rPr lang="en-US" altLang="zh-TW" sz="2400"/>
              <a:t>Industrial Internet of Things</a:t>
            </a:r>
            <a:r>
              <a:rPr lang="zh-TW" altLang="en-US" sz="2400"/>
              <a:t>，</a:t>
            </a:r>
            <a:r>
              <a:rPr lang="en-US" altLang="zh-TW" sz="2400"/>
              <a:t>IIOT</a:t>
            </a:r>
            <a:r>
              <a:rPr lang="zh-TW" altLang="en-US" sz="2400"/>
              <a:t>）等議題，也因此，相關的資安環節需要更加重視</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70</a:t>
            </a:fld>
            <a:endParaRPr lang="zh-TW" altLang="en-US"/>
          </a:p>
        </p:txBody>
      </p:sp>
    </p:spTree>
    <p:extLst>
      <p:ext uri="{BB962C8B-B14F-4D97-AF65-F5344CB8AC3E}">
        <p14:creationId xmlns:p14="http://schemas.microsoft.com/office/powerpoint/2010/main" val="2785445132"/>
      </p:ext>
    </p:extLst>
  </p:cSld>
  <p:clrMapOvr>
    <a:masterClrMapping/>
  </p:clrMapOvr>
  <p:transition/>
  <p:timing/>
</p:sld>
</file>

<file path=ppt/slides/slide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標題 4"/>
          <p:cNvSpPr>
            <a:spLocks noGrp="1"/>
          </p:cNvSpPr>
          <p:nvPr>
            <p:ph type="ctrTitle"/>
          </p:nvPr>
        </p:nvSpPr>
        <p:spPr/>
        <p:txBody>
          <a:bodyPr/>
          <a:lstStyle/>
          <a:p>
            <a:r>
              <a:rPr lang="zh-TW" altLang="en-US" b="1"/>
              <a:t>關鍵基礎設施潛在威脅</a:t>
            </a:r>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71</a:t>
            </a:fld>
            <a:endParaRPr lang="zh-TW" altLang="en-US"/>
          </a:p>
        </p:txBody>
      </p:sp>
    </p:spTree>
    <p:extLst>
      <p:ext uri="{BB962C8B-B14F-4D97-AF65-F5344CB8AC3E}">
        <p14:creationId xmlns:p14="http://schemas.microsoft.com/office/powerpoint/2010/main" val="191259039"/>
      </p:ext>
    </p:extLst>
  </p:cSld>
  <p:clrMapOvr>
    <a:masterClrMapping/>
  </p:clrMapOvr>
  <p:transition/>
  <p:timing/>
</p:sld>
</file>

<file path=ppt/slides/slide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關鍵基礎設施潛在威脅</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72</a:t>
            </a:fld>
            <a:endParaRPr lang="zh-TW" altLang="en-US"/>
          </a:p>
        </p:txBody>
      </p:sp>
      <p:pic>
        <p:nvPicPr>
          <p:cNvPr id="5" name="圖片 4"/>
          <p:cNvPicPr>
            <a:picLocks noChangeAspect="1"/>
          </p:cNvPicPr>
          <p:nvPr/>
        </p:nvPicPr>
        <p:blipFill>
          <a:blip r:embed="rId2"/>
          <a:stretch>
            <a:fillRect/>
          </a:stretch>
        </p:blipFill>
        <p:spPr>
          <a:xfrm>
            <a:off x="619125" y="1815633"/>
            <a:ext cx="6844721" cy="4128562"/>
          </a:xfrm>
          <a:prstGeom prst="rect">
            <a:avLst/>
          </a:prstGeom>
        </p:spPr>
      </p:pic>
      <p:sp>
        <p:nvSpPr>
          <p:cNvPr id="6" name="文字方塊 5"/>
          <p:cNvSpPr txBox="1"/>
          <p:nvPr/>
        </p:nvSpPr>
        <p:spPr>
          <a:xfrm>
            <a:off x="681037" y="5914980"/>
            <a:ext cx="2517036" cy="442429"/>
          </a:xfrm>
          <a:prstGeom prst="rect">
            <a:avLst/>
          </a:prstGeom>
          <a:noFill/>
        </p:spPr>
        <p:txBody>
          <a:bodyPr wrap="none" rtlCol="0">
            <a:spAutoFit/>
          </a:bodyPr>
          <a:lstStyle/>
          <a:p>
            <a:r>
              <a:rPr lang="zh-TW" altLang="en-US" sz="2275"/>
              <a:t>資料來源</a:t>
            </a:r>
            <a:r>
              <a:rPr lang="en-US" altLang="zh-TW" sz="2275"/>
              <a:t>: NCCST</a:t>
            </a:r>
            <a:endParaRPr lang="zh-TW" altLang="en-US" sz="2275"/>
          </a:p>
        </p:txBody>
      </p:sp>
    </p:spTree>
    <p:extLst>
      <p:ext uri="{BB962C8B-B14F-4D97-AF65-F5344CB8AC3E}">
        <p14:creationId xmlns:p14="http://schemas.microsoft.com/office/powerpoint/2010/main" val="1363374929"/>
      </p:ext>
    </p:extLst>
  </p:cSld>
  <p:clrMapOvr>
    <a:masterClrMapping/>
  </p:clrMapOvr>
  <p:transition/>
  <p:timing/>
</p:sld>
</file>

<file path=ppt/slides/slide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關鍵基礎設施威脅來源</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73</a:t>
            </a:fld>
            <a:endParaRPr lang="zh-TW" altLang="en-US"/>
          </a:p>
        </p:txBody>
      </p:sp>
      <p:pic>
        <p:nvPicPr>
          <p:cNvPr id="5" name="圖片 4"/>
          <p:cNvPicPr>
            <a:picLocks noChangeAspect="1"/>
          </p:cNvPicPr>
          <p:nvPr/>
        </p:nvPicPr>
        <p:blipFill>
          <a:blip r:embed="rId2"/>
          <a:stretch>
            <a:fillRect/>
          </a:stretch>
        </p:blipFill>
        <p:spPr>
          <a:xfrm>
            <a:off x="681038" y="1815633"/>
            <a:ext cx="6477595" cy="4110329"/>
          </a:xfrm>
          <a:prstGeom prst="rect">
            <a:avLst/>
          </a:prstGeom>
        </p:spPr>
      </p:pic>
      <p:sp>
        <p:nvSpPr>
          <p:cNvPr id="6" name="文字方塊 5"/>
          <p:cNvSpPr txBox="1"/>
          <p:nvPr/>
        </p:nvSpPr>
        <p:spPr>
          <a:xfrm>
            <a:off x="681037" y="5914980"/>
            <a:ext cx="2517036" cy="442429"/>
          </a:xfrm>
          <a:prstGeom prst="rect">
            <a:avLst/>
          </a:prstGeom>
          <a:noFill/>
        </p:spPr>
        <p:txBody>
          <a:bodyPr wrap="none" rtlCol="0">
            <a:spAutoFit/>
          </a:bodyPr>
          <a:lstStyle/>
          <a:p>
            <a:r>
              <a:rPr lang="zh-TW" altLang="en-US" sz="2275"/>
              <a:t>資料來源</a:t>
            </a:r>
            <a:r>
              <a:rPr lang="en-US" altLang="zh-TW" sz="2275"/>
              <a:t>: NCCST</a:t>
            </a:r>
            <a:endParaRPr lang="zh-TW" altLang="en-US" sz="2275"/>
          </a:p>
        </p:txBody>
      </p:sp>
    </p:spTree>
    <p:extLst>
      <p:ext uri="{BB962C8B-B14F-4D97-AF65-F5344CB8AC3E}">
        <p14:creationId xmlns:p14="http://schemas.microsoft.com/office/powerpoint/2010/main" val="3153870847"/>
      </p:ext>
    </p:extLst>
  </p:cSld>
  <p:clrMapOvr>
    <a:masterClrMapping/>
  </p:clrMapOvr>
  <p:transition/>
  <p:timing/>
</p:sld>
</file>

<file path=ppt/slides/slide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何謂工業控制系統</a:t>
            </a:r>
          </a:p>
        </p:txBody>
      </p:sp>
      <p:sp>
        <p:nvSpPr>
          <p:cNvPr id="3" name="內容版面配置區 2"/>
          <p:cNvSpPr>
            <a:spLocks noGrp="1"/>
          </p:cNvSpPr>
          <p:nvPr>
            <p:ph idx="1"/>
          </p:nvPr>
        </p:nvSpPr>
        <p:spPr/>
        <p:txBody>
          <a:bodyPr/>
          <a:lstStyle/>
          <a:p>
            <a:r>
              <a:rPr lang="zh-TW" altLang="en-US" sz="2800"/>
              <a:t>工業控制系統是一個通用名詞，其包含數種類型 的控制系統 </a:t>
            </a:r>
            <a:r>
              <a:rPr lang="en-US" altLang="zh-TW" sz="2800"/>
              <a:t>–</a:t>
            </a:r>
            <a:r>
              <a:rPr lang="zh-TW" altLang="en-US" sz="2800"/>
              <a:t>資料採集與監控系統</a:t>
            </a:r>
            <a:r>
              <a:rPr lang="en-US" altLang="zh-TW" sz="2800"/>
              <a:t>(Supervisory Control and Data Acquisition System, SCADA) </a:t>
            </a:r>
          </a:p>
          <a:p>
            <a:r>
              <a:rPr lang="zh-TW" altLang="en-US" sz="2800"/>
              <a:t>分散式控制系統</a:t>
            </a:r>
            <a:r>
              <a:rPr lang="en-US" altLang="zh-TW" sz="2800"/>
              <a:t>(Distributed Control System, DCS) </a:t>
            </a:r>
          </a:p>
          <a:p>
            <a:r>
              <a:rPr lang="zh-TW" altLang="en-US" sz="2800"/>
              <a:t>安全儀控系統</a:t>
            </a:r>
            <a:r>
              <a:rPr lang="en-US" altLang="zh-TW" sz="2800"/>
              <a:t>(Safety Instrumented System, SIS) </a:t>
            </a:r>
          </a:p>
          <a:p>
            <a:r>
              <a:rPr lang="zh-TW" altLang="en-US" sz="2800"/>
              <a:t>程序控制系統</a:t>
            </a:r>
            <a:r>
              <a:rPr lang="en-US" altLang="zh-TW" sz="2800"/>
              <a:t>(Process Control System, PCS) </a:t>
            </a:r>
          </a:p>
          <a:p>
            <a:r>
              <a:rPr lang="zh-TW" altLang="en-US" sz="2800"/>
              <a:t>能源管理系統</a:t>
            </a:r>
            <a:r>
              <a:rPr lang="en-US" altLang="zh-TW" sz="2800"/>
              <a:t>(Energy Management System, EMS) </a:t>
            </a:r>
          </a:p>
          <a:p>
            <a:r>
              <a:rPr lang="zh-TW" altLang="en-US" sz="2800"/>
              <a:t>自動化系統</a:t>
            </a:r>
            <a:r>
              <a:rPr lang="en-US" altLang="zh-TW" sz="2800"/>
              <a:t>(Automation System, AS)</a:t>
            </a:r>
            <a:endParaRPr lang="zh-TW" altLang="en-US" sz="28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74</a:t>
            </a:fld>
            <a:endParaRPr lang="zh-TW" altLang="en-US"/>
          </a:p>
        </p:txBody>
      </p:sp>
    </p:spTree>
    <p:extLst>
      <p:ext uri="{BB962C8B-B14F-4D97-AF65-F5344CB8AC3E}">
        <p14:creationId xmlns:p14="http://schemas.microsoft.com/office/powerpoint/2010/main" val="627013892"/>
      </p:ext>
    </p:extLst>
  </p:cSld>
  <p:clrMapOvr>
    <a:masterClrMapping/>
  </p:clrMapOvr>
  <p:transition/>
  <p:timing/>
</p:sld>
</file>

<file path=ppt/slides/slide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工業控制系統架構</a:t>
            </a:r>
          </a:p>
        </p:txBody>
      </p:sp>
      <p:sp>
        <p:nvSpPr>
          <p:cNvPr id="3" name="內容版面配置區 2"/>
          <p:cNvSpPr>
            <a:spLocks noGrp="1"/>
          </p:cNvSpPr>
          <p:nvPr>
            <p:ph idx="1"/>
          </p:nvPr>
        </p:nvSpPr>
        <p:spPr>
          <a:xfrm>
            <a:off x="681037" y="1815634"/>
            <a:ext cx="2043113" cy="3846087"/>
          </a:xfrm>
        </p:spPr>
        <p:txBody>
          <a:bodyPr/>
          <a:lstStyle/>
          <a:p>
            <a:r>
              <a:rPr lang="en-US" altLang="zh-TW" sz="2800"/>
              <a:t>ICS</a:t>
            </a:r>
            <a:r>
              <a:rPr lang="zh-TW" altLang="en-US" sz="2800"/>
              <a:t>架構</a:t>
            </a:r>
            <a:endParaRPr lang="en-US" altLang="zh-TW" sz="2800"/>
          </a:p>
          <a:p>
            <a:r>
              <a:rPr lang="zh-TW" altLang="en-US" sz="2800"/>
              <a:t>伺服器 </a:t>
            </a:r>
            <a:endParaRPr lang="en-US" altLang="zh-TW" sz="2800"/>
          </a:p>
          <a:p>
            <a:r>
              <a:rPr lang="zh-TW" altLang="en-US" sz="2800"/>
              <a:t>工作站 </a:t>
            </a:r>
            <a:endParaRPr lang="en-US" altLang="zh-TW" sz="2800"/>
          </a:p>
          <a:p>
            <a:r>
              <a:rPr lang="zh-TW" altLang="en-US" sz="2800"/>
              <a:t>人機界面 </a:t>
            </a:r>
            <a:endParaRPr lang="en-US" altLang="zh-TW" sz="2800"/>
          </a:p>
          <a:p>
            <a:r>
              <a:rPr lang="zh-TW" altLang="en-US" sz="2800"/>
              <a:t>控制器 </a:t>
            </a:r>
            <a:endParaRPr lang="en-US" altLang="zh-TW" sz="2800"/>
          </a:p>
          <a:p>
            <a:r>
              <a:rPr lang="zh-TW" altLang="en-US" sz="2800"/>
              <a:t>感測器 </a:t>
            </a:r>
            <a:endParaRPr lang="en-US" altLang="zh-TW" sz="2800"/>
          </a:p>
          <a:p>
            <a:r>
              <a:rPr lang="zh-TW" altLang="en-US" sz="2800"/>
              <a:t>安全系統</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75</a:t>
            </a:fld>
            <a:endParaRPr lang="zh-TW" altLang="en-US"/>
          </a:p>
        </p:txBody>
      </p:sp>
      <p:pic>
        <p:nvPicPr>
          <p:cNvPr id="5" name="圖片 4"/>
          <p:cNvPicPr>
            <a:picLocks noChangeAspect="1"/>
          </p:cNvPicPr>
          <p:nvPr/>
        </p:nvPicPr>
        <p:blipFill>
          <a:blip r:embed="rId2"/>
          <a:srcRect l="1875"/>
          <a:stretch>
            <a:fillRect/>
          </a:stretch>
        </p:blipFill>
        <p:spPr>
          <a:xfrm>
            <a:off x="3583186" y="1712446"/>
            <a:ext cx="5641777" cy="4391690"/>
          </a:xfrm>
          <a:prstGeom prst="rect">
            <a:avLst/>
          </a:prstGeom>
        </p:spPr>
      </p:pic>
    </p:spTree>
    <p:extLst>
      <p:ext uri="{BB962C8B-B14F-4D97-AF65-F5344CB8AC3E}">
        <p14:creationId xmlns:p14="http://schemas.microsoft.com/office/powerpoint/2010/main" val="2072707422"/>
      </p:ext>
    </p:extLst>
  </p:cSld>
  <p:clrMapOvr>
    <a:masterClrMapping/>
  </p:clrMapOvr>
  <p:transition/>
  <p:timing/>
</p:sld>
</file>

<file path=ppt/slides/slide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SCADA</a:t>
            </a:r>
            <a:r>
              <a:rPr lang="zh-TW" altLang="en-US"/>
              <a:t>系統說明</a:t>
            </a:r>
          </a:p>
        </p:txBody>
      </p:sp>
      <p:sp>
        <p:nvSpPr>
          <p:cNvPr id="3" name="內容版面配置區 2"/>
          <p:cNvSpPr>
            <a:spLocks noGrp="1"/>
          </p:cNvSpPr>
          <p:nvPr>
            <p:ph idx="1"/>
          </p:nvPr>
        </p:nvSpPr>
        <p:spPr>
          <a:xfrm>
            <a:off x="519530" y="1340768"/>
            <a:ext cx="8543925" cy="4221431"/>
          </a:xfrm>
        </p:spPr>
        <p:txBody>
          <a:bodyPr>
            <a:noAutofit/>
          </a:bodyPr>
          <a:lstStyle/>
          <a:p>
            <a:r>
              <a:rPr lang="zh-TW" altLang="en-US" sz="2200"/>
              <a:t>凡具有系統監控及資料擷取功能的軟體或系統，都可稱為「監控 與資料擷取系統」</a:t>
            </a:r>
            <a:r>
              <a:rPr lang="en-US" altLang="zh-TW" sz="2200"/>
              <a:t>(Supervisory Control and Data Acquisition, SCADA) </a:t>
            </a:r>
            <a:r>
              <a:rPr lang="zh-TW" altLang="en-US" sz="2200"/>
              <a:t>，為工業控制系統之資訊處理核心 </a:t>
            </a:r>
            <a:endParaRPr lang="en-US" altLang="zh-TW" sz="2200"/>
          </a:p>
          <a:p>
            <a:r>
              <a:rPr lang="en-US" altLang="zh-TW" sz="2200"/>
              <a:t>SCADA</a:t>
            </a:r>
            <a:r>
              <a:rPr lang="zh-TW" altLang="en-US" sz="2200"/>
              <a:t>系統廣泛應用於電信、能源、金融、交通、供水及救災等 領域，不同領域所需的功能也不儘相同，但是他們具有以下的基 本特色</a:t>
            </a:r>
            <a:endParaRPr lang="en-US" altLang="zh-TW" sz="2200"/>
          </a:p>
          <a:p>
            <a:pPr lvl="1"/>
            <a:r>
              <a:rPr lang="zh-TW" altLang="en-US" sz="2200"/>
              <a:t>圖形操作介面</a:t>
            </a:r>
            <a:endParaRPr lang="en-US" altLang="zh-TW" sz="2200"/>
          </a:p>
          <a:p>
            <a:pPr lvl="1"/>
            <a:r>
              <a:rPr lang="zh-TW" altLang="en-US" sz="2200"/>
              <a:t>統狀態動態模擬 </a:t>
            </a:r>
            <a:endParaRPr lang="en-US" altLang="zh-TW" sz="2200"/>
          </a:p>
          <a:p>
            <a:pPr lvl="1"/>
            <a:r>
              <a:rPr lang="zh-TW" altLang="en-US" sz="2200"/>
              <a:t>即時和歷史資料 </a:t>
            </a:r>
            <a:endParaRPr lang="en-US" altLang="zh-TW" sz="2200"/>
          </a:p>
          <a:p>
            <a:pPr lvl="1"/>
            <a:r>
              <a:rPr lang="zh-TW" altLang="en-US" sz="2200"/>
              <a:t>趨勢曲線顯示</a:t>
            </a:r>
            <a:endParaRPr lang="en-US" altLang="zh-TW" sz="2200"/>
          </a:p>
          <a:p>
            <a:pPr lvl="1"/>
            <a:r>
              <a:rPr lang="zh-TW" altLang="en-US" sz="2200"/>
              <a:t>警報處理系統 </a:t>
            </a:r>
            <a:endParaRPr lang="en-US" altLang="zh-TW" sz="2200"/>
          </a:p>
          <a:p>
            <a:pPr lvl="1"/>
            <a:r>
              <a:rPr lang="zh-TW" altLang="en-US" sz="2200"/>
              <a:t>資料擷取與記錄 </a:t>
            </a:r>
            <a:endParaRPr lang="en-US" altLang="zh-TW" sz="2200"/>
          </a:p>
          <a:p>
            <a:pPr lvl="1"/>
            <a:r>
              <a:rPr lang="zh-TW" altLang="en-US" sz="2200"/>
              <a:t>資料分析 </a:t>
            </a:r>
            <a:endParaRPr lang="en-US" altLang="zh-TW" sz="2200"/>
          </a:p>
          <a:p>
            <a:pPr lvl="1"/>
            <a:r>
              <a:rPr lang="zh-TW" altLang="en-US" sz="2200"/>
              <a:t>報表輸出</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76</a:t>
            </a:fld>
            <a:endParaRPr lang="zh-TW" altLang="en-US"/>
          </a:p>
        </p:txBody>
      </p:sp>
      <p:pic>
        <p:nvPicPr>
          <p:cNvPr id="5" name="圖片 4"/>
          <p:cNvPicPr>
            <a:picLocks noChangeAspect="1"/>
          </p:cNvPicPr>
          <p:nvPr/>
        </p:nvPicPr>
        <p:blipFill>
          <a:blip r:embed="rId2"/>
          <a:stretch>
            <a:fillRect/>
          </a:stretch>
        </p:blipFill>
        <p:spPr>
          <a:xfrm>
            <a:off x="4783073" y="3490439"/>
            <a:ext cx="4280382" cy="3332034"/>
          </a:xfrm>
          <a:prstGeom prst="rect">
            <a:avLst/>
          </a:prstGeom>
        </p:spPr>
      </p:pic>
    </p:spTree>
    <p:extLst>
      <p:ext uri="{BB962C8B-B14F-4D97-AF65-F5344CB8AC3E}">
        <p14:creationId xmlns:p14="http://schemas.microsoft.com/office/powerpoint/2010/main" val="2848774805"/>
      </p:ext>
    </p:extLst>
  </p:cSld>
  <p:clrMapOvr>
    <a:masterClrMapping/>
  </p:clrMapOvr>
  <p:transition/>
  <p:timing/>
</p:sld>
</file>

<file path=ppt/slides/slide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工業控制系統與資通系統比較</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77</a:t>
            </a:fld>
            <a:endParaRPr lang="zh-TW" altLang="en-US"/>
          </a:p>
        </p:txBody>
      </p:sp>
      <p:pic>
        <p:nvPicPr>
          <p:cNvPr id="5" name="圖片 4"/>
          <p:cNvPicPr>
            <a:picLocks noChangeAspect="1"/>
          </p:cNvPicPr>
          <p:nvPr/>
        </p:nvPicPr>
        <p:blipFill>
          <a:blip r:embed="rId2"/>
          <a:stretch>
            <a:fillRect/>
          </a:stretch>
        </p:blipFill>
        <p:spPr>
          <a:xfrm>
            <a:off x="847339" y="1556792"/>
            <a:ext cx="8563361" cy="4824536"/>
          </a:xfrm>
          <a:prstGeom prst="rect">
            <a:avLst/>
          </a:prstGeom>
        </p:spPr>
      </p:pic>
    </p:spTree>
    <p:extLst>
      <p:ext uri="{BB962C8B-B14F-4D97-AF65-F5344CB8AC3E}">
        <p14:creationId xmlns:p14="http://schemas.microsoft.com/office/powerpoint/2010/main" val="323215386"/>
      </p:ext>
    </p:extLst>
  </p:cSld>
  <p:clrMapOvr>
    <a:masterClrMapping/>
  </p:clrMapOvr>
  <p:transition/>
  <p:timing/>
</p:sld>
</file>

<file path=ppt/slides/slide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工業控制系統可能入侵管道</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78</a:t>
            </a:fld>
            <a:endParaRPr lang="zh-TW" altLang="en-US"/>
          </a:p>
        </p:txBody>
      </p:sp>
      <p:pic>
        <p:nvPicPr>
          <p:cNvPr id="5" name="圖片 4"/>
          <p:cNvPicPr>
            <a:picLocks noChangeAspect="1"/>
          </p:cNvPicPr>
          <p:nvPr/>
        </p:nvPicPr>
        <p:blipFill>
          <a:blip r:embed="rId2"/>
          <a:stretch>
            <a:fillRect/>
          </a:stretch>
        </p:blipFill>
        <p:spPr>
          <a:xfrm>
            <a:off x="1280592" y="1412776"/>
            <a:ext cx="7704856" cy="4710888"/>
          </a:xfrm>
          <a:prstGeom prst="rect">
            <a:avLst/>
          </a:prstGeom>
        </p:spPr>
      </p:pic>
    </p:spTree>
    <p:extLst>
      <p:ext uri="{BB962C8B-B14F-4D97-AF65-F5344CB8AC3E}">
        <p14:creationId xmlns:p14="http://schemas.microsoft.com/office/powerpoint/2010/main" val="2289522163"/>
      </p:ext>
    </p:extLst>
  </p:cSld>
  <p:clrMapOvr>
    <a:masterClrMapping/>
  </p:clrMapOvr>
  <p:transition/>
  <p:timing/>
</p:sld>
</file>

<file path=ppt/slides/slide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工業控制系統攻擊事件</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79</a:t>
            </a:fld>
            <a:endParaRPr lang="zh-TW" altLang="en-US"/>
          </a:p>
        </p:txBody>
      </p:sp>
      <p:pic>
        <p:nvPicPr>
          <p:cNvPr id="5" name="圖片 4"/>
          <p:cNvPicPr>
            <a:picLocks noChangeAspect="1"/>
          </p:cNvPicPr>
          <p:nvPr/>
        </p:nvPicPr>
        <p:blipFill>
          <a:blip r:embed="rId2"/>
          <a:stretch>
            <a:fillRect/>
          </a:stretch>
        </p:blipFill>
        <p:spPr>
          <a:xfrm>
            <a:off x="754713" y="1268760"/>
            <a:ext cx="8396573" cy="5450533"/>
          </a:xfrm>
          <a:prstGeom prst="rect">
            <a:avLst/>
          </a:prstGeom>
        </p:spPr>
      </p:pic>
    </p:spTree>
    <p:extLst>
      <p:ext uri="{BB962C8B-B14F-4D97-AF65-F5344CB8AC3E}">
        <p14:creationId xmlns:p14="http://schemas.microsoft.com/office/powerpoint/2010/main" val="1473381178"/>
      </p:ext>
    </p:extLst>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標題 1"/>
          <p:cNvSpPr>
            <a:spLocks noGrp="1"/>
          </p:cNvSpPr>
          <p:nvPr>
            <p:ph type="title"/>
          </p:nvPr>
        </p:nvSpPr>
        <p:spPr/>
        <p:txBody>
          <a:bodyPr/>
          <a:lstStyle/>
          <a:p>
            <a:r>
              <a:rPr lang="zh-TW" altLang="en-US" smtClean="0"/>
              <a:t>資訊安全定義</a:t>
            </a:r>
          </a:p>
        </p:txBody>
      </p:sp>
      <p:sp>
        <p:nvSpPr>
          <p:cNvPr id="10243" name="投影片編號版面配置區 3"/>
          <p:cNvSpPr>
            <a:spLocks noGrp="1"/>
          </p:cNvSpPr>
          <p:nvPr>
            <p:ph type="sldNum" sz="quarter" idx="4294967295"/>
          </p:nvPr>
        </p:nvSpPr>
        <p:spPr>
          <a:noFill/>
        </p:spPr>
        <p:txBody>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a:spcBef>
                <a:spcPct val="0"/>
              </a:spcBef>
              <a:buFontTx/>
              <a:buNone/>
            </a:pPr>
            <a:fld id="{F869D6E9-AA9D-4E77-BEE5-835DE2B9F525}" type="slidenum">
              <a:rPr lang="en-US" altLang="zh-TW" sz="1400"/>
              <a:pPr>
                <a:spcBef>
                  <a:spcPct val="0"/>
                </a:spcBef>
                <a:buFontTx/>
                <a:buNone/>
              </a:pPr>
              <a:t>8</a:t>
            </a:fld>
            <a:endParaRPr lang="en-US" altLang="zh-TW" sz="1400"/>
          </a:p>
        </p:txBody>
      </p:sp>
      <p:grpSp>
        <p:nvGrpSpPr>
          <p:cNvPr id="10244" name="群組 14"/>
          <p:cNvGrpSpPr/>
          <p:nvPr/>
        </p:nvGrpSpPr>
        <p:grpSpPr>
          <a:xfrm>
            <a:off x="849313" y="1268415"/>
            <a:ext cx="1517651" cy="5141911"/>
            <a:chOff x="611558" y="1268764"/>
            <a:chExt cx="1519064" cy="5142202"/>
          </a:xfrm>
        </p:grpSpPr>
        <p:sp>
          <p:nvSpPr>
            <p:cNvPr id="5" name="五邊形 4"/>
            <p:cNvSpPr/>
            <p:nvPr/>
          </p:nvSpPr>
          <p:spPr>
            <a:xfrm rot="5400000">
              <a:off x="624126" y="1256196"/>
              <a:ext cx="1487571" cy="1512707"/>
            </a:xfrm>
            <a:prstGeom prst="homePlate">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6" name="＞形箭號 5"/>
            <p:cNvSpPr/>
            <p:nvPr/>
          </p:nvSpPr>
          <p:spPr>
            <a:xfrm rot="5400000">
              <a:off x="395513" y="2205575"/>
              <a:ext cx="1943210" cy="1511118"/>
            </a:xfrm>
            <a:prstGeom prst="chevron">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solidFill>
                  <a:schemeClr val="tx1"/>
                </a:solidFill>
              </a:endParaRPr>
            </a:p>
          </p:txBody>
        </p:sp>
        <p:sp>
          <p:nvSpPr>
            <p:cNvPr id="7" name="＞形箭號 6"/>
            <p:cNvSpPr/>
            <p:nvPr/>
          </p:nvSpPr>
          <p:spPr>
            <a:xfrm rot="5400000">
              <a:off x="402664" y="3357370"/>
              <a:ext cx="1944798" cy="1511119"/>
            </a:xfrm>
            <a:prstGeom prst="chevron">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solidFill>
                  <a:schemeClr val="tx1"/>
                </a:solidFill>
              </a:endParaRPr>
            </a:p>
          </p:txBody>
        </p:sp>
        <p:sp>
          <p:nvSpPr>
            <p:cNvPr id="8" name="＞形箭號 7"/>
            <p:cNvSpPr/>
            <p:nvPr/>
          </p:nvSpPr>
          <p:spPr>
            <a:xfrm rot="5400000">
              <a:off x="402664" y="4509960"/>
              <a:ext cx="1944798" cy="151111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solidFill>
                  <a:schemeClr val="tx1"/>
                </a:solidFill>
              </a:endParaRPr>
            </a:p>
          </p:txBody>
        </p:sp>
        <p:sp>
          <p:nvSpPr>
            <p:cNvPr id="10268" name="文字方塊 8"/>
            <p:cNvSpPr txBox="1">
              <a:spLocks noChangeArrowheads="1"/>
            </p:cNvSpPr>
            <p:nvPr/>
          </p:nvSpPr>
          <p:spPr bwMode="auto">
            <a:xfrm>
              <a:off x="974070" y="1310433"/>
              <a:ext cx="800964" cy="140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目標</a:t>
              </a:r>
            </a:p>
          </p:txBody>
        </p:sp>
        <p:sp>
          <p:nvSpPr>
            <p:cNvPr id="10269" name="文字方塊 9"/>
            <p:cNvSpPr txBox="1">
              <a:spLocks noChangeArrowheads="1"/>
            </p:cNvSpPr>
            <p:nvPr/>
          </p:nvSpPr>
          <p:spPr bwMode="auto">
            <a:xfrm>
              <a:off x="974070" y="2676101"/>
              <a:ext cx="800964" cy="140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需求</a:t>
              </a:r>
            </a:p>
          </p:txBody>
        </p:sp>
        <p:sp>
          <p:nvSpPr>
            <p:cNvPr id="10270" name="文字方塊 10"/>
            <p:cNvSpPr txBox="1">
              <a:spLocks noChangeArrowheads="1"/>
            </p:cNvSpPr>
            <p:nvPr/>
          </p:nvSpPr>
          <p:spPr bwMode="auto">
            <a:xfrm>
              <a:off x="966402" y="3847985"/>
              <a:ext cx="800964" cy="140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構面</a:t>
              </a:r>
            </a:p>
          </p:txBody>
        </p:sp>
        <p:sp>
          <p:nvSpPr>
            <p:cNvPr id="10271" name="文字方塊 11"/>
            <p:cNvSpPr txBox="1">
              <a:spLocks noChangeArrowheads="1"/>
            </p:cNvSpPr>
            <p:nvPr/>
          </p:nvSpPr>
          <p:spPr bwMode="auto">
            <a:xfrm>
              <a:off x="974070" y="5006809"/>
              <a:ext cx="800964" cy="140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發展</a:t>
              </a:r>
            </a:p>
          </p:txBody>
        </p:sp>
        <p:sp>
          <p:nvSpPr>
            <p:cNvPr id="10272" name="文字方塊 12"/>
            <p:cNvSpPr txBox="1">
              <a:spLocks noChangeArrowheads="1"/>
            </p:cNvSpPr>
            <p:nvPr/>
          </p:nvSpPr>
          <p:spPr bwMode="auto">
            <a:xfrm>
              <a:off x="966401" y="5006808"/>
              <a:ext cx="800964" cy="140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發展</a:t>
              </a:r>
            </a:p>
          </p:txBody>
        </p:sp>
        <p:sp>
          <p:nvSpPr>
            <p:cNvPr id="10273" name="文字方塊 13"/>
            <p:cNvSpPr txBox="1">
              <a:spLocks noChangeArrowheads="1"/>
            </p:cNvSpPr>
            <p:nvPr/>
          </p:nvSpPr>
          <p:spPr bwMode="auto">
            <a:xfrm>
              <a:off x="966400" y="3861048"/>
              <a:ext cx="800964" cy="140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構面</a:t>
              </a:r>
            </a:p>
          </p:txBody>
        </p:sp>
      </p:grpSp>
      <p:sp>
        <p:nvSpPr>
          <p:cNvPr id="10245" name="文字方塊 15"/>
          <p:cNvSpPr txBox="1">
            <a:spLocks noChangeArrowheads="1"/>
          </p:cNvSpPr>
          <p:nvPr/>
        </p:nvSpPr>
        <p:spPr bwMode="auto">
          <a:xfrm>
            <a:off x="3008314" y="1268414"/>
            <a:ext cx="28082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資料不外</a:t>
            </a:r>
          </a:p>
        </p:txBody>
      </p:sp>
      <p:sp>
        <p:nvSpPr>
          <p:cNvPr id="17" name="文字方塊 16"/>
          <p:cNvSpPr txBox="1"/>
          <p:nvPr/>
        </p:nvSpPr>
        <p:spPr>
          <a:xfrm>
            <a:off x="2505075" y="1258889"/>
            <a:ext cx="3168650" cy="708025"/>
          </a:xfrm>
          <a:prstGeom prst="rect">
            <a:avLst/>
          </a:prstGeom>
          <a:solidFill>
            <a:schemeClr val="bg1">
              <a:lumMod val="75000"/>
            </a:schemeClr>
          </a:solidFill>
        </p:spPr>
        <p:txBody>
          <a:bodyPr>
            <a:spAutoFit/>
          </a:bodyPr>
          <a:lstStyle/>
          <a:p>
            <a:pPr eaLnBrk="1" hangingPunct="1">
              <a:defRPr/>
            </a:pPr>
            <a:r>
              <a:rPr lang="zh-TW" altLang="en-US" sz="4000">
                <a:latin typeface="標楷體" panose="03000509000000000000" pitchFamily="65" charset="-120"/>
              </a:rPr>
              <a:t> 資料不外漏</a:t>
            </a:r>
          </a:p>
        </p:txBody>
      </p:sp>
      <p:sp>
        <p:nvSpPr>
          <p:cNvPr id="20" name="文字方塊 19"/>
          <p:cNvSpPr txBox="1"/>
          <p:nvPr/>
        </p:nvSpPr>
        <p:spPr>
          <a:xfrm>
            <a:off x="5889625" y="1252539"/>
            <a:ext cx="3257550" cy="708025"/>
          </a:xfrm>
          <a:prstGeom prst="rect">
            <a:avLst/>
          </a:prstGeom>
          <a:solidFill>
            <a:schemeClr val="bg1">
              <a:lumMod val="75000"/>
            </a:schemeClr>
          </a:solidFill>
        </p:spPr>
        <p:txBody>
          <a:bodyPr>
            <a:spAutoFit/>
          </a:bodyPr>
          <a:lstStyle/>
          <a:p>
            <a:pPr eaLnBrk="1" hangingPunct="1">
              <a:defRPr/>
            </a:pPr>
            <a:r>
              <a:rPr lang="zh-TW" altLang="en-US" sz="4000">
                <a:latin typeface="標楷體" panose="03000509000000000000" pitchFamily="65" charset="-120"/>
              </a:rPr>
              <a:t> 作業不中斷</a:t>
            </a:r>
          </a:p>
        </p:txBody>
      </p:sp>
      <p:sp>
        <p:nvSpPr>
          <p:cNvPr id="10248" name="文字方塊 21"/>
          <p:cNvSpPr txBox="1">
            <a:spLocks noChangeArrowheads="1"/>
          </p:cNvSpPr>
          <p:nvPr/>
        </p:nvSpPr>
        <p:spPr bwMode="auto">
          <a:xfrm>
            <a:off x="2505076" y="2047876"/>
            <a:ext cx="1800225" cy="70802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機密性</a:t>
            </a:r>
          </a:p>
        </p:txBody>
      </p:sp>
      <p:sp>
        <p:nvSpPr>
          <p:cNvPr id="10249" name="文字方塊 22"/>
          <p:cNvSpPr txBox="1">
            <a:spLocks noChangeArrowheads="1"/>
          </p:cNvSpPr>
          <p:nvPr/>
        </p:nvSpPr>
        <p:spPr bwMode="auto">
          <a:xfrm>
            <a:off x="4376739" y="2047876"/>
            <a:ext cx="1800225" cy="70802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可用性</a:t>
            </a:r>
          </a:p>
        </p:txBody>
      </p:sp>
      <p:sp>
        <p:nvSpPr>
          <p:cNvPr id="10250" name="文字方塊 23"/>
          <p:cNvSpPr txBox="1">
            <a:spLocks noChangeArrowheads="1"/>
          </p:cNvSpPr>
          <p:nvPr/>
        </p:nvSpPr>
        <p:spPr bwMode="auto">
          <a:xfrm>
            <a:off x="6311900" y="2047876"/>
            <a:ext cx="2852738" cy="70802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存取控制</a:t>
            </a:r>
          </a:p>
        </p:txBody>
      </p:sp>
      <p:sp>
        <p:nvSpPr>
          <p:cNvPr id="10251" name="文字方塊 24"/>
          <p:cNvSpPr txBox="1">
            <a:spLocks noChangeArrowheads="1"/>
          </p:cNvSpPr>
          <p:nvPr/>
        </p:nvSpPr>
        <p:spPr bwMode="auto">
          <a:xfrm>
            <a:off x="2505076" y="2840039"/>
            <a:ext cx="1800225" cy="70802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完整性</a:t>
            </a:r>
          </a:p>
        </p:txBody>
      </p:sp>
      <p:sp>
        <p:nvSpPr>
          <p:cNvPr id="10252" name="文字方塊 26"/>
          <p:cNvSpPr txBox="1">
            <a:spLocks noChangeArrowheads="1"/>
          </p:cNvSpPr>
          <p:nvPr/>
        </p:nvSpPr>
        <p:spPr bwMode="auto">
          <a:xfrm>
            <a:off x="4376739" y="2840039"/>
            <a:ext cx="1800225" cy="707886"/>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smtClean="0">
                <a:latin typeface="標楷體" panose="03000509000000000000" pitchFamily="65" charset="-120"/>
                <a:ea typeface="標楷體" pitchFamily="65" charset="-120"/>
              </a:rPr>
              <a:t>驗</a:t>
            </a:r>
            <a:r>
              <a:rPr lang="zh-TW" altLang="en-US" sz="4000">
                <a:latin typeface="標楷體" panose="03000509000000000000" pitchFamily="65" charset="-120"/>
                <a:ea typeface="標楷體" pitchFamily="65" charset="-120"/>
              </a:rPr>
              <a:t>證</a:t>
            </a:r>
            <a:r>
              <a:rPr lang="zh-TW" altLang="en-US" sz="4000" smtClean="0">
                <a:latin typeface="標楷體" panose="03000509000000000000" pitchFamily="65" charset="-120"/>
                <a:ea typeface="標楷體" pitchFamily="65" charset="-120"/>
              </a:rPr>
              <a:t>性</a:t>
            </a:r>
            <a:endParaRPr lang="zh-TW" altLang="en-US" sz="4000">
              <a:latin typeface="標楷體" pitchFamily="65" charset="-120"/>
              <a:ea typeface="標楷體" panose="03000509000000000000" pitchFamily="65" charset="-120"/>
            </a:endParaRPr>
          </a:p>
        </p:txBody>
      </p:sp>
      <p:sp>
        <p:nvSpPr>
          <p:cNvPr id="10253" name="文字方塊 28"/>
          <p:cNvSpPr txBox="1">
            <a:spLocks noChangeArrowheads="1"/>
          </p:cNvSpPr>
          <p:nvPr/>
        </p:nvSpPr>
        <p:spPr bwMode="auto">
          <a:xfrm>
            <a:off x="6302375" y="2840039"/>
            <a:ext cx="2876550" cy="70802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4000">
                <a:latin typeface="標楷體" panose="03000509000000000000" pitchFamily="65" charset="-120"/>
                <a:ea typeface="標楷體" pitchFamily="65" charset="-120"/>
              </a:rPr>
              <a:t>不可否認性</a:t>
            </a:r>
          </a:p>
        </p:txBody>
      </p:sp>
      <p:sp>
        <p:nvSpPr>
          <p:cNvPr id="10254" name="文字方塊 29"/>
          <p:cNvSpPr txBox="1">
            <a:spLocks noChangeArrowheads="1"/>
          </p:cNvSpPr>
          <p:nvPr/>
        </p:nvSpPr>
        <p:spPr bwMode="auto">
          <a:xfrm>
            <a:off x="2505075" y="3617913"/>
            <a:ext cx="1079500" cy="10779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a:latin typeface="標楷體" panose="03000509000000000000" pitchFamily="65" charset="-120"/>
                <a:ea typeface="標楷體" pitchFamily="65" charset="-120"/>
              </a:rPr>
              <a:t>實體安全</a:t>
            </a:r>
          </a:p>
        </p:txBody>
      </p:sp>
      <p:sp>
        <p:nvSpPr>
          <p:cNvPr id="10255" name="文字方塊 30"/>
          <p:cNvSpPr txBox="1">
            <a:spLocks noChangeArrowheads="1"/>
          </p:cNvSpPr>
          <p:nvPr/>
        </p:nvSpPr>
        <p:spPr bwMode="auto">
          <a:xfrm>
            <a:off x="3619500" y="3630613"/>
            <a:ext cx="1079500" cy="10779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a:latin typeface="標楷體" panose="03000509000000000000" pitchFamily="65" charset="-120"/>
                <a:ea typeface="標楷體" pitchFamily="65" charset="-120"/>
              </a:rPr>
              <a:t>人員安全</a:t>
            </a:r>
          </a:p>
        </p:txBody>
      </p:sp>
      <p:sp>
        <p:nvSpPr>
          <p:cNvPr id="10256" name="文字方塊 31"/>
          <p:cNvSpPr txBox="1">
            <a:spLocks noChangeArrowheads="1"/>
          </p:cNvSpPr>
          <p:nvPr/>
        </p:nvSpPr>
        <p:spPr bwMode="auto">
          <a:xfrm>
            <a:off x="5851525" y="3630613"/>
            <a:ext cx="1081088" cy="10779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a:latin typeface="標楷體" panose="03000509000000000000" pitchFamily="65" charset="-120"/>
                <a:ea typeface="標楷體" pitchFamily="65" charset="-120"/>
              </a:rPr>
              <a:t>電腦安全</a:t>
            </a:r>
          </a:p>
        </p:txBody>
      </p:sp>
      <p:sp>
        <p:nvSpPr>
          <p:cNvPr id="10257" name="文字方塊 32"/>
          <p:cNvSpPr txBox="1">
            <a:spLocks noChangeArrowheads="1"/>
          </p:cNvSpPr>
          <p:nvPr/>
        </p:nvSpPr>
        <p:spPr bwMode="auto">
          <a:xfrm>
            <a:off x="4737100" y="3630613"/>
            <a:ext cx="1079500" cy="10779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a:latin typeface="標楷體" panose="03000509000000000000" pitchFamily="65" charset="-120"/>
                <a:ea typeface="標楷體" pitchFamily="65" charset="-120"/>
              </a:rPr>
              <a:t>系統安全</a:t>
            </a:r>
          </a:p>
        </p:txBody>
      </p:sp>
      <p:sp>
        <p:nvSpPr>
          <p:cNvPr id="10258" name="文字方塊 33"/>
          <p:cNvSpPr txBox="1">
            <a:spLocks noChangeArrowheads="1"/>
          </p:cNvSpPr>
          <p:nvPr/>
        </p:nvSpPr>
        <p:spPr bwMode="auto">
          <a:xfrm>
            <a:off x="6978650" y="3636964"/>
            <a:ext cx="1079500" cy="10763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a:latin typeface="標楷體" panose="03000509000000000000" pitchFamily="65" charset="-120"/>
                <a:ea typeface="標楷體" pitchFamily="65" charset="-120"/>
              </a:rPr>
              <a:t>資料安全</a:t>
            </a:r>
          </a:p>
        </p:txBody>
      </p:sp>
      <p:sp>
        <p:nvSpPr>
          <p:cNvPr id="10259" name="文字方塊 34"/>
          <p:cNvSpPr txBox="1">
            <a:spLocks noChangeArrowheads="1"/>
          </p:cNvSpPr>
          <p:nvPr/>
        </p:nvSpPr>
        <p:spPr bwMode="auto">
          <a:xfrm>
            <a:off x="8102600" y="3635376"/>
            <a:ext cx="1079500" cy="10763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a:latin typeface="標楷體" panose="03000509000000000000" pitchFamily="65" charset="-120"/>
                <a:ea typeface="標楷體" pitchFamily="65" charset="-120"/>
              </a:rPr>
              <a:t>網路安全</a:t>
            </a:r>
          </a:p>
        </p:txBody>
      </p:sp>
      <p:sp>
        <p:nvSpPr>
          <p:cNvPr id="10260" name="文字方塊 36"/>
          <p:cNvSpPr txBox="1">
            <a:spLocks noChangeArrowheads="1"/>
          </p:cNvSpPr>
          <p:nvPr/>
        </p:nvSpPr>
        <p:spPr bwMode="auto">
          <a:xfrm>
            <a:off x="2936875" y="4797425"/>
            <a:ext cx="2808288" cy="120015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2400">
                <a:latin typeface="標楷體" panose="03000509000000000000" pitchFamily="65" charset="-120"/>
                <a:ea typeface="標楷體" pitchFamily="65" charset="-120"/>
              </a:rPr>
              <a:t>資安稽核 資安組織</a:t>
            </a:r>
            <a:endParaRPr lang="en-US" altLang="zh-TW" sz="2400">
              <a:latin typeface="標楷體" pitchFamily="65" charset="-120"/>
              <a:ea typeface="標楷體" panose="03000509000000000000" pitchFamily="65" charset="-120"/>
            </a:endParaRPr>
          </a:p>
          <a:p>
            <a:pPr eaLnBrk="1" hangingPunct="1">
              <a:spcBef>
                <a:spcPct val="0"/>
              </a:spcBef>
              <a:buFontTx/>
              <a:buNone/>
            </a:pPr>
            <a:r>
              <a:rPr lang="zh-TW" altLang="en-US" sz="2400">
                <a:latin typeface="標楷體" panose="03000509000000000000" pitchFamily="65" charset="-120"/>
                <a:ea typeface="標楷體" pitchFamily="65" charset="-120"/>
              </a:rPr>
              <a:t>風險管理 資安標準</a:t>
            </a:r>
            <a:endParaRPr lang="en-US" altLang="zh-TW" sz="2400">
              <a:latin typeface="標楷體" panose="03000509000000000000" pitchFamily="65" charset="-120"/>
              <a:ea typeface="標楷體" pitchFamily="65" charset="-120"/>
            </a:endParaRPr>
          </a:p>
          <a:p>
            <a:pPr eaLnBrk="1" hangingPunct="1">
              <a:spcBef>
                <a:spcPct val="0"/>
              </a:spcBef>
              <a:buFontTx/>
              <a:buNone/>
            </a:pPr>
            <a:r>
              <a:rPr lang="zh-TW" altLang="en-US" sz="2400">
                <a:latin typeface="標楷體" panose="03000509000000000000" pitchFamily="65" charset="-120"/>
                <a:ea typeface="標楷體" pitchFamily="65" charset="-120"/>
              </a:rPr>
              <a:t>資安政策  </a:t>
            </a:r>
            <a:r>
              <a:rPr lang="en-US" altLang="zh-TW" sz="2400">
                <a:latin typeface="標楷體" panose="03000509000000000000" pitchFamily="65" charset="-120"/>
                <a:ea typeface="標楷體" pitchFamily="65" charset="-120"/>
              </a:rPr>
              <a:t>.....</a:t>
            </a:r>
            <a:endParaRPr lang="zh-TW" altLang="en-US" sz="2400">
              <a:latin typeface="標楷體" pitchFamily="65" charset="-120"/>
              <a:ea typeface="標楷體" panose="03000509000000000000" pitchFamily="65" charset="-120"/>
            </a:endParaRPr>
          </a:p>
        </p:txBody>
      </p:sp>
      <p:sp>
        <p:nvSpPr>
          <p:cNvPr id="10261" name="文字方塊 38"/>
          <p:cNvSpPr txBox="1">
            <a:spLocks noChangeArrowheads="1"/>
          </p:cNvSpPr>
          <p:nvPr/>
        </p:nvSpPr>
        <p:spPr bwMode="auto">
          <a:xfrm>
            <a:off x="6311900" y="4797425"/>
            <a:ext cx="2808288" cy="120015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sz="2400">
                <a:latin typeface="標楷體" panose="03000509000000000000" pitchFamily="65" charset="-120"/>
                <a:ea typeface="標楷體" pitchFamily="65" charset="-120"/>
              </a:rPr>
              <a:t>網路技術 密碼學</a:t>
            </a:r>
            <a:endParaRPr lang="en-US" altLang="zh-TW" sz="2400">
              <a:latin typeface="標楷體" panose="03000509000000000000" pitchFamily="65" charset="-120"/>
              <a:ea typeface="標楷體" pitchFamily="65" charset="-120"/>
            </a:endParaRPr>
          </a:p>
          <a:p>
            <a:pPr eaLnBrk="1" hangingPunct="1">
              <a:spcBef>
                <a:spcPct val="0"/>
              </a:spcBef>
              <a:buFontTx/>
              <a:buNone/>
            </a:pPr>
            <a:r>
              <a:rPr lang="zh-TW" altLang="en-US" sz="2400">
                <a:latin typeface="標楷體" panose="03000509000000000000" pitchFamily="65" charset="-120"/>
                <a:ea typeface="標楷體" pitchFamily="65" charset="-120"/>
              </a:rPr>
              <a:t>資料保全 數位鑑識</a:t>
            </a:r>
            <a:endParaRPr lang="en-US" altLang="zh-TW" sz="2400">
              <a:latin typeface="標楷體" panose="03000509000000000000" pitchFamily="65" charset="-120"/>
              <a:ea typeface="標楷體" pitchFamily="65" charset="-120"/>
            </a:endParaRPr>
          </a:p>
          <a:p>
            <a:pPr eaLnBrk="1" hangingPunct="1">
              <a:spcBef>
                <a:spcPct val="0"/>
              </a:spcBef>
              <a:buFontTx/>
              <a:buNone/>
            </a:pPr>
            <a:r>
              <a:rPr lang="zh-TW" altLang="en-US" sz="2400">
                <a:latin typeface="標楷體" panose="03000509000000000000" pitchFamily="65" charset="-120"/>
                <a:ea typeface="標楷體" pitchFamily="65" charset="-120"/>
              </a:rPr>
              <a:t>認證授權  </a:t>
            </a:r>
            <a:r>
              <a:rPr lang="en-US" altLang="zh-TW" sz="2400">
                <a:latin typeface="標楷體" panose="03000509000000000000" pitchFamily="65" charset="-120"/>
                <a:ea typeface="標楷體" pitchFamily="65" charset="-120"/>
              </a:rPr>
              <a:t>....</a:t>
            </a:r>
            <a:endParaRPr lang="zh-TW" altLang="en-US" sz="2400">
              <a:latin typeface="標楷體" panose="03000509000000000000" pitchFamily="65" charset="-120"/>
              <a:ea typeface="標楷體" pitchFamily="65" charset="-120"/>
            </a:endParaRPr>
          </a:p>
        </p:txBody>
      </p:sp>
      <p:sp>
        <p:nvSpPr>
          <p:cNvPr id="10262" name="文字方塊 40"/>
          <p:cNvSpPr txBox="1">
            <a:spLocks noChangeArrowheads="1"/>
          </p:cNvSpPr>
          <p:nvPr/>
        </p:nvSpPr>
        <p:spPr bwMode="auto">
          <a:xfrm>
            <a:off x="2394705" y="4741863"/>
            <a:ext cx="67710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a:latin typeface="標楷體" panose="03000509000000000000" pitchFamily="65" charset="-120"/>
                <a:ea typeface="標楷體" pitchFamily="65" charset="-120"/>
              </a:rPr>
              <a:t>管理</a:t>
            </a:r>
          </a:p>
        </p:txBody>
      </p:sp>
      <p:sp>
        <p:nvSpPr>
          <p:cNvPr id="10263" name="文字方塊 41"/>
          <p:cNvSpPr txBox="1">
            <a:spLocks noChangeArrowheads="1"/>
          </p:cNvSpPr>
          <p:nvPr/>
        </p:nvSpPr>
        <p:spPr bwMode="auto">
          <a:xfrm>
            <a:off x="5709405" y="4797425"/>
            <a:ext cx="67710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eaLnBrk="1" hangingPunct="1">
              <a:spcBef>
                <a:spcPct val="0"/>
              </a:spcBef>
              <a:buFontTx/>
              <a:buNone/>
            </a:pPr>
            <a:r>
              <a:rPr lang="zh-TW" altLang="en-US">
                <a:latin typeface="標楷體" panose="03000509000000000000" pitchFamily="65" charset="-120"/>
                <a:ea typeface="標楷體" pitchFamily="65" charset="-120"/>
              </a:rPr>
              <a:t>技術</a:t>
            </a:r>
          </a:p>
        </p:txBody>
      </p:sp>
    </p:spTree>
    <p:extLst>
      <p:ext uri="{BB962C8B-B14F-4D97-AF65-F5344CB8AC3E}">
        <p14:creationId xmlns:p14="http://schemas.microsoft.com/office/powerpoint/2010/main" val="3233694509"/>
      </p:ext>
    </p:extLst>
  </p:cSld>
  <p:clrMapOvr>
    <a:masterClrMapping/>
  </p:clrMapOvr>
  <p:transition spd="slow"/>
  <p:timing/>
</p:sld>
</file>

<file path=ppt/slides/slide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工業控制系統資安威脅趨勢</a:t>
            </a:r>
            <a:r>
              <a:rPr lang="en-US" altLang="zh-TW"/>
              <a:t>(1/2)</a:t>
            </a:r>
            <a:endParaRPr lang="zh-TW" altLang="en-US"/>
          </a:p>
        </p:txBody>
      </p:sp>
      <p:sp>
        <p:nvSpPr>
          <p:cNvPr id="3" name="內容版面配置區 2"/>
          <p:cNvSpPr>
            <a:spLocks noGrp="1"/>
          </p:cNvSpPr>
          <p:nvPr>
            <p:ph idx="1"/>
          </p:nvPr>
        </p:nvSpPr>
        <p:spPr/>
        <p:txBody>
          <a:bodyPr/>
          <a:lstStyle/>
          <a:p>
            <a:r>
              <a:rPr lang="zh-TW" altLang="en-US" sz="2800"/>
              <a:t>工業控制系統實務上面臨之威脅，多來自</a:t>
            </a:r>
            <a:r>
              <a:rPr lang="zh-TW" altLang="en-US" sz="2800" b="1">
                <a:solidFill>
                  <a:srgbClr val="C00000"/>
                </a:solidFill>
              </a:rPr>
              <a:t>內部人 員行為</a:t>
            </a:r>
            <a:r>
              <a:rPr lang="zh-TW" altLang="en-US" sz="2800"/>
              <a:t>與</a:t>
            </a:r>
            <a:r>
              <a:rPr lang="zh-TW" altLang="en-US" sz="2800" b="1">
                <a:solidFill>
                  <a:srgbClr val="C00000"/>
                </a:solidFill>
              </a:rPr>
              <a:t>網際網路存取</a:t>
            </a:r>
            <a:r>
              <a:rPr lang="zh-TW" altLang="en-US" sz="2800"/>
              <a:t> </a:t>
            </a:r>
            <a:endParaRPr lang="en-US" altLang="zh-TW" sz="2800"/>
          </a:p>
          <a:p>
            <a:pPr lvl="1"/>
            <a:r>
              <a:rPr lang="zh-TW" altLang="en-US" sz="2800"/>
              <a:t>工業控制系統採實體隔離，內部人員未依照標準流程 執行，恐增加資安風險 </a:t>
            </a:r>
            <a:endParaRPr lang="en-US" altLang="zh-TW" sz="2800"/>
          </a:p>
          <a:p>
            <a:pPr lvl="1"/>
            <a:r>
              <a:rPr lang="zh-TW" altLang="en-US" sz="2800"/>
              <a:t>部分工業控制系統未限制網際網路存取，可透過搜尋 引擎</a:t>
            </a:r>
            <a:r>
              <a:rPr lang="en-US" altLang="zh-TW" sz="2800"/>
              <a:t>(</a:t>
            </a:r>
            <a:r>
              <a:rPr lang="en-US" altLang="zh-TW" sz="2800" b="1" err="1">
                <a:solidFill>
                  <a:srgbClr val="C00000"/>
                </a:solidFill>
              </a:rPr>
              <a:t>Shodan</a:t>
            </a:r>
            <a:r>
              <a:rPr lang="en-US" altLang="zh-TW" sz="2800"/>
              <a:t>)</a:t>
            </a:r>
            <a:r>
              <a:rPr lang="zh-TW" altLang="en-US" sz="2800"/>
              <a:t>探測</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80</a:t>
            </a:fld>
            <a:endParaRPr lang="zh-TW" altLang="en-US"/>
          </a:p>
        </p:txBody>
      </p:sp>
      <p:pic>
        <p:nvPicPr>
          <p:cNvPr id="5" name="圖片 4"/>
          <p:cNvPicPr>
            <a:picLocks noChangeAspect="1"/>
          </p:cNvPicPr>
          <p:nvPr/>
        </p:nvPicPr>
        <p:blipFill>
          <a:blip r:embed="rId2"/>
          <a:stretch>
            <a:fillRect/>
          </a:stretch>
        </p:blipFill>
        <p:spPr>
          <a:xfrm>
            <a:off x="1197620" y="4192404"/>
            <a:ext cx="7510760" cy="2242839"/>
          </a:xfrm>
          <a:prstGeom prst="rect">
            <a:avLst/>
          </a:prstGeom>
        </p:spPr>
      </p:pic>
    </p:spTree>
    <p:extLst>
      <p:ext uri="{BB962C8B-B14F-4D97-AF65-F5344CB8AC3E}">
        <p14:creationId xmlns:p14="http://schemas.microsoft.com/office/powerpoint/2010/main" val="2865179135"/>
      </p:ext>
    </p:extLst>
  </p:cSld>
  <p:clrMapOvr>
    <a:masterClrMapping/>
  </p:clrMapOvr>
  <p:transition/>
  <p:timing/>
</p:sld>
</file>

<file path=ppt/slides/slide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工業控制系統資安威脅趨勢</a:t>
            </a:r>
            <a:r>
              <a:rPr lang="en-US" altLang="zh-TW"/>
              <a:t>(2/2)</a:t>
            </a:r>
            <a:endParaRPr lang="zh-TW" altLang="en-US"/>
          </a:p>
        </p:txBody>
      </p:sp>
      <p:sp>
        <p:nvSpPr>
          <p:cNvPr id="3" name="內容版面配置區 2"/>
          <p:cNvSpPr>
            <a:spLocks noGrp="1"/>
          </p:cNvSpPr>
          <p:nvPr>
            <p:ph idx="1"/>
          </p:nvPr>
        </p:nvSpPr>
        <p:spPr/>
        <p:txBody>
          <a:bodyPr/>
          <a:lstStyle/>
          <a:p>
            <a:r>
              <a:rPr lang="zh-TW" altLang="en-US"/>
              <a:t>實體隔離是基於網路安全考量而將內部網路與外 部網路以物理方式隔離的網路架構，攻擊者有機 會在無網路連接的情況下竊取資料</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81</a:t>
            </a:fld>
            <a:endParaRPr lang="zh-TW" altLang="en-US"/>
          </a:p>
        </p:txBody>
      </p:sp>
      <p:pic>
        <p:nvPicPr>
          <p:cNvPr id="5" name="圖片 4"/>
          <p:cNvPicPr>
            <a:picLocks noChangeAspect="1"/>
          </p:cNvPicPr>
          <p:nvPr/>
        </p:nvPicPr>
        <p:blipFill>
          <a:blip r:embed="rId2"/>
          <a:stretch>
            <a:fillRect/>
          </a:stretch>
        </p:blipFill>
        <p:spPr>
          <a:xfrm>
            <a:off x="1427857" y="3071188"/>
            <a:ext cx="7050286" cy="3083784"/>
          </a:xfrm>
          <a:prstGeom prst="rect">
            <a:avLst/>
          </a:prstGeom>
        </p:spPr>
      </p:pic>
      <p:sp>
        <p:nvSpPr>
          <p:cNvPr id="6" name="矩形 5"/>
          <p:cNvSpPr/>
          <p:nvPr/>
        </p:nvSpPr>
        <p:spPr>
          <a:xfrm>
            <a:off x="8180189" y="5479852"/>
            <a:ext cx="402431" cy="327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spTree>
    <p:extLst>
      <p:ext uri="{BB962C8B-B14F-4D97-AF65-F5344CB8AC3E}">
        <p14:creationId xmlns:p14="http://schemas.microsoft.com/office/powerpoint/2010/main" val="2313215198"/>
      </p:ext>
    </p:extLst>
  </p:cSld>
  <p:clrMapOvr>
    <a:masterClrMapping/>
  </p:clrMapOvr>
  <p:transition/>
  <p:timing/>
</p:sld>
</file>

<file path=ppt/slides/slide8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行政院國家資通安全會報組織架構</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82</a:t>
            </a:fld>
            <a:endParaRPr lang="zh-TW" altLang="en-US"/>
          </a:p>
        </p:txBody>
      </p:sp>
      <p:pic>
        <p:nvPicPr>
          <p:cNvPr id="5" name="圖片 4"/>
          <p:cNvPicPr>
            <a:picLocks noChangeAspect="1"/>
          </p:cNvPicPr>
          <p:nvPr/>
        </p:nvPicPr>
        <p:blipFill>
          <a:blip r:embed="rId2"/>
          <a:stretch>
            <a:fillRect/>
          </a:stretch>
        </p:blipFill>
        <p:spPr>
          <a:xfrm>
            <a:off x="992560" y="1412776"/>
            <a:ext cx="7901787" cy="4832029"/>
          </a:xfrm>
          <a:prstGeom prst="rect">
            <a:avLst/>
          </a:prstGeom>
        </p:spPr>
      </p:pic>
      <p:sp>
        <p:nvSpPr>
          <p:cNvPr id="6" name="矩形 5"/>
          <p:cNvSpPr/>
          <p:nvPr/>
        </p:nvSpPr>
        <p:spPr>
          <a:xfrm>
            <a:off x="7468196" y="5897761"/>
            <a:ext cx="317302" cy="225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spTree>
    <p:extLst>
      <p:ext uri="{BB962C8B-B14F-4D97-AF65-F5344CB8AC3E}">
        <p14:creationId xmlns:p14="http://schemas.microsoft.com/office/powerpoint/2010/main" val="4199504867"/>
      </p:ext>
    </p:extLst>
  </p:cSld>
  <p:clrMapOvr>
    <a:masterClrMapping/>
  </p:clrMapOvr>
  <p:transition/>
  <p:timing/>
</p:sld>
</file>

<file path=ppt/slides/slide8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我國資安發展藍圖</a:t>
            </a:r>
            <a:r>
              <a:rPr lang="en-US" altLang="zh-TW"/>
              <a:t>(106-109</a:t>
            </a:r>
            <a:r>
              <a:rPr lang="zh-TW" altLang="en-US"/>
              <a:t>年</a:t>
            </a:r>
            <a:r>
              <a:rPr lang="en-US" altLang="zh-TW"/>
              <a:t>)</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83</a:t>
            </a:fld>
            <a:endParaRPr lang="zh-TW" altLang="en-US"/>
          </a:p>
        </p:txBody>
      </p:sp>
      <p:pic>
        <p:nvPicPr>
          <p:cNvPr id="5" name="圖片 4"/>
          <p:cNvPicPr>
            <a:picLocks noChangeAspect="1"/>
          </p:cNvPicPr>
          <p:nvPr/>
        </p:nvPicPr>
        <p:blipFill>
          <a:blip r:embed="rId2"/>
          <a:stretch>
            <a:fillRect/>
          </a:stretch>
        </p:blipFill>
        <p:spPr>
          <a:xfrm>
            <a:off x="1208584" y="1542754"/>
            <a:ext cx="7681475" cy="4869506"/>
          </a:xfrm>
          <a:prstGeom prst="rect">
            <a:avLst/>
          </a:prstGeom>
        </p:spPr>
      </p:pic>
      <p:sp>
        <p:nvSpPr>
          <p:cNvPr id="6" name="矩形 5"/>
          <p:cNvSpPr/>
          <p:nvPr/>
        </p:nvSpPr>
        <p:spPr>
          <a:xfrm>
            <a:off x="7228285" y="5955804"/>
            <a:ext cx="317302" cy="205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spTree>
    <p:extLst>
      <p:ext uri="{BB962C8B-B14F-4D97-AF65-F5344CB8AC3E}">
        <p14:creationId xmlns:p14="http://schemas.microsoft.com/office/powerpoint/2010/main" val="1379193229"/>
      </p:ext>
    </p:extLst>
  </p:cSld>
  <p:clrMapOvr>
    <a:masterClrMapping/>
  </p:clrMapOvr>
  <p:transition/>
  <p:timing/>
</p:sld>
</file>

<file path=ppt/slides/slide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關鍵資訊基礎設施防護推動架構</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84</a:t>
            </a:fld>
            <a:endParaRPr lang="zh-TW" altLang="en-US"/>
          </a:p>
        </p:txBody>
      </p:sp>
      <p:pic>
        <p:nvPicPr>
          <p:cNvPr id="5" name="圖片 4"/>
          <p:cNvPicPr>
            <a:picLocks noChangeAspect="1"/>
          </p:cNvPicPr>
          <p:nvPr/>
        </p:nvPicPr>
        <p:blipFill>
          <a:blip r:embed="rId2"/>
          <a:stretch>
            <a:fillRect/>
          </a:stretch>
        </p:blipFill>
        <p:spPr>
          <a:xfrm>
            <a:off x="1208584" y="1287429"/>
            <a:ext cx="7704856" cy="5006058"/>
          </a:xfrm>
          <a:prstGeom prst="rect">
            <a:avLst/>
          </a:prstGeom>
        </p:spPr>
      </p:pic>
    </p:spTree>
    <p:extLst>
      <p:ext uri="{BB962C8B-B14F-4D97-AF65-F5344CB8AC3E}">
        <p14:creationId xmlns:p14="http://schemas.microsoft.com/office/powerpoint/2010/main" val="4236686743"/>
      </p:ext>
    </p:extLst>
  </p:cSld>
  <p:clrMapOvr>
    <a:masterClrMapping/>
  </p:clrMapOvr>
  <p:transition/>
  <p:timing/>
</p:sld>
</file>

<file path=ppt/slides/slide8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關鍵資訊基礎設施資安防護建議</a:t>
            </a:r>
            <a:r>
              <a:rPr lang="en-US" altLang="zh-TW"/>
              <a:t>(1/2)</a:t>
            </a:r>
            <a:endParaRPr lang="zh-TW" altLang="en-US"/>
          </a:p>
        </p:txBody>
      </p:sp>
      <p:sp>
        <p:nvSpPr>
          <p:cNvPr id="3" name="內容版面配置區 2"/>
          <p:cNvSpPr>
            <a:spLocks noGrp="1"/>
          </p:cNvSpPr>
          <p:nvPr>
            <p:ph idx="1"/>
          </p:nvPr>
        </p:nvSpPr>
        <p:spPr>
          <a:xfrm>
            <a:off x="681037" y="4218503"/>
            <a:ext cx="8543925" cy="1218903"/>
          </a:xfrm>
        </p:spPr>
        <p:txBody>
          <a:bodyPr/>
          <a:lstStyle/>
          <a:p>
            <a:r>
              <a:rPr lang="en-US" altLang="zh-TW" sz="3200"/>
              <a:t>IT</a:t>
            </a:r>
            <a:r>
              <a:rPr lang="zh-TW" altLang="en-US" sz="3200"/>
              <a:t>資訊系統之資安防護可參考「資通安全責任等級分級辦 法」之附表十「資通系統防護基準」 </a:t>
            </a:r>
            <a:endParaRPr lang="en-US" altLang="zh-TW" sz="3200"/>
          </a:p>
          <a:p>
            <a:r>
              <a:rPr lang="zh-TW" altLang="en-US" sz="3200"/>
              <a:t> 工業控制系統之資安防護可參考本建議</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85</a:t>
            </a:fld>
            <a:endParaRPr lang="zh-TW" altLang="en-US"/>
          </a:p>
        </p:txBody>
      </p:sp>
      <p:pic>
        <p:nvPicPr>
          <p:cNvPr id="5" name="圖片 4"/>
          <p:cNvPicPr>
            <a:picLocks noChangeAspect="1"/>
          </p:cNvPicPr>
          <p:nvPr/>
        </p:nvPicPr>
        <p:blipFill>
          <a:blip r:embed="rId2"/>
          <a:stretch>
            <a:fillRect/>
          </a:stretch>
        </p:blipFill>
        <p:spPr>
          <a:xfrm>
            <a:off x="1136576" y="1458697"/>
            <a:ext cx="7416824" cy="2746061"/>
          </a:xfrm>
          <a:prstGeom prst="rect">
            <a:avLst/>
          </a:prstGeom>
        </p:spPr>
      </p:pic>
    </p:spTree>
    <p:extLst>
      <p:ext uri="{BB962C8B-B14F-4D97-AF65-F5344CB8AC3E}">
        <p14:creationId xmlns:p14="http://schemas.microsoft.com/office/powerpoint/2010/main" val="34451986"/>
      </p:ext>
    </p:extLst>
  </p:cSld>
  <p:clrMapOvr>
    <a:masterClrMapping/>
  </p:clrMapOvr>
  <p:transition/>
  <p:timing/>
</p:sld>
</file>

<file path=ppt/slides/slide8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關鍵資訊基礎設施資安防護建議</a:t>
            </a:r>
            <a:r>
              <a:rPr lang="en-US" altLang="zh-TW"/>
              <a:t>(2/2)</a:t>
            </a:r>
            <a:endParaRPr lang="zh-TW" altLang="en-US"/>
          </a:p>
        </p:txBody>
      </p:sp>
      <p:sp>
        <p:nvSpPr>
          <p:cNvPr id="3" name="內容版面配置區 2"/>
          <p:cNvSpPr>
            <a:spLocks noGrp="1"/>
          </p:cNvSpPr>
          <p:nvPr>
            <p:ph idx="1"/>
          </p:nvPr>
        </p:nvSpPr>
        <p:spPr>
          <a:xfrm>
            <a:off x="272480" y="1268760"/>
            <a:ext cx="8543925" cy="731114"/>
          </a:xfrm>
        </p:spPr>
        <p:txBody>
          <a:bodyPr/>
          <a:lstStyle/>
          <a:p>
            <a:r>
              <a:rPr lang="zh-TW" altLang="en-US" sz="3200"/>
              <a:t>以資通系統資安防護基準之類別為基礎，加入網路架構</a:t>
            </a:r>
            <a:r>
              <a:rPr lang="en-US" altLang="zh-TW" sz="3200"/>
              <a:t>(NIST SP 800-82</a:t>
            </a:r>
            <a:r>
              <a:rPr lang="zh-TW" altLang="en-US" sz="3200"/>
              <a:t>、</a:t>
            </a:r>
            <a:r>
              <a:rPr lang="en-US" altLang="zh-TW" sz="3200"/>
              <a:t>IEC 62443-3-3)</a:t>
            </a:r>
            <a:r>
              <a:rPr lang="zh-TW" altLang="en-US" sz="3200"/>
              <a:t>、實體與環境防護</a:t>
            </a:r>
            <a:r>
              <a:rPr lang="en-US" altLang="zh-TW" sz="3200"/>
              <a:t>(NIST SP800-82)</a:t>
            </a:r>
            <a:endParaRPr lang="zh-TW" altLang="en-US" sz="3200"/>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86</a:t>
            </a:fld>
            <a:endParaRPr lang="zh-TW" altLang="en-US"/>
          </a:p>
        </p:txBody>
      </p:sp>
      <p:pic>
        <p:nvPicPr>
          <p:cNvPr id="5" name="圖片 4"/>
          <p:cNvPicPr>
            <a:picLocks noChangeAspect="1"/>
          </p:cNvPicPr>
          <p:nvPr/>
        </p:nvPicPr>
        <p:blipFill>
          <a:blip r:embed="rId2"/>
          <a:stretch>
            <a:fillRect/>
          </a:stretch>
        </p:blipFill>
        <p:spPr>
          <a:xfrm>
            <a:off x="2360712" y="2996952"/>
            <a:ext cx="5472608" cy="3610540"/>
          </a:xfrm>
          <a:prstGeom prst="rect">
            <a:avLst/>
          </a:prstGeom>
        </p:spPr>
      </p:pic>
    </p:spTree>
    <p:extLst>
      <p:ext uri="{BB962C8B-B14F-4D97-AF65-F5344CB8AC3E}">
        <p14:creationId xmlns:p14="http://schemas.microsoft.com/office/powerpoint/2010/main" val="277007748"/>
      </p:ext>
    </p:extLst>
  </p:cSld>
  <p:clrMapOvr>
    <a:masterClrMapping/>
  </p:clrMapOvr>
  <p:transition/>
  <p:timing/>
</p:sld>
</file>

<file path=ppt/slides/slide8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資通系統防護基準</a:t>
            </a:r>
            <a:r>
              <a:rPr lang="en-US" altLang="zh-TW"/>
              <a:t>(1/2)</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87</a:t>
            </a:fld>
            <a:endParaRPr lang="zh-TW" altLang="en-US"/>
          </a:p>
        </p:txBody>
      </p:sp>
      <p:pic>
        <p:nvPicPr>
          <p:cNvPr id="5" name="圖片 4"/>
          <p:cNvPicPr>
            <a:picLocks noChangeAspect="1"/>
          </p:cNvPicPr>
          <p:nvPr/>
        </p:nvPicPr>
        <p:blipFill>
          <a:blip r:embed="rId2"/>
          <a:stretch>
            <a:fillRect/>
          </a:stretch>
        </p:blipFill>
        <p:spPr>
          <a:xfrm>
            <a:off x="848544" y="1395603"/>
            <a:ext cx="7976839" cy="5016657"/>
          </a:xfrm>
          <a:prstGeom prst="rect">
            <a:avLst/>
          </a:prstGeom>
        </p:spPr>
      </p:pic>
    </p:spTree>
    <p:extLst>
      <p:ext uri="{BB962C8B-B14F-4D97-AF65-F5344CB8AC3E}">
        <p14:creationId xmlns:p14="http://schemas.microsoft.com/office/powerpoint/2010/main" val="3984143738"/>
      </p:ext>
    </p:extLst>
  </p:cSld>
  <p:clrMapOvr>
    <a:masterClrMapping/>
  </p:clrMapOvr>
  <p:transition/>
  <p:timing/>
</p:sld>
</file>

<file path=ppt/slides/slide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資通系統防護基準</a:t>
            </a:r>
            <a:r>
              <a:rPr lang="en-US" altLang="zh-TW"/>
              <a:t>(2/2)</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88</a:t>
            </a:fld>
            <a:endParaRPr lang="zh-TW" altLang="en-US"/>
          </a:p>
        </p:txBody>
      </p:sp>
      <p:pic>
        <p:nvPicPr>
          <p:cNvPr id="5" name="圖片 4"/>
          <p:cNvPicPr>
            <a:picLocks noChangeAspect="1"/>
          </p:cNvPicPr>
          <p:nvPr/>
        </p:nvPicPr>
        <p:blipFill>
          <a:blip r:embed="rId2"/>
          <a:stretch>
            <a:fillRect/>
          </a:stretch>
        </p:blipFill>
        <p:spPr>
          <a:xfrm>
            <a:off x="632520" y="1412775"/>
            <a:ext cx="8740056" cy="4713387"/>
          </a:xfrm>
          <a:prstGeom prst="rect">
            <a:avLst/>
          </a:prstGeom>
        </p:spPr>
      </p:pic>
    </p:spTree>
    <p:extLst>
      <p:ext uri="{BB962C8B-B14F-4D97-AF65-F5344CB8AC3E}">
        <p14:creationId xmlns:p14="http://schemas.microsoft.com/office/powerpoint/2010/main" val="3469428786"/>
      </p:ext>
    </p:extLst>
  </p:cSld>
  <p:clrMapOvr>
    <a:masterClrMapping/>
  </p:clrMapOvr>
  <p:transition/>
  <p:timing/>
</p:sld>
</file>

<file path=ppt/slides/slide8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工業控制系統實兵演練檢測方法</a:t>
            </a:r>
            <a:r>
              <a:rPr lang="en-US" altLang="zh-TW"/>
              <a:t>(1/2)</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89</a:t>
            </a:fld>
            <a:endParaRPr lang="zh-TW" altLang="en-US"/>
          </a:p>
        </p:txBody>
      </p:sp>
      <p:pic>
        <p:nvPicPr>
          <p:cNvPr id="5" name="圖片 4"/>
          <p:cNvPicPr>
            <a:picLocks noChangeAspect="1"/>
          </p:cNvPicPr>
          <p:nvPr/>
        </p:nvPicPr>
        <p:blipFill>
          <a:blip r:embed="rId2"/>
          <a:stretch>
            <a:fillRect/>
          </a:stretch>
        </p:blipFill>
        <p:spPr>
          <a:xfrm>
            <a:off x="704528" y="1307318"/>
            <a:ext cx="8352928" cy="5104942"/>
          </a:xfrm>
          <a:prstGeom prst="rect">
            <a:avLst/>
          </a:prstGeom>
        </p:spPr>
      </p:pic>
    </p:spTree>
    <p:extLst>
      <p:ext uri="{BB962C8B-B14F-4D97-AF65-F5344CB8AC3E}">
        <p14:creationId xmlns:p14="http://schemas.microsoft.com/office/powerpoint/2010/main" val="3605483923"/>
      </p:ext>
    </p:extLst>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0" name="標題 1"/>
          <p:cNvSpPr>
            <a:spLocks noGrp="1"/>
          </p:cNvSpPr>
          <p:nvPr>
            <p:ph type="title"/>
          </p:nvPr>
        </p:nvSpPr>
        <p:spPr/>
        <p:txBody>
          <a:bodyPr/>
          <a:lstStyle/>
          <a:p>
            <a:r>
              <a:rPr lang="zh-TW" altLang="en-US" smtClean="0"/>
              <a:t>應保護的資訊資產類別</a:t>
            </a:r>
          </a:p>
        </p:txBody>
      </p:sp>
      <p:sp>
        <p:nvSpPr>
          <p:cNvPr id="3" name="內容版面配置區 2"/>
          <p:cNvSpPr>
            <a:spLocks noGrp="1"/>
          </p:cNvSpPr>
          <p:nvPr>
            <p:ph idx="1"/>
          </p:nvPr>
        </p:nvSpPr>
        <p:spPr>
          <a:xfrm>
            <a:off x="992188" y="1196976"/>
            <a:ext cx="8229600" cy="4608513"/>
          </a:xfrm>
        </p:spPr>
        <p:txBody>
          <a:bodyPr/>
          <a:lstStyle/>
          <a:p>
            <a:pPr marL="176213" indent="-176213">
              <a:lnSpc>
                <a:spcPts val="2600"/>
              </a:lnSpc>
              <a:buFont typeface="Arial" panose="020b0604020202020204" pitchFamily="34" charset="0"/>
              <a:buChar char="•"/>
              <a:defRPr/>
            </a:pPr>
            <a:r>
              <a:rPr lang="zh-TW" altLang="en-US" sz="2800" b="1">
                <a:solidFill>
                  <a:srgbClr val="3333CC"/>
                </a:solidFill>
                <a:latin typeface="標楷體" panose="03000509000000000000" pitchFamily="65" charset="-120"/>
                <a:ea typeface="標楷體" pitchFamily="65" charset="-120"/>
                <a:cs typeface="Times New Roman" panose="02020603050405020304" pitchFamily="18" charset="0"/>
              </a:rPr>
              <a:t>資訊紀錄</a:t>
            </a:r>
          </a:p>
          <a:p>
            <a:pPr marL="206375" indent="-19050">
              <a:lnSpc>
                <a:spcPts val="2600"/>
              </a:lnSpc>
              <a:buNone/>
              <a:defRPr/>
            </a:pPr>
            <a:r>
              <a:rPr lang="zh-TW" altLang="en-US" sz="2400">
                <a:latin typeface="標楷體" panose="03000509000000000000" pitchFamily="65" charset="-120"/>
                <a:ea typeface="標楷體" pitchFamily="65" charset="-120"/>
                <a:cs typeface="Times New Roman" panose="02020603050405020304" pitchFamily="18" charset="0"/>
              </a:rPr>
              <a:t>資料檔、系統規劃與設計文件、使用與操作手冊、業務流程、合約、教育訓練教材、制度文件、內控管理辦法等。</a:t>
            </a:r>
          </a:p>
          <a:p>
            <a:pPr marL="176213" indent="-176213">
              <a:lnSpc>
                <a:spcPts val="2600"/>
              </a:lnSpc>
              <a:buFont typeface="Arial" panose="020b0604020202020204" pitchFamily="34" charset="0"/>
              <a:buChar char="•"/>
              <a:defRPr/>
            </a:pPr>
            <a:r>
              <a:rPr lang="zh-TW" altLang="en-US" sz="2800" b="1">
                <a:solidFill>
                  <a:srgbClr val="3333CC"/>
                </a:solidFill>
                <a:latin typeface="標楷體" panose="03000509000000000000" pitchFamily="65" charset="-120"/>
                <a:ea typeface="標楷體" pitchFamily="65" charset="-120"/>
                <a:cs typeface="Times New Roman" panose="02020603050405020304" pitchFamily="18" charset="0"/>
              </a:rPr>
              <a:t>電腦系統</a:t>
            </a:r>
          </a:p>
          <a:p>
            <a:pPr marL="206375" indent="0">
              <a:lnSpc>
                <a:spcPts val="2600"/>
              </a:lnSpc>
              <a:buNone/>
              <a:defRPr/>
            </a:pPr>
            <a:r>
              <a:rPr lang="zh-TW" altLang="en-US" sz="2400">
                <a:latin typeface="標楷體" panose="03000509000000000000" pitchFamily="65" charset="-120"/>
                <a:ea typeface="標楷體" pitchFamily="65" charset="-120"/>
                <a:cs typeface="Times New Roman" panose="02020603050405020304" pitchFamily="18" charset="0"/>
              </a:rPr>
              <a:t>電腦作業系統、應用系統、開發工具、套裝軟體、公用程式等。</a:t>
            </a:r>
            <a:endParaRPr lang="en-US" altLang="zh-TW" sz="2400">
              <a:latin typeface="標楷體" pitchFamily="65" charset="-120"/>
              <a:ea typeface="標楷體" panose="03000509000000000000" pitchFamily="65" charset="-120"/>
              <a:cs typeface="Times New Roman" panose="02020603050405020304" pitchFamily="18" charset="0"/>
            </a:endParaRPr>
          </a:p>
          <a:p>
            <a:pPr marL="176213" indent="-176213">
              <a:lnSpc>
                <a:spcPts val="2600"/>
              </a:lnSpc>
              <a:buFont typeface="Arial" panose="020b0604020202020204" pitchFamily="34" charset="0"/>
              <a:buChar char="•"/>
              <a:defRPr/>
            </a:pPr>
            <a:r>
              <a:rPr lang="zh-TW" altLang="en-US" sz="2800" b="1">
                <a:solidFill>
                  <a:srgbClr val="3333CC"/>
                </a:solidFill>
                <a:latin typeface="標楷體" panose="03000509000000000000" pitchFamily="65" charset="-120"/>
                <a:ea typeface="標楷體" pitchFamily="65" charset="-120"/>
                <a:cs typeface="Times New Roman" panose="02020603050405020304" pitchFamily="18" charset="0"/>
              </a:rPr>
              <a:t>基礎設施服務</a:t>
            </a:r>
            <a:endParaRPr lang="en-US" altLang="zh-TW" sz="2800" b="1">
              <a:solidFill>
                <a:srgbClr val="3333CC"/>
              </a:solidFill>
              <a:latin typeface="標楷體" pitchFamily="65" charset="-120"/>
              <a:ea typeface="標楷體" panose="03000509000000000000" pitchFamily="65" charset="-120"/>
              <a:cs typeface="Times New Roman" panose="02020603050405020304" pitchFamily="18" charset="0"/>
            </a:endParaRPr>
          </a:p>
          <a:p>
            <a:pPr marL="0" indent="207963">
              <a:lnSpc>
                <a:spcPts val="2600"/>
              </a:lnSpc>
              <a:buNone/>
              <a:defRPr/>
            </a:pPr>
            <a:r>
              <a:rPr lang="zh-TW" altLang="en-US" sz="2400">
                <a:latin typeface="標楷體" panose="03000509000000000000" pitchFamily="65" charset="-120"/>
                <a:ea typeface="標楷體" pitchFamily="65" charset="-120"/>
                <a:cs typeface="Times New Roman" panose="02020603050405020304" pitchFamily="18" charset="0"/>
              </a:rPr>
              <a:t>電力服務、空調服務、網路服務、電信服務。</a:t>
            </a:r>
          </a:p>
          <a:p>
            <a:pPr marL="176213" indent="-176213">
              <a:lnSpc>
                <a:spcPts val="2600"/>
              </a:lnSpc>
              <a:buFont typeface="Arial" panose="020b0604020202020204" pitchFamily="34" charset="0"/>
              <a:buChar char="•"/>
              <a:defRPr/>
            </a:pPr>
            <a:r>
              <a:rPr lang="zh-TW" altLang="en-US" sz="2800" b="1">
                <a:solidFill>
                  <a:srgbClr val="3333CC"/>
                </a:solidFill>
                <a:latin typeface="標楷體" panose="03000509000000000000" pitchFamily="65" charset="-120"/>
                <a:ea typeface="標楷體" pitchFamily="65" charset="-120"/>
                <a:cs typeface="Times New Roman" panose="02020603050405020304" pitchFamily="18" charset="0"/>
              </a:rPr>
              <a:t>實體區域</a:t>
            </a:r>
          </a:p>
          <a:p>
            <a:pPr marL="0" indent="195263">
              <a:lnSpc>
                <a:spcPts val="2600"/>
              </a:lnSpc>
              <a:buNone/>
              <a:defRPr/>
            </a:pPr>
            <a:r>
              <a:rPr lang="zh-TW" altLang="en-US" sz="2400">
                <a:latin typeface="標楷體" panose="03000509000000000000" pitchFamily="65" charset="-120"/>
                <a:ea typeface="標楷體" pitchFamily="65" charset="-120"/>
                <a:cs typeface="Times New Roman" panose="02020603050405020304" pitchFamily="18" charset="0"/>
              </a:rPr>
              <a:t>員工辦公區、主機控制室、管制區與門禁機房。</a:t>
            </a:r>
          </a:p>
          <a:p>
            <a:pPr marL="176213" indent="-176213">
              <a:lnSpc>
                <a:spcPts val="2600"/>
              </a:lnSpc>
              <a:buFont typeface="Arial" panose="020b0604020202020204" pitchFamily="34" charset="0"/>
              <a:buChar char="•"/>
              <a:defRPr/>
            </a:pPr>
            <a:r>
              <a:rPr lang="zh-TW" altLang="en-US" sz="2800" b="1">
                <a:solidFill>
                  <a:srgbClr val="3333CC"/>
                </a:solidFill>
                <a:latin typeface="標楷體" panose="03000509000000000000" pitchFamily="65" charset="-120"/>
                <a:ea typeface="標楷體" pitchFamily="65" charset="-120"/>
                <a:cs typeface="Times New Roman" panose="02020603050405020304" pitchFamily="18" charset="0"/>
              </a:rPr>
              <a:t>實體設備</a:t>
            </a:r>
          </a:p>
          <a:p>
            <a:pPr marL="0" indent="207963">
              <a:lnSpc>
                <a:spcPts val="2600"/>
              </a:lnSpc>
              <a:buNone/>
              <a:defRPr/>
            </a:pPr>
            <a:r>
              <a:rPr lang="zh-TW" altLang="en-US" sz="2400">
                <a:latin typeface="標楷體" panose="03000509000000000000" pitchFamily="65" charset="-120"/>
                <a:ea typeface="標楷體" pitchFamily="65" charset="-120"/>
                <a:cs typeface="Times New Roman" panose="02020603050405020304" pitchFamily="18" charset="0"/>
              </a:rPr>
              <a:t>主機、通訊設備、儲存媒體、水電設備。</a:t>
            </a:r>
          </a:p>
        </p:txBody>
      </p:sp>
      <p:sp>
        <p:nvSpPr>
          <p:cNvPr id="12292" name="投影片編號版面配置區 3"/>
          <p:cNvSpPr>
            <a:spLocks noGrp="1"/>
          </p:cNvSpPr>
          <p:nvPr>
            <p:ph type="sldNum" sz="quarter" idx="4294967295"/>
          </p:nvPr>
        </p:nvSpPr>
        <p:spPr>
          <a:noFill/>
        </p:spPr>
        <p:txBody>
          <a:bodyPr/>
          <a:lstStyle>
            <a:lvl1pPr>
              <a:spcBef>
                <a:spcPct val="20000"/>
              </a:spcBef>
              <a:buChar char="•"/>
              <a:defRPr kumimoji="1" sz="3200">
                <a:solidFill>
                  <a:schemeClr val="tx1"/>
                </a:solidFill>
                <a:latin typeface="Arial" panose="020b0604020202020204" pitchFamily="34" charset="0"/>
                <a:ea typeface="新細明體"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itchFamily="18" charset="-120"/>
              </a:defRPr>
            </a:lvl9pPr>
          </a:lstStyle>
          <a:p>
            <a:pPr>
              <a:spcBef>
                <a:spcPct val="0"/>
              </a:spcBef>
              <a:buFontTx/>
              <a:buNone/>
            </a:pPr>
            <a:fld id="{035C2440-B8C4-4A8B-B9F8-9364A6D53B0C}" type="slidenum">
              <a:rPr lang="en-US" altLang="zh-TW" sz="1400"/>
              <a:pPr>
                <a:spcBef>
                  <a:spcPct val="0"/>
                </a:spcBef>
                <a:buFontTx/>
                <a:buNone/>
              </a:pPr>
              <a:t>9</a:t>
            </a:fld>
            <a:endParaRPr lang="en-US" altLang="zh-TW" sz="1400"/>
          </a:p>
        </p:txBody>
      </p:sp>
    </p:spTree>
    <p:extLst>
      <p:ext uri="{BB962C8B-B14F-4D97-AF65-F5344CB8AC3E}">
        <p14:creationId xmlns:p14="http://schemas.microsoft.com/office/powerpoint/2010/main" val="2451634585"/>
      </p:ext>
    </p:extLst>
  </p:cSld>
  <p:clrMapOvr>
    <a:masterClrMapping/>
  </p:clrMapOvr>
  <p:transition/>
  <p:timing/>
</p:sld>
</file>

<file path=ppt/slides/slide9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工業控制系統實兵演練檢測方法</a:t>
            </a:r>
            <a:r>
              <a:rPr lang="en-US" altLang="zh-TW"/>
              <a:t>(2/2)</a:t>
            </a:r>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90</a:t>
            </a:fld>
            <a:endParaRPr lang="zh-TW" altLang="en-US"/>
          </a:p>
        </p:txBody>
      </p:sp>
      <p:pic>
        <p:nvPicPr>
          <p:cNvPr id="5" name="圖片 4"/>
          <p:cNvPicPr>
            <a:picLocks noChangeAspect="1"/>
          </p:cNvPicPr>
          <p:nvPr/>
        </p:nvPicPr>
        <p:blipFill>
          <a:blip r:embed="rId2"/>
          <a:stretch>
            <a:fillRect/>
          </a:stretch>
        </p:blipFill>
        <p:spPr>
          <a:xfrm>
            <a:off x="501514" y="1412775"/>
            <a:ext cx="8555941" cy="4681159"/>
          </a:xfrm>
          <a:prstGeom prst="rect">
            <a:avLst/>
          </a:prstGeom>
        </p:spPr>
      </p:pic>
    </p:spTree>
    <p:extLst>
      <p:ext uri="{BB962C8B-B14F-4D97-AF65-F5344CB8AC3E}">
        <p14:creationId xmlns:p14="http://schemas.microsoft.com/office/powerpoint/2010/main" val="1167085582"/>
      </p:ext>
    </p:extLst>
  </p:cSld>
  <p:clrMapOvr>
    <a:masterClrMapping/>
  </p:clrMapOvr>
  <p:transition/>
  <p:timing/>
</p:sld>
</file>

<file path=ppt/slides/slide9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資通安全管理法架構</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91</a:t>
            </a:fld>
            <a:endParaRPr lang="zh-TW" altLang="en-US"/>
          </a:p>
        </p:txBody>
      </p:sp>
      <p:pic>
        <p:nvPicPr>
          <p:cNvPr id="5" name="圖片 4"/>
          <p:cNvPicPr>
            <a:picLocks noChangeAspect="1"/>
          </p:cNvPicPr>
          <p:nvPr/>
        </p:nvPicPr>
        <p:blipFill>
          <a:blip r:embed="rId2"/>
          <a:stretch>
            <a:fillRect/>
          </a:stretch>
        </p:blipFill>
        <p:spPr>
          <a:xfrm>
            <a:off x="677202" y="1340768"/>
            <a:ext cx="8308246" cy="5244497"/>
          </a:xfrm>
          <a:prstGeom prst="rect">
            <a:avLst/>
          </a:prstGeom>
        </p:spPr>
      </p:pic>
      <p:sp>
        <p:nvSpPr>
          <p:cNvPr id="6" name="矩形 5"/>
          <p:cNvSpPr/>
          <p:nvPr/>
        </p:nvSpPr>
        <p:spPr>
          <a:xfrm>
            <a:off x="7251502" y="5807472"/>
            <a:ext cx="280887" cy="29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spTree>
    <p:extLst>
      <p:ext uri="{BB962C8B-B14F-4D97-AF65-F5344CB8AC3E}">
        <p14:creationId xmlns:p14="http://schemas.microsoft.com/office/powerpoint/2010/main" val="2688868382"/>
      </p:ext>
    </p:extLst>
  </p:cSld>
  <p:clrMapOvr>
    <a:masterClrMapping/>
  </p:clrMapOvr>
  <p:transition/>
  <p:timing/>
</p:sld>
</file>

<file path=ppt/slides/slide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立法目的及規範對象</a:t>
            </a:r>
          </a:p>
        </p:txBody>
      </p:sp>
      <p:sp>
        <p:nvSpPr>
          <p:cNvPr id="3" name="內容版面配置區 2"/>
          <p:cNvSpPr>
            <a:spLocks noGrp="1"/>
          </p:cNvSpPr>
          <p:nvPr>
            <p:ph idx="1"/>
          </p:nvPr>
        </p:nvSpPr>
        <p:spPr/>
        <p:txBody>
          <a:bodyPr/>
          <a:lstStyle/>
          <a:p>
            <a:r>
              <a:rPr lang="zh-TW" altLang="en-US" sz="2600" b="1">
                <a:solidFill>
                  <a:srgbClr val="C00000"/>
                </a:solidFill>
              </a:rPr>
              <a:t>立法目的 </a:t>
            </a:r>
            <a:endParaRPr lang="en-US" altLang="zh-TW" sz="2600" b="1">
              <a:solidFill>
                <a:srgbClr val="C00000"/>
              </a:solidFill>
            </a:endParaRPr>
          </a:p>
          <a:p>
            <a:pPr lvl="1"/>
            <a:r>
              <a:rPr lang="zh-TW" altLang="en-US" sz="2600"/>
              <a:t>為積極推動國家資通安全政策，加速建構國家資通安全環境， 以保障國家安全，維護社會公共利益 </a:t>
            </a:r>
            <a:endParaRPr lang="en-US" altLang="zh-TW" sz="2600"/>
          </a:p>
          <a:p>
            <a:r>
              <a:rPr lang="zh-TW" altLang="en-US" sz="2600" b="1">
                <a:solidFill>
                  <a:srgbClr val="C00000"/>
                </a:solidFill>
              </a:rPr>
              <a:t>規範對象</a:t>
            </a:r>
            <a:endParaRPr lang="en-US" altLang="zh-TW" sz="2600" b="1">
              <a:solidFill>
                <a:srgbClr val="C00000"/>
              </a:solidFill>
            </a:endParaRPr>
          </a:p>
          <a:p>
            <a:pPr lvl="1"/>
            <a:r>
              <a:rPr lang="zh-TW" altLang="en-US" sz="2600"/>
              <a:t>以對人民生活、經濟活動及公眾或國家安全有重大影響者</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92</a:t>
            </a:fld>
            <a:endParaRPr lang="zh-TW" altLang="en-US"/>
          </a:p>
        </p:txBody>
      </p:sp>
      <p:pic>
        <p:nvPicPr>
          <p:cNvPr id="5" name="圖片 4"/>
          <p:cNvPicPr>
            <a:picLocks noChangeAspect="1"/>
          </p:cNvPicPr>
          <p:nvPr/>
        </p:nvPicPr>
        <p:blipFill>
          <a:blip r:embed="rId2"/>
          <a:stretch>
            <a:fillRect/>
          </a:stretch>
        </p:blipFill>
        <p:spPr>
          <a:xfrm>
            <a:off x="992560" y="3696494"/>
            <a:ext cx="7704856" cy="2830154"/>
          </a:xfrm>
          <a:prstGeom prst="rect">
            <a:avLst/>
          </a:prstGeom>
        </p:spPr>
      </p:pic>
    </p:spTree>
    <p:extLst>
      <p:ext uri="{BB962C8B-B14F-4D97-AF65-F5344CB8AC3E}">
        <p14:creationId xmlns:p14="http://schemas.microsoft.com/office/powerpoint/2010/main" val="3969402651"/>
      </p:ext>
    </p:extLst>
  </p:cSld>
  <p:clrMapOvr>
    <a:masterClrMapping/>
  </p:clrMapOvr>
  <p:transition/>
  <p:timing/>
</p:sld>
</file>

<file path=ppt/slides/slide9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資通安全管理法相關規定</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93</a:t>
            </a:fld>
            <a:endParaRPr lang="zh-TW" altLang="en-US"/>
          </a:p>
        </p:txBody>
      </p:sp>
      <p:pic>
        <p:nvPicPr>
          <p:cNvPr id="5" name="圖片 4"/>
          <p:cNvPicPr>
            <a:picLocks noChangeAspect="1"/>
          </p:cNvPicPr>
          <p:nvPr/>
        </p:nvPicPr>
        <p:blipFill>
          <a:blip r:embed="rId2"/>
          <a:stretch>
            <a:fillRect/>
          </a:stretch>
        </p:blipFill>
        <p:spPr>
          <a:xfrm>
            <a:off x="632520" y="1412775"/>
            <a:ext cx="8568952" cy="5064443"/>
          </a:xfrm>
          <a:prstGeom prst="rect">
            <a:avLst/>
          </a:prstGeom>
        </p:spPr>
      </p:pic>
    </p:spTree>
    <p:extLst>
      <p:ext uri="{BB962C8B-B14F-4D97-AF65-F5344CB8AC3E}">
        <p14:creationId xmlns:p14="http://schemas.microsoft.com/office/powerpoint/2010/main" val="3180782205"/>
      </p:ext>
    </p:extLst>
  </p:cSld>
  <p:clrMapOvr>
    <a:masterClrMapping/>
  </p:clrMapOvr>
  <p:transition/>
  <p:timing/>
</p:sld>
</file>

<file path=ppt/slides/slide9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特定非公務機關之資通安全管理</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94</a:t>
            </a:fld>
            <a:endParaRPr lang="zh-TW" altLang="en-US"/>
          </a:p>
        </p:txBody>
      </p:sp>
      <p:pic>
        <p:nvPicPr>
          <p:cNvPr id="5" name="圖片 4"/>
          <p:cNvPicPr>
            <a:picLocks noChangeAspect="1"/>
          </p:cNvPicPr>
          <p:nvPr/>
        </p:nvPicPr>
        <p:blipFill>
          <a:blip r:embed="rId2"/>
          <a:stretch>
            <a:fillRect/>
          </a:stretch>
        </p:blipFill>
        <p:spPr>
          <a:xfrm>
            <a:off x="743930" y="1196752"/>
            <a:ext cx="8418140" cy="5439536"/>
          </a:xfrm>
          <a:prstGeom prst="rect">
            <a:avLst/>
          </a:prstGeom>
        </p:spPr>
      </p:pic>
    </p:spTree>
    <p:extLst>
      <p:ext uri="{BB962C8B-B14F-4D97-AF65-F5344CB8AC3E}">
        <p14:creationId xmlns:p14="http://schemas.microsoft.com/office/powerpoint/2010/main" val="517494072"/>
      </p:ext>
    </p:extLst>
  </p:cSld>
  <p:clrMapOvr>
    <a:masterClrMapping/>
  </p:clrMapOvr>
  <p:transition/>
  <p:timing/>
</p:sld>
</file>

<file path=ppt/slides/slide9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建構國家資安聯防體系</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95</a:t>
            </a:fld>
            <a:endParaRPr lang="zh-TW" altLang="en-US"/>
          </a:p>
        </p:txBody>
      </p:sp>
      <p:pic>
        <p:nvPicPr>
          <p:cNvPr id="5" name="圖片 4"/>
          <p:cNvPicPr>
            <a:picLocks noChangeAspect="1"/>
          </p:cNvPicPr>
          <p:nvPr/>
        </p:nvPicPr>
        <p:blipFill>
          <a:blip r:embed="rId2"/>
          <a:stretch>
            <a:fillRect/>
          </a:stretch>
        </p:blipFill>
        <p:spPr>
          <a:xfrm>
            <a:off x="441127" y="1196751"/>
            <a:ext cx="8760345" cy="5348049"/>
          </a:xfrm>
          <a:prstGeom prst="rect">
            <a:avLst/>
          </a:prstGeom>
        </p:spPr>
      </p:pic>
      <p:sp>
        <p:nvSpPr>
          <p:cNvPr id="6" name="矩形 5"/>
          <p:cNvSpPr/>
          <p:nvPr/>
        </p:nvSpPr>
        <p:spPr>
          <a:xfrm>
            <a:off x="7599760" y="6037065"/>
            <a:ext cx="239911" cy="177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75"/>
          </a:p>
        </p:txBody>
      </p:sp>
    </p:spTree>
    <p:extLst>
      <p:ext uri="{BB962C8B-B14F-4D97-AF65-F5344CB8AC3E}">
        <p14:creationId xmlns:p14="http://schemas.microsoft.com/office/powerpoint/2010/main" val="2866164083"/>
      </p:ext>
    </p:extLst>
  </p:cSld>
  <p:clrMapOvr>
    <a:masterClrMapping/>
  </p:clrMapOvr>
  <p:transition/>
  <p:timing/>
</p:sld>
</file>

<file path=ppt/slides/slide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標題 4"/>
          <p:cNvSpPr>
            <a:spLocks noGrp="1"/>
          </p:cNvSpPr>
          <p:nvPr>
            <p:ph type="ctrTitle"/>
          </p:nvPr>
        </p:nvSpPr>
        <p:spPr>
          <a:xfrm>
            <a:off x="371475" y="2416175"/>
            <a:ext cx="9163050" cy="1470025"/>
          </a:xfrm>
        </p:spPr>
        <p:txBody>
          <a:bodyPr/>
          <a:lstStyle/>
          <a:p>
            <a:r>
              <a:rPr lang="en-US" altLang="zh-TW"/>
              <a:t>IT</a:t>
            </a:r>
            <a:r>
              <a:rPr lang="zh-TW" altLang="en-US"/>
              <a:t>及</a:t>
            </a:r>
            <a:r>
              <a:rPr lang="en-US" altLang="zh-TW"/>
              <a:t>OT</a:t>
            </a:r>
            <a:r>
              <a:rPr lang="zh-TW" altLang="en-US"/>
              <a:t>環境的資安挑戰與因應之道</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96</a:t>
            </a:fld>
            <a:endParaRPr lang="zh-TW" altLang="en-US"/>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654947436"/>
      </p:ext>
    </p:extLst>
  </p:cSld>
  <p:clrMapOvr>
    <a:masterClrMapping/>
  </p:clrMapOvr>
  <p:transition/>
  <p:timing/>
</p:sld>
</file>

<file path=ppt/slides/slide9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zh-TW" altLang="en-US"/>
              <a:t>產業環境轉變 </a:t>
            </a:r>
            <a:r>
              <a:rPr lang="en-US" altLang="zh-TW"/>
              <a:t>– OT</a:t>
            </a:r>
            <a:r>
              <a:rPr lang="zh-TW" altLang="en-US"/>
              <a:t>與</a:t>
            </a:r>
            <a:r>
              <a:rPr lang="en-US" altLang="zh-TW"/>
              <a:t>IT</a:t>
            </a:r>
            <a:r>
              <a:rPr lang="zh-TW" altLang="en-US"/>
              <a:t>融合</a:t>
            </a: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97</a:t>
            </a:fld>
            <a:endParaRPr lang="zh-TW" altLang="en-US"/>
          </a:p>
        </p:txBody>
      </p:sp>
      <p:pic>
        <p:nvPicPr>
          <p:cNvPr id="6" name="圖片 5"/>
          <p:cNvPicPr>
            <a:picLocks noChangeAspect="1"/>
          </p:cNvPicPr>
          <p:nvPr/>
        </p:nvPicPr>
        <p:blipFill>
          <a:blip r:embed="rId2"/>
          <a:stretch>
            <a:fillRect/>
          </a:stretch>
        </p:blipFill>
        <p:spPr>
          <a:xfrm>
            <a:off x="595908" y="1779290"/>
            <a:ext cx="7212806" cy="4117181"/>
          </a:xfrm>
          <a:prstGeom prst="rect">
            <a:avLst/>
          </a:prstGeom>
        </p:spPr>
      </p:pic>
    </p:spTree>
    <p:extLst>
      <p:ext uri="{BB962C8B-B14F-4D97-AF65-F5344CB8AC3E}">
        <p14:creationId xmlns:p14="http://schemas.microsoft.com/office/powerpoint/2010/main" val="2183335771"/>
      </p:ext>
    </p:extLst>
  </p:cSld>
  <p:clrMapOvr>
    <a:masterClrMapping/>
  </p:clrMapOvr>
  <p:transition/>
  <p:timing/>
</p:sld>
</file>

<file path=ppt/slides/slide9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OT</a:t>
            </a:r>
            <a:r>
              <a:rPr lang="zh-TW" altLang="en-US"/>
              <a:t>資安的重要性</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98</a:t>
            </a:fld>
            <a:endParaRPr lang="zh-TW" altLang="en-US"/>
          </a:p>
        </p:txBody>
      </p:sp>
      <p:pic>
        <p:nvPicPr>
          <p:cNvPr id="6" name="圖片 5"/>
          <p:cNvPicPr>
            <a:picLocks noChangeAspect="1"/>
          </p:cNvPicPr>
          <p:nvPr/>
        </p:nvPicPr>
        <p:blipFill>
          <a:blip r:embed="rId2"/>
          <a:stretch>
            <a:fillRect/>
          </a:stretch>
        </p:blipFill>
        <p:spPr>
          <a:xfrm>
            <a:off x="599778" y="1955998"/>
            <a:ext cx="8226623" cy="4148138"/>
          </a:xfrm>
          <a:prstGeom prst="rect">
            <a:avLst/>
          </a:prstGeom>
        </p:spPr>
      </p:pic>
    </p:spTree>
    <p:extLst>
      <p:ext uri="{BB962C8B-B14F-4D97-AF65-F5344CB8AC3E}">
        <p14:creationId xmlns:p14="http://schemas.microsoft.com/office/powerpoint/2010/main" val="1654461688"/>
      </p:ext>
    </p:extLst>
  </p:cSld>
  <p:clrMapOvr>
    <a:masterClrMapping/>
  </p:clrMapOvr>
  <p:transition/>
  <p:timing/>
</p:sld>
</file>

<file path=ppt/slides/slide9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標題 1"/>
          <p:cNvSpPr>
            <a:spLocks noGrp="1"/>
          </p:cNvSpPr>
          <p:nvPr>
            <p:ph type="title"/>
          </p:nvPr>
        </p:nvSpPr>
        <p:spPr/>
        <p:txBody>
          <a:bodyPr/>
          <a:lstStyle/>
          <a:p>
            <a:r>
              <a:rPr lang="en-US" altLang="zh-TW"/>
              <a:t>OT</a:t>
            </a:r>
            <a:r>
              <a:rPr lang="zh-TW" altLang="en-US"/>
              <a:t>資安脆弱點</a:t>
            </a:r>
          </a:p>
        </p:txBody>
      </p:sp>
      <p:sp>
        <p:nvSpPr>
          <p:cNvPr id="3" name="內容版面配置區 2"/>
          <p:cNvSpPr>
            <a:spLocks noGrp="1"/>
          </p:cNvSpPr>
          <p:nvPr>
            <p:ph idx="1"/>
          </p:nvPr>
        </p:nvSpPr>
        <p:spPr>
          <a:xfrm>
            <a:off x="758825" y="1470103"/>
            <a:ext cx="8543925" cy="406073"/>
          </a:xfrm>
        </p:spPr>
        <p:txBody>
          <a:bodyPr/>
          <a:lstStyle/>
          <a:p>
            <a:pPr marL="0" indent="0" algn="ctr">
              <a:buNone/>
            </a:pPr>
            <a:r>
              <a:rPr lang="en-US" altLang="zh-TW"/>
              <a:t>IT</a:t>
            </a:r>
            <a:r>
              <a:rPr lang="zh-TW" altLang="en-US"/>
              <a:t>與</a:t>
            </a:r>
            <a:r>
              <a:rPr lang="en-US" altLang="zh-TW"/>
              <a:t>OT</a:t>
            </a:r>
            <a:r>
              <a:rPr lang="zh-TW" altLang="en-US"/>
              <a:t>已同時存在並互相融合，已成為</a:t>
            </a:r>
            <a:r>
              <a:rPr lang="en-US" altLang="zh-TW"/>
              <a:t>OT</a:t>
            </a:r>
            <a:r>
              <a:rPr lang="zh-TW" altLang="en-US"/>
              <a:t>環境的資安挑戰</a:t>
            </a:r>
          </a:p>
        </p:txBody>
      </p:sp>
      <p:sp>
        <p:nvSpPr>
          <p:cNvPr id="4" name="投影片編號版面配置區 3"/>
          <p:cNvSpPr>
            <a:spLocks noGrp="1"/>
          </p:cNvSpPr>
          <p:nvPr>
            <p:ph type="sldNum" sz="quarter" idx="4294967295"/>
          </p:nvPr>
        </p:nvSpPr>
        <p:spPr/>
        <p:txBody>
          <a:bodyPr/>
          <a:lstStyle/>
          <a:p>
            <a:fld id="{10D579FD-A8CF-4397-AFCD-0845D3D75A8C}" type="slidenum">
              <a:rPr lang="zh-TW" altLang="en-US" smtClean="0"/>
              <a:t>99</a:t>
            </a:fld>
            <a:endParaRPr lang="zh-TW" altLang="en-US"/>
          </a:p>
        </p:txBody>
      </p:sp>
      <p:pic>
        <p:nvPicPr>
          <p:cNvPr id="5" name="圖片 4"/>
          <p:cNvPicPr>
            <a:picLocks noChangeAspect="1"/>
          </p:cNvPicPr>
          <p:nvPr/>
        </p:nvPicPr>
        <p:blipFill>
          <a:blip r:embed="rId2"/>
          <a:stretch>
            <a:fillRect/>
          </a:stretch>
        </p:blipFill>
        <p:spPr>
          <a:xfrm>
            <a:off x="1208584" y="2780928"/>
            <a:ext cx="7491462" cy="3389720"/>
          </a:xfrm>
          <a:prstGeom prst="rect">
            <a:avLst/>
          </a:prstGeom>
        </p:spPr>
      </p:pic>
    </p:spTree>
    <p:extLst>
      <p:ext uri="{BB962C8B-B14F-4D97-AF65-F5344CB8AC3E}">
        <p14:creationId xmlns:p14="http://schemas.microsoft.com/office/powerpoint/2010/main" val="2015668267"/>
      </p:ext>
    </p:extLst>
  </p:cSld>
  <p:clrMapOvr>
    <a:masterClrMapping/>
  </p:clrMapOvr>
  <p:transition/>
  <p:timing/>
</p:sld>
</file>

<file path=ppt/tags/tag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標楷體"/>
        <a:cs typeface="Arial"/>
      </a:majorFont>
      <a:minorFont>
        <a:latin typeface="Arial"/>
        <a:ea typeface="標楷體"/>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r="http://schemas.openxmlformats.org/officeDocument/2006/relationships"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CMT</Company>
  <PresentationFormat>A4 Paper (210x297 mm)</PresentationFormat>
  <Paragraphs>801</Paragraphs>
  <Slides>189</Slides>
  <Notes>43</Notes>
  <TotalTime>63672</TotalTime>
  <HiddenSlides>2</HiddenSlides>
  <MMClips>0</MMClips>
  <ScaleCrop>0</ScaleCrop>
  <HeadingPairs>
    <vt:vector baseType="variant" size="6">
      <vt:variant>
        <vt:lpstr>Fonts used</vt:lpstr>
      </vt:variant>
      <vt:variant>
        <vt:i4>8</vt:i4>
      </vt:variant>
      <vt:variant>
        <vt:lpstr>Theme</vt:lpstr>
      </vt:variant>
      <vt:variant>
        <vt:i4>1</vt:i4>
      </vt:variant>
      <vt:variant>
        <vt:lpstr>Slide Titles</vt:lpstr>
      </vt:variant>
      <vt:variant>
        <vt:i4>189</vt:i4>
      </vt:variant>
    </vt:vector>
  </HeadingPairs>
  <TitlesOfParts>
    <vt:vector baseType="lpstr" size="198">
      <vt:lpstr>Arial</vt:lpstr>
      <vt:lpstr>標楷體</vt:lpstr>
      <vt:lpstr>Times New Roman</vt:lpstr>
      <vt:lpstr>Wingdings</vt:lpstr>
      <vt:lpstr>新細明體</vt:lpstr>
      <vt:lpstr>Calibri</vt:lpstr>
      <vt:lpstr>Arial Black</vt:lpstr>
      <vt:lpstr>微軟正黑體</vt:lpstr>
      <vt:lpstr>預設簡報設計</vt:lpstr>
      <vt:lpstr>關鍵資訊基礎設施</vt:lpstr>
      <vt:lpstr>摘要</vt:lpstr>
      <vt:lpstr>PowerPoint Presentation</vt:lpstr>
      <vt:lpstr>「資訊」與「資訊安全」</vt:lpstr>
      <vt:lpstr>PowerPoint Presentation</vt:lpstr>
      <vt:lpstr>資訊安全</vt:lpstr>
      <vt:lpstr>資訊安全</vt:lpstr>
      <vt:lpstr>資訊安全定義</vt:lpstr>
      <vt:lpstr>應保護的資訊資產類別</vt:lpstr>
      <vt:lpstr>資安事件與資安違規定義</vt:lpstr>
      <vt:lpstr>資訊安全管理要件</vt:lpstr>
      <vt:lpstr>PowerPoint Presentation</vt:lpstr>
      <vt:lpstr>CIA</vt:lpstr>
      <vt:lpstr>CIA</vt:lpstr>
      <vt:lpstr>CIA</vt:lpstr>
      <vt:lpstr>「安全」定義</vt:lpstr>
      <vt:lpstr>PowerPoint Presentation</vt:lpstr>
      <vt:lpstr>PowerPoint Presentation</vt:lpstr>
      <vt:lpstr>PowerPoint Presentation</vt:lpstr>
      <vt:lpstr>PowerPoint Presentation</vt:lpstr>
      <vt:lpstr>「資訊安全」重要性</vt:lpstr>
      <vt:lpstr>資訊安全控制措施</vt:lpstr>
      <vt:lpstr>安全管控手段</vt:lpstr>
      <vt:lpstr>資訊安全控制</vt:lpstr>
      <vt:lpstr>資訊安全控制措施</vt:lpstr>
      <vt:lpstr>安全控制類別與功能</vt:lpstr>
      <vt:lpstr>補償性控制措施</vt:lpstr>
      <vt:lpstr>PowerPoint Presentation</vt:lpstr>
      <vt:lpstr>ISO/IEC</vt:lpstr>
      <vt:lpstr>何謂資訊安全管理系統？</vt:lpstr>
      <vt:lpstr>ISO/IEC 27001</vt:lpstr>
      <vt:lpstr>組織資訊安全的三元素</vt:lpstr>
      <vt:lpstr>資訊安全的目標</vt:lpstr>
      <vt:lpstr>ISO 27001：2013新版框架</vt:lpstr>
      <vt:lpstr>ISO 27001 2013版</vt:lpstr>
      <vt:lpstr>ISO 27001過程導向PDCA</vt:lpstr>
      <vt:lpstr>ISO 27001控制項</vt:lpstr>
      <vt:lpstr>資訊安全組織階層架構</vt:lpstr>
      <vt:lpstr>關鍵基礎設施—八大領域</vt:lpstr>
      <vt:lpstr>關鍵基礎設施8大領域</vt:lpstr>
      <vt:lpstr>推動資安專法， 八大關鍵基礎領域全納管</vt:lpstr>
      <vt:lpstr>關鍵基礎設施分類參考國土安全辦公室分類</vt:lpstr>
      <vt:lpstr>全面盤點國家級資安情報力：經濟部打造E-ISAC</vt:lpstr>
      <vt:lpstr>全面盤點國家級資安情報力：經濟部打造E-ISAC</vt:lpstr>
      <vt:lpstr>全面盤點國家級資安情報力：經濟部打造E-ISAC</vt:lpstr>
      <vt:lpstr>關鍵基礎設施8大領域</vt:lpstr>
      <vt:lpstr>各項安全威脅剖析</vt:lpstr>
      <vt:lpstr>防護策略</vt:lpstr>
      <vt:lpstr>防護策略</vt:lpstr>
      <vt:lpstr>工業控制系統簡介 </vt:lpstr>
      <vt:lpstr>工業控制系統簡介 </vt:lpstr>
      <vt:lpstr>ICS運作 </vt:lpstr>
      <vt:lpstr>ICS運作 </vt:lpstr>
      <vt:lpstr>SCADA簡介 </vt:lpstr>
      <vt:lpstr>SCADA簡介 </vt:lpstr>
      <vt:lpstr>SCADA簡介 </vt:lpstr>
      <vt:lpstr>DCS簡介 </vt:lpstr>
      <vt:lpstr>DCS簡介 </vt:lpstr>
      <vt:lpstr>ICS資通安全挑戰</vt:lpstr>
      <vt:lpstr>援引國際規範 打造安全穩定的ICS運作環境</vt:lpstr>
      <vt:lpstr>援引國際規範 打造安全穩定的ICS運作環境</vt:lpstr>
      <vt:lpstr>援引國際規範中油打造安全的ICS運作環境</vt:lpstr>
      <vt:lpstr>ICS系統漏洞激增，暴露在外的數量眾多</vt:lpstr>
      <vt:lpstr>ICS系統漏洞激增，暴露在外的數量眾多</vt:lpstr>
      <vt:lpstr>ICS系統漏洞激增，暴露在外的數量眾多</vt:lpstr>
      <vt:lpstr>SCADA的資安漏洞揭露數量</vt:lpstr>
      <vt:lpstr>SCADA的資安漏洞揭露數量</vt:lpstr>
      <vt:lpstr>工控設備暴露於網際網路的問題</vt:lpstr>
      <vt:lpstr>工控設備暴露於網際網路的問題</vt:lpstr>
      <vt:lpstr>工控設備暴露於網際網路的問題</vt:lpstr>
      <vt:lpstr>關鍵基礎設施潛在威脅</vt:lpstr>
      <vt:lpstr>關鍵基礎設施潛在威脅</vt:lpstr>
      <vt:lpstr>關鍵基礎設施威脅來源</vt:lpstr>
      <vt:lpstr>何謂工業控制系統</vt:lpstr>
      <vt:lpstr>工業控制系統架構</vt:lpstr>
      <vt:lpstr>SCADA系統說明</vt:lpstr>
      <vt:lpstr>工業控制系統與資通系統比較</vt:lpstr>
      <vt:lpstr>工業控制系統可能入侵管道</vt:lpstr>
      <vt:lpstr>工業控制系統攻擊事件</vt:lpstr>
      <vt:lpstr>工業控制系統資安威脅趨勢(1/2)</vt:lpstr>
      <vt:lpstr>工業控制系統資安威脅趨勢(2/2)</vt:lpstr>
      <vt:lpstr>行政院國家資通安全會報組織架構</vt:lpstr>
      <vt:lpstr>我國資安發展藍圖(106-109年)</vt:lpstr>
      <vt:lpstr>關鍵資訊基礎設施防護推動架構</vt:lpstr>
      <vt:lpstr>關鍵資訊基礎設施資安防護建議(1/2)</vt:lpstr>
      <vt:lpstr>關鍵資訊基礎設施資安防護建議(2/2)</vt:lpstr>
      <vt:lpstr>資通系統防護基準(1/2)</vt:lpstr>
      <vt:lpstr>資通系統防護基準(2/2)</vt:lpstr>
      <vt:lpstr>工業控制系統實兵演練檢測方法(1/2)</vt:lpstr>
      <vt:lpstr>工業控制系統實兵演練檢測方法(2/2)</vt:lpstr>
      <vt:lpstr>資通安全管理法架構</vt:lpstr>
      <vt:lpstr>立法目的及規範對象</vt:lpstr>
      <vt:lpstr>資通安全管理法相關規定</vt:lpstr>
      <vt:lpstr>特定非公務機關之資通安全管理</vt:lpstr>
      <vt:lpstr>建構國家資安聯防體系</vt:lpstr>
      <vt:lpstr>IT及OT環境的資安挑戰與因應之道</vt:lpstr>
      <vt:lpstr>產業環境轉變 – OT與IT融合</vt:lpstr>
      <vt:lpstr>OT資安的重要性</vt:lpstr>
      <vt:lpstr>OT資安脆弱點</vt:lpstr>
      <vt:lpstr>工控系統(ICS)遭攻擊實例</vt:lpstr>
      <vt:lpstr>ICS遭攻擊實例 - 工業安全系統</vt:lpstr>
      <vt:lpstr>ICS遭攻擊實例 - 醫療系統</vt:lpstr>
      <vt:lpstr>ICS安全風險與漏洞挖掘</vt:lpstr>
      <vt:lpstr>駭客進入 OT 網路後之攻擊手法</vt:lpstr>
      <vt:lpstr>台灣暴露在網際網路的工控設備現況</vt:lpstr>
      <vt:lpstr>台灣暴露之工控設備產業別</vt:lpstr>
      <vt:lpstr>台灣暴露之工控設備實例 1/2</vt:lpstr>
      <vt:lpstr>台灣暴露之工控設備實例 2/2</vt:lpstr>
      <vt:lpstr>國內某關鍵基礎設施 OT 隔離性檢測</vt:lpstr>
      <vt:lpstr>駭客可入侵該 CI 場域之大量工控設備</vt:lpstr>
      <vt:lpstr>駭客可入侵該 CI 場域之大量工控設備</vt:lpstr>
      <vt:lpstr>場域採用之 IT 設備恐成為入侵突破點</vt:lpstr>
      <vt:lpstr>ICS-CERT 及 Rockwell 認證</vt:lpstr>
      <vt:lpstr>Shodan ICS</vt:lpstr>
      <vt:lpstr>Shodan Map</vt:lpstr>
      <vt:lpstr>ICS資安檢測</vt:lpstr>
      <vt:lpstr>ICS資安檢測</vt:lpstr>
      <vt:lpstr>醫療業之資安相關風險</vt:lpstr>
      <vt:lpstr>ICS資安檢測實務二</vt:lpstr>
      <vt:lpstr>損害通常來自多個弱點的疊加</vt:lpstr>
      <vt:lpstr>OT資安挑戰</vt:lpstr>
      <vt:lpstr>因應OT資安挑戰之切入點</vt:lpstr>
      <vt:lpstr>因應OT資安挑戰之切入點-資產</vt:lpstr>
      <vt:lpstr>因應OT資安挑戰之切入點-感知</vt:lpstr>
      <vt:lpstr>因應OT資安挑戰之切入點-制度</vt:lpstr>
      <vt:lpstr>因應OT資安挑戰之切入點-人員</vt:lpstr>
      <vt:lpstr>OT思維 vs. IT思維</vt:lpstr>
      <vt:lpstr>OT思維 vs. IT思維</vt:lpstr>
      <vt:lpstr>OT思維 vs. IT思維</vt:lpstr>
      <vt:lpstr>物聯網安全也應關注</vt:lpstr>
      <vt:lpstr>瞭解攻擊手法才能知己知彼</vt:lpstr>
      <vt:lpstr>瞭解攻擊手法才能知己知彼</vt:lpstr>
      <vt:lpstr>PowerPoint Presentation</vt:lpstr>
      <vt:lpstr>PowerPoint Presentation</vt:lpstr>
      <vt:lpstr>強化關鍵基礎設施的網路安全</vt:lpstr>
      <vt:lpstr>前言</vt:lpstr>
      <vt:lpstr>ICS的安全性不足，嚴重危害民眾的生命財產</vt:lpstr>
      <vt:lpstr>OT與IT融合</vt:lpstr>
      <vt:lpstr>強化ICS防護，從建立標準、安全評估開始</vt:lpstr>
      <vt:lpstr>強化ICS防護，從建立標準、安全評估開始</vt:lpstr>
      <vt:lpstr>網路環境的安全性是ICS防護的重點</vt:lpstr>
      <vt:lpstr>防護ICS須把握基本原則</vt:lpstr>
      <vt:lpstr>防護ICS須把握基本原則</vt:lpstr>
      <vt:lpstr>美國關鍵基礎設施保護計畫</vt:lpstr>
      <vt:lpstr>美國關鍵基礎設施的涵義與範圍</vt:lpstr>
      <vt:lpstr>美國關鍵基礎設施的涵義與範圍</vt:lpstr>
      <vt:lpstr>美國關鍵基礎設施（CI）安全防護發展階段</vt:lpstr>
      <vt:lpstr>美國關鍵基礎設施（CI）安全防護發展階段</vt:lpstr>
      <vt:lpstr>美國關鍵基礎設施（CI）安全防護發展階段</vt:lpstr>
      <vt:lpstr>美國關鍵基礎設施（CI）安全防護發展階段</vt:lpstr>
      <vt:lpstr>值得取經的美國CI 資訊共享制度</vt:lpstr>
      <vt:lpstr>資訊共享增加CI 之防災韌性</vt:lpstr>
      <vt:lpstr>分享資訊的程序</vt:lpstr>
      <vt:lpstr>分享資訊的程序</vt:lpstr>
      <vt:lpstr>分享資訊的程序..</vt:lpstr>
      <vt:lpstr>分享資訊的程序..</vt:lpstr>
      <vt:lpstr>分享資訊的程序..</vt:lpstr>
      <vt:lpstr>討論..</vt:lpstr>
      <vt:lpstr>美國CI 防護思維..(設施盤點與分級)</vt:lpstr>
      <vt:lpstr>日本CIIP五大基本政策</vt:lpstr>
      <vt:lpstr>日本國家關鍵資訊基礎建設保護框架</vt:lpstr>
      <vt:lpstr>日本國家關鍵資訊基礎建設保護框架</vt:lpstr>
      <vt:lpstr>日本CIIP五大基本政策</vt:lpstr>
      <vt:lpstr>日本CIIP五大基本政策</vt:lpstr>
      <vt:lpstr>日本要用3大資安對策迎戰2020奧運會</vt:lpstr>
      <vt:lpstr> 從全球數位領土之防禦 談我國資安聯防機制之規劃</vt:lpstr>
      <vt:lpstr>世界經濟論壇2018全球風險調查報告</vt:lpstr>
      <vt:lpstr>全球資安威脅趨勢</vt:lpstr>
      <vt:lpstr>政府資安威脅趨勢</vt:lpstr>
      <vt:lpstr>我國資安發展藍圖(106-109年)</vt:lpstr>
      <vt:lpstr>CIIP防護運作架構</vt:lpstr>
      <vt:lpstr>資安情資分享</vt:lpstr>
      <vt:lpstr>N-ISAC公私協同合作</vt:lpstr>
      <vt:lpstr>建構國家資安聯防體系</vt:lpstr>
      <vt:lpstr>關鍵資訊基礎設施保護(CIIP)</vt:lpstr>
      <vt:lpstr>關鍵資訊基礎設施保護(CIIP)</vt:lpstr>
      <vt:lpstr>由資安處負責 分3層架構推動CIIP工作</vt:lpstr>
      <vt:lpstr>CIIP工作5項重點</vt:lpstr>
      <vt:lpstr>關鍵基礎設施防護權責</vt:lpstr>
      <vt:lpstr>各領域建置SOC、ISAC、CERT</vt:lpstr>
      <vt:lpstr>twcert</vt:lpstr>
      <vt:lpstr>各層級情資分享架構</vt:lpstr>
      <vt:lpstr>政府推動3x3國家級資安戰略</vt:lpstr>
      <vt:lpstr>國家資安聯防體系</vt:lpstr>
      <vt:lpstr>國家資安聯防體系</vt:lpstr>
      <vt:lpstr>以通訊傳播領域為例</vt:lpstr>
      <vt:lpstr>關鍵設施提供者 注意工控系統安全</vt:lpstr>
      <vt:lpstr>關鍵設施提供者 注意工控系統安全</vt:lpstr>
      <vt:lpstr>不要忽略「人」的角色</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投影片 1</dc:title>
  <dc:creator>Jerry Liang</dc:creator>
  <cp:lastModifiedBy>123</cp:lastModifiedBy>
  <cp:revision>961</cp:revision>
  <cp:lastPrinted>2020-01-30T12:37:11.000</cp:lastPrinted>
  <dcterms:created xsi:type="dcterms:W3CDTF">2005-08-11T05:16:19Z</dcterms:created>
  <dcterms:modified xsi:type="dcterms:W3CDTF">2026-01-20T11:02:51Z</dcterms:modified>
</cp:coreProperties>
</file>